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330" r:id="rId6"/>
    <p:sldId id="332" r:id="rId7"/>
    <p:sldId id="334" r:id="rId8"/>
    <p:sldId id="289" r:id="rId9"/>
    <p:sldId id="328" r:id="rId10"/>
    <p:sldId id="335" r:id="rId11"/>
    <p:sldId id="336" r:id="rId12"/>
    <p:sldId id="329" r:id="rId13"/>
    <p:sldId id="310" r:id="rId14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Montserrat" panose="00000500000000000000" pitchFamily="2" charset="0"/>
      <p:regular r:id="rId21"/>
      <p:bold r:id="rId22"/>
      <p:italic r:id="rId23"/>
      <p:boldItalic r:id="rId24"/>
    </p:embeddedFont>
    <p:embeddedFont>
      <p:font typeface="Montserrat Courant" panose="020B0604020202020204" charset="0"/>
      <p:regular r:id="rId25"/>
      <p:bold r:id="rId26"/>
      <p:italic r:id="rId27"/>
      <p:boldItalic r:id="rId28"/>
    </p:embeddedFont>
    <p:embeddedFont>
      <p:font typeface="Montserrat Medium" panose="00000600000000000000" pitchFamily="2" charset="0"/>
      <p:regular r:id="rId29"/>
      <p:italic r:id="rId30"/>
    </p:embeddedFont>
    <p:embeddedFont>
      <p:font typeface="Poppins" panose="00000500000000000000" pitchFamily="2" charset="0"/>
      <p:regular r:id="rId31"/>
      <p:bold r:id="rId32"/>
      <p:italic r:id="rId33"/>
      <p:boldItalic r:id="rId34"/>
    </p:embeddedFont>
    <p:embeddedFont>
      <p:font typeface="Poppins Light" panose="00000400000000000000" pitchFamily="2" charset="0"/>
      <p:regular r:id="rId35"/>
      <p:italic r:id="rId36"/>
    </p:embeddedFont>
    <p:embeddedFont>
      <p:font typeface="Poppins Medium" panose="00000600000000000000" pitchFamily="2" charset="0"/>
      <p:regular r:id="rId37"/>
      <p:italic r:id="rId38"/>
    </p:embeddedFont>
    <p:embeddedFont>
      <p:font typeface="Roboto" panose="02000000000000000000" pitchFamily="2" charset="0"/>
      <p:regular r:id="rId39"/>
      <p:bold r:id="rId40"/>
      <p:italic r:id="rId41"/>
      <p:boldItalic r:id="rId42"/>
    </p:embeddedFont>
    <p:embeddedFont>
      <p:font typeface="Wingdings 2" panose="05020102010507070707" pitchFamily="18" charset="2"/>
      <p:regular r:id="rId4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.muscella" initials="s" lastIdx="12" clrIdx="0">
    <p:extLst>
      <p:ext uri="{19B8F6BF-5375-455C-9EA6-DF929625EA0E}">
        <p15:presenceInfo xmlns:p15="http://schemas.microsoft.com/office/powerpoint/2012/main" userId="S::s.muscella@trust-itservices.com::bf143f84-4946-48b8-b419-13e1bbd21ea9" providerId="AD"/>
      </p:ext>
    </p:extLst>
  </p:cmAuthor>
  <p:cmAuthor id="2" name="Maria Giuffrida" initials="MG" lastIdx="2" clrIdx="1">
    <p:extLst>
      <p:ext uri="{19B8F6BF-5375-455C-9EA6-DF929625EA0E}">
        <p15:presenceInfo xmlns:p15="http://schemas.microsoft.com/office/powerpoint/2012/main" userId="Maria Giuffrid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7A9D"/>
    <a:srgbClr val="48677A"/>
    <a:srgbClr val="6A6893"/>
    <a:srgbClr val="D9A14E"/>
    <a:srgbClr val="DBA14C"/>
    <a:srgbClr val="EBB819"/>
    <a:srgbClr val="EC6B08"/>
    <a:srgbClr val="54929F"/>
    <a:srgbClr val="D16617"/>
    <a:srgbClr val="EBB5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5561" autoAdjust="0"/>
  </p:normalViewPr>
  <p:slideViewPr>
    <p:cSldViewPr snapToGrid="0" snapToObjects="1">
      <p:cViewPr varScale="1">
        <p:scale>
          <a:sx n="51" d="100"/>
          <a:sy n="51" d="100"/>
        </p:scale>
        <p:origin x="1220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41" d="100"/>
          <a:sy n="141" d="100"/>
        </p:scale>
        <p:origin x="409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font" Target="fonts/font23.fntdata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42" Type="http://schemas.openxmlformats.org/officeDocument/2006/relationships/font" Target="fonts/font26.fntdata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font" Target="fonts/font22.fntdata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41" Type="http://schemas.openxmlformats.org/officeDocument/2006/relationships/font" Target="fonts/font2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40" Type="http://schemas.openxmlformats.org/officeDocument/2006/relationships/font" Target="fonts/font24.fntdata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43" Type="http://schemas.openxmlformats.org/officeDocument/2006/relationships/font" Target="fonts/font27.fntdata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FA6B88-D17D-471F-83BD-A899A0079330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C944EDB2-05B4-4A83-ABFF-96619AF75EAC}">
      <dgm:prSet phldrT="[Text]"/>
      <dgm:spPr/>
      <dgm:t>
        <a:bodyPr/>
        <a:lstStyle/>
        <a:p>
          <a:r>
            <a:rPr lang="en-GB" dirty="0"/>
            <a:t>Engage</a:t>
          </a:r>
        </a:p>
      </dgm:t>
    </dgm:pt>
    <dgm:pt modelId="{9B964DBB-CC00-41E6-80D9-09C54AF0896D}" type="parTrans" cxnId="{FCFA13F9-02AE-48B6-B9BB-31E56BE326B1}">
      <dgm:prSet/>
      <dgm:spPr/>
      <dgm:t>
        <a:bodyPr/>
        <a:lstStyle/>
        <a:p>
          <a:endParaRPr lang="en-GB"/>
        </a:p>
      </dgm:t>
    </dgm:pt>
    <dgm:pt modelId="{0F9C6AB3-BF57-4251-BFA4-824537841C4C}" type="sibTrans" cxnId="{FCFA13F9-02AE-48B6-B9BB-31E56BE326B1}">
      <dgm:prSet/>
      <dgm:spPr/>
      <dgm:t>
        <a:bodyPr/>
        <a:lstStyle/>
        <a:p>
          <a:endParaRPr lang="en-GB"/>
        </a:p>
      </dgm:t>
    </dgm:pt>
    <dgm:pt modelId="{75FE3818-9382-474A-A088-0CAD9C44E289}">
      <dgm:prSet phldrT="[Text]"/>
      <dgm:spPr/>
      <dgm:t>
        <a:bodyPr/>
        <a:lstStyle/>
        <a:p>
          <a:r>
            <a:rPr lang="en-GB" dirty="0"/>
            <a:t>Embed</a:t>
          </a:r>
        </a:p>
      </dgm:t>
    </dgm:pt>
    <dgm:pt modelId="{3CCA7179-E87B-419D-B9E2-0BBB0A2FE7D8}" type="parTrans" cxnId="{920A32E4-6D5C-4A7E-A47B-086E54585DDB}">
      <dgm:prSet/>
      <dgm:spPr/>
      <dgm:t>
        <a:bodyPr/>
        <a:lstStyle/>
        <a:p>
          <a:endParaRPr lang="en-GB"/>
        </a:p>
      </dgm:t>
    </dgm:pt>
    <dgm:pt modelId="{4194E15C-AEE0-4864-8CD6-BFC60F24949E}" type="sibTrans" cxnId="{920A32E4-6D5C-4A7E-A47B-086E54585DDB}">
      <dgm:prSet/>
      <dgm:spPr/>
      <dgm:t>
        <a:bodyPr/>
        <a:lstStyle/>
        <a:p>
          <a:endParaRPr lang="en-GB"/>
        </a:p>
      </dgm:t>
    </dgm:pt>
    <dgm:pt modelId="{EEF19D32-CCCA-45A6-AE0C-632AE6E62B3E}">
      <dgm:prSet phldrT="[Text]"/>
      <dgm:spPr/>
      <dgm:t>
        <a:bodyPr/>
        <a:lstStyle/>
        <a:p>
          <a:r>
            <a:rPr lang="en-GB" dirty="0"/>
            <a:t>Develop</a:t>
          </a:r>
        </a:p>
      </dgm:t>
    </dgm:pt>
    <dgm:pt modelId="{2630BCEC-4B1F-497C-9A4C-DE918EC34150}" type="parTrans" cxnId="{D28ADEC7-3A83-4D4F-B70E-3F3C69062B51}">
      <dgm:prSet/>
      <dgm:spPr/>
      <dgm:t>
        <a:bodyPr/>
        <a:lstStyle/>
        <a:p>
          <a:endParaRPr lang="en-GB"/>
        </a:p>
      </dgm:t>
    </dgm:pt>
    <dgm:pt modelId="{1E8400FC-36DB-4E7A-A1DA-D2B8E18A411A}" type="sibTrans" cxnId="{D28ADEC7-3A83-4D4F-B70E-3F3C69062B51}">
      <dgm:prSet/>
      <dgm:spPr/>
      <dgm:t>
        <a:bodyPr/>
        <a:lstStyle/>
        <a:p>
          <a:endParaRPr lang="en-GB"/>
        </a:p>
      </dgm:t>
    </dgm:pt>
    <dgm:pt modelId="{BCD8F2A7-50FA-48EF-90DB-284A17BBF0DF}">
      <dgm:prSet/>
      <dgm:spPr/>
      <dgm:t>
        <a:bodyPr/>
        <a:lstStyle/>
        <a:p>
          <a:r>
            <a:rPr lang="en-GB" dirty="0"/>
            <a:t>Validate</a:t>
          </a:r>
        </a:p>
      </dgm:t>
    </dgm:pt>
    <dgm:pt modelId="{23349FA2-6945-4962-95BD-8C588121380A}" type="parTrans" cxnId="{702C6EE9-B72E-4E7A-8199-5FBE3619504C}">
      <dgm:prSet/>
      <dgm:spPr/>
      <dgm:t>
        <a:bodyPr/>
        <a:lstStyle/>
        <a:p>
          <a:endParaRPr lang="en-GB"/>
        </a:p>
      </dgm:t>
    </dgm:pt>
    <dgm:pt modelId="{5EFCD784-0D66-4617-9C4A-5F10BFE54F6D}" type="sibTrans" cxnId="{702C6EE9-B72E-4E7A-8199-5FBE3619504C}">
      <dgm:prSet/>
      <dgm:spPr/>
      <dgm:t>
        <a:bodyPr/>
        <a:lstStyle/>
        <a:p>
          <a:endParaRPr lang="en-GB"/>
        </a:p>
      </dgm:t>
    </dgm:pt>
    <dgm:pt modelId="{ECF75C7C-D4AC-4BD8-9739-5187737A0BD2}" type="pres">
      <dgm:prSet presAssocID="{A2FA6B88-D17D-471F-83BD-A899A0079330}" presName="compositeShape" presStyleCnt="0">
        <dgm:presLayoutVars>
          <dgm:chMax val="7"/>
          <dgm:dir/>
          <dgm:resizeHandles val="exact"/>
        </dgm:presLayoutVars>
      </dgm:prSet>
      <dgm:spPr/>
    </dgm:pt>
    <dgm:pt modelId="{1CBDFDBE-8DD1-451A-A704-7C746B15F878}" type="pres">
      <dgm:prSet presAssocID="{A2FA6B88-D17D-471F-83BD-A899A0079330}" presName="wedge1" presStyleLbl="node1" presStyleIdx="0" presStyleCnt="4"/>
      <dgm:spPr/>
    </dgm:pt>
    <dgm:pt modelId="{DD52CCB4-5B1D-4AC5-AE43-AEA2A5E09698}" type="pres">
      <dgm:prSet presAssocID="{A2FA6B88-D17D-471F-83BD-A899A0079330}" presName="dummy1a" presStyleCnt="0"/>
      <dgm:spPr/>
    </dgm:pt>
    <dgm:pt modelId="{1986982D-8CE0-415F-B951-2470289A21E4}" type="pres">
      <dgm:prSet presAssocID="{A2FA6B88-D17D-471F-83BD-A899A0079330}" presName="dummy1b" presStyleCnt="0"/>
      <dgm:spPr/>
    </dgm:pt>
    <dgm:pt modelId="{1B354545-9C3C-4883-B7C2-2182D3B5DC65}" type="pres">
      <dgm:prSet presAssocID="{A2FA6B88-D17D-471F-83BD-A899A0079330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2A35EA2-0028-445B-9816-9668B20AC893}" type="pres">
      <dgm:prSet presAssocID="{A2FA6B88-D17D-471F-83BD-A899A0079330}" presName="wedge2" presStyleLbl="node1" presStyleIdx="1" presStyleCnt="4"/>
      <dgm:spPr/>
    </dgm:pt>
    <dgm:pt modelId="{A814A826-56C2-4A28-BC9A-861C3CF7596C}" type="pres">
      <dgm:prSet presAssocID="{A2FA6B88-D17D-471F-83BD-A899A0079330}" presName="dummy2a" presStyleCnt="0"/>
      <dgm:spPr/>
    </dgm:pt>
    <dgm:pt modelId="{14C28834-C475-4639-92C4-9BAAB771781D}" type="pres">
      <dgm:prSet presAssocID="{A2FA6B88-D17D-471F-83BD-A899A0079330}" presName="dummy2b" presStyleCnt="0"/>
      <dgm:spPr/>
    </dgm:pt>
    <dgm:pt modelId="{B85E8955-A249-45FC-8B77-A2CA1C5E3B3A}" type="pres">
      <dgm:prSet presAssocID="{A2FA6B88-D17D-471F-83BD-A899A0079330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A402B7E-E7B8-4AC5-9CCA-9ED48B568EA0}" type="pres">
      <dgm:prSet presAssocID="{A2FA6B88-D17D-471F-83BD-A899A0079330}" presName="wedge3" presStyleLbl="node1" presStyleIdx="2" presStyleCnt="4"/>
      <dgm:spPr/>
    </dgm:pt>
    <dgm:pt modelId="{0D33F2CE-8193-4F83-8310-B25A58AED90C}" type="pres">
      <dgm:prSet presAssocID="{A2FA6B88-D17D-471F-83BD-A899A0079330}" presName="dummy3a" presStyleCnt="0"/>
      <dgm:spPr/>
    </dgm:pt>
    <dgm:pt modelId="{FB68E1F6-92F4-46B3-BDF7-1A973A47934F}" type="pres">
      <dgm:prSet presAssocID="{A2FA6B88-D17D-471F-83BD-A899A0079330}" presName="dummy3b" presStyleCnt="0"/>
      <dgm:spPr/>
    </dgm:pt>
    <dgm:pt modelId="{9101F98E-68EE-4A7D-8FC3-C32CE322E7E6}" type="pres">
      <dgm:prSet presAssocID="{A2FA6B88-D17D-471F-83BD-A899A0079330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CE65F1C-80CF-4C17-AFCF-667408125FE1}" type="pres">
      <dgm:prSet presAssocID="{A2FA6B88-D17D-471F-83BD-A899A0079330}" presName="wedge4" presStyleLbl="node1" presStyleIdx="3" presStyleCnt="4"/>
      <dgm:spPr/>
    </dgm:pt>
    <dgm:pt modelId="{CF6F0B9E-69F9-4143-9D38-BE208BA5380D}" type="pres">
      <dgm:prSet presAssocID="{A2FA6B88-D17D-471F-83BD-A899A0079330}" presName="dummy4a" presStyleCnt="0"/>
      <dgm:spPr/>
    </dgm:pt>
    <dgm:pt modelId="{3D9C29EE-0E0A-4E3B-8D8D-BBCB4A835F31}" type="pres">
      <dgm:prSet presAssocID="{A2FA6B88-D17D-471F-83BD-A899A0079330}" presName="dummy4b" presStyleCnt="0"/>
      <dgm:spPr/>
    </dgm:pt>
    <dgm:pt modelId="{7311B585-1DED-40DE-BEFD-3F51B3DD5D11}" type="pres">
      <dgm:prSet presAssocID="{A2FA6B88-D17D-471F-83BD-A899A0079330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993E846F-27D8-4D07-B4A6-47CB2C71A4DB}" type="pres">
      <dgm:prSet presAssocID="{0F9C6AB3-BF57-4251-BFA4-824537841C4C}" presName="arrowWedge1" presStyleLbl="fgSibTrans2D1" presStyleIdx="0" presStyleCnt="4"/>
      <dgm:spPr/>
    </dgm:pt>
    <dgm:pt modelId="{34A3F688-844C-4BEE-B3A7-A60551B8AA13}" type="pres">
      <dgm:prSet presAssocID="{5EFCD784-0D66-4617-9C4A-5F10BFE54F6D}" presName="arrowWedge2" presStyleLbl="fgSibTrans2D1" presStyleIdx="1" presStyleCnt="4"/>
      <dgm:spPr/>
    </dgm:pt>
    <dgm:pt modelId="{83179573-FAEE-4F5A-87EB-0A0B255B35EB}" type="pres">
      <dgm:prSet presAssocID="{4194E15C-AEE0-4864-8CD6-BFC60F24949E}" presName="arrowWedge3" presStyleLbl="fgSibTrans2D1" presStyleIdx="2" presStyleCnt="4"/>
      <dgm:spPr/>
    </dgm:pt>
    <dgm:pt modelId="{52FB7FA5-AC4B-4369-8FAC-D68B743EC78E}" type="pres">
      <dgm:prSet presAssocID="{1E8400FC-36DB-4E7A-A1DA-D2B8E18A411A}" presName="arrowWedge4" presStyleLbl="fgSibTrans2D1" presStyleIdx="3" presStyleCnt="4"/>
      <dgm:spPr/>
    </dgm:pt>
  </dgm:ptLst>
  <dgm:cxnLst>
    <dgm:cxn modelId="{33D78614-4EF2-4845-A0B9-4F4FB3033537}" type="presOf" srcId="{BCD8F2A7-50FA-48EF-90DB-284A17BBF0DF}" destId="{B85E8955-A249-45FC-8B77-A2CA1C5E3B3A}" srcOrd="1" destOrd="0" presId="urn:microsoft.com/office/officeart/2005/8/layout/cycle8"/>
    <dgm:cxn modelId="{1E4BCA28-B962-4C0E-82D9-BEB09AAE0D70}" type="presOf" srcId="{75FE3818-9382-474A-A088-0CAD9C44E289}" destId="{9101F98E-68EE-4A7D-8FC3-C32CE322E7E6}" srcOrd="1" destOrd="0" presId="urn:microsoft.com/office/officeart/2005/8/layout/cycle8"/>
    <dgm:cxn modelId="{4BE4B62C-2173-4003-90E5-A1C8CB519AAE}" type="presOf" srcId="{C944EDB2-05B4-4A83-ABFF-96619AF75EAC}" destId="{1CBDFDBE-8DD1-451A-A704-7C746B15F878}" srcOrd="0" destOrd="0" presId="urn:microsoft.com/office/officeart/2005/8/layout/cycle8"/>
    <dgm:cxn modelId="{395A4431-40C1-4934-BDDB-9AD992E2100D}" type="presOf" srcId="{EEF19D32-CCCA-45A6-AE0C-632AE6E62B3E}" destId="{5CE65F1C-80CF-4C17-AFCF-667408125FE1}" srcOrd="0" destOrd="0" presId="urn:microsoft.com/office/officeart/2005/8/layout/cycle8"/>
    <dgm:cxn modelId="{7F0A1234-404E-4E84-8C09-55CEB0751ABA}" type="presOf" srcId="{EEF19D32-CCCA-45A6-AE0C-632AE6E62B3E}" destId="{7311B585-1DED-40DE-BEFD-3F51B3DD5D11}" srcOrd="1" destOrd="0" presId="urn:microsoft.com/office/officeart/2005/8/layout/cycle8"/>
    <dgm:cxn modelId="{B6038E3C-4C65-4A05-B854-A11F094739F6}" type="presOf" srcId="{C944EDB2-05B4-4A83-ABFF-96619AF75EAC}" destId="{1B354545-9C3C-4883-B7C2-2182D3B5DC65}" srcOrd="1" destOrd="0" presId="urn:microsoft.com/office/officeart/2005/8/layout/cycle8"/>
    <dgm:cxn modelId="{425EFD42-91F3-4A83-B050-B773943B1B1B}" type="presOf" srcId="{BCD8F2A7-50FA-48EF-90DB-284A17BBF0DF}" destId="{72A35EA2-0028-445B-9816-9668B20AC893}" srcOrd="0" destOrd="0" presId="urn:microsoft.com/office/officeart/2005/8/layout/cycle8"/>
    <dgm:cxn modelId="{51366884-CF28-49E5-914E-A58DE081EFFB}" type="presOf" srcId="{A2FA6B88-D17D-471F-83BD-A899A0079330}" destId="{ECF75C7C-D4AC-4BD8-9739-5187737A0BD2}" srcOrd="0" destOrd="0" presId="urn:microsoft.com/office/officeart/2005/8/layout/cycle8"/>
    <dgm:cxn modelId="{D28ADEC7-3A83-4D4F-B70E-3F3C69062B51}" srcId="{A2FA6B88-D17D-471F-83BD-A899A0079330}" destId="{EEF19D32-CCCA-45A6-AE0C-632AE6E62B3E}" srcOrd="3" destOrd="0" parTransId="{2630BCEC-4B1F-497C-9A4C-DE918EC34150}" sibTransId="{1E8400FC-36DB-4E7A-A1DA-D2B8E18A411A}"/>
    <dgm:cxn modelId="{C9AA52D8-A66A-4A7A-8428-A5497F5143B1}" type="presOf" srcId="{75FE3818-9382-474A-A088-0CAD9C44E289}" destId="{4A402B7E-E7B8-4AC5-9CCA-9ED48B568EA0}" srcOrd="0" destOrd="0" presId="urn:microsoft.com/office/officeart/2005/8/layout/cycle8"/>
    <dgm:cxn modelId="{920A32E4-6D5C-4A7E-A47B-086E54585DDB}" srcId="{A2FA6B88-D17D-471F-83BD-A899A0079330}" destId="{75FE3818-9382-474A-A088-0CAD9C44E289}" srcOrd="2" destOrd="0" parTransId="{3CCA7179-E87B-419D-B9E2-0BBB0A2FE7D8}" sibTransId="{4194E15C-AEE0-4864-8CD6-BFC60F24949E}"/>
    <dgm:cxn modelId="{702C6EE9-B72E-4E7A-8199-5FBE3619504C}" srcId="{A2FA6B88-D17D-471F-83BD-A899A0079330}" destId="{BCD8F2A7-50FA-48EF-90DB-284A17BBF0DF}" srcOrd="1" destOrd="0" parTransId="{23349FA2-6945-4962-95BD-8C588121380A}" sibTransId="{5EFCD784-0D66-4617-9C4A-5F10BFE54F6D}"/>
    <dgm:cxn modelId="{FCFA13F9-02AE-48B6-B9BB-31E56BE326B1}" srcId="{A2FA6B88-D17D-471F-83BD-A899A0079330}" destId="{C944EDB2-05B4-4A83-ABFF-96619AF75EAC}" srcOrd="0" destOrd="0" parTransId="{9B964DBB-CC00-41E6-80D9-09C54AF0896D}" sibTransId="{0F9C6AB3-BF57-4251-BFA4-824537841C4C}"/>
    <dgm:cxn modelId="{9576C7EE-B18F-4B4B-AFE2-2975B0487C4B}" type="presParOf" srcId="{ECF75C7C-D4AC-4BD8-9739-5187737A0BD2}" destId="{1CBDFDBE-8DD1-451A-A704-7C746B15F878}" srcOrd="0" destOrd="0" presId="urn:microsoft.com/office/officeart/2005/8/layout/cycle8"/>
    <dgm:cxn modelId="{F91A7935-F4CC-403F-9076-43925F0FEC64}" type="presParOf" srcId="{ECF75C7C-D4AC-4BD8-9739-5187737A0BD2}" destId="{DD52CCB4-5B1D-4AC5-AE43-AEA2A5E09698}" srcOrd="1" destOrd="0" presId="urn:microsoft.com/office/officeart/2005/8/layout/cycle8"/>
    <dgm:cxn modelId="{C4E86BE0-4CC4-497D-B68B-A7B75C69B079}" type="presParOf" srcId="{ECF75C7C-D4AC-4BD8-9739-5187737A0BD2}" destId="{1986982D-8CE0-415F-B951-2470289A21E4}" srcOrd="2" destOrd="0" presId="urn:microsoft.com/office/officeart/2005/8/layout/cycle8"/>
    <dgm:cxn modelId="{6D2687D5-906A-458D-A0FD-542A1AB0B820}" type="presParOf" srcId="{ECF75C7C-D4AC-4BD8-9739-5187737A0BD2}" destId="{1B354545-9C3C-4883-B7C2-2182D3B5DC65}" srcOrd="3" destOrd="0" presId="urn:microsoft.com/office/officeart/2005/8/layout/cycle8"/>
    <dgm:cxn modelId="{605E54D6-732A-4F3E-B3C2-B778A9BF2B02}" type="presParOf" srcId="{ECF75C7C-D4AC-4BD8-9739-5187737A0BD2}" destId="{72A35EA2-0028-445B-9816-9668B20AC893}" srcOrd="4" destOrd="0" presId="urn:microsoft.com/office/officeart/2005/8/layout/cycle8"/>
    <dgm:cxn modelId="{4E874069-EBE3-4A74-8A40-8D5FF14A317E}" type="presParOf" srcId="{ECF75C7C-D4AC-4BD8-9739-5187737A0BD2}" destId="{A814A826-56C2-4A28-BC9A-861C3CF7596C}" srcOrd="5" destOrd="0" presId="urn:microsoft.com/office/officeart/2005/8/layout/cycle8"/>
    <dgm:cxn modelId="{14A4C110-4FA2-4D01-9951-F44DB7EB5420}" type="presParOf" srcId="{ECF75C7C-D4AC-4BD8-9739-5187737A0BD2}" destId="{14C28834-C475-4639-92C4-9BAAB771781D}" srcOrd="6" destOrd="0" presId="urn:microsoft.com/office/officeart/2005/8/layout/cycle8"/>
    <dgm:cxn modelId="{69EEFF64-EF1B-4D02-A8F7-85A689CD74FD}" type="presParOf" srcId="{ECF75C7C-D4AC-4BD8-9739-5187737A0BD2}" destId="{B85E8955-A249-45FC-8B77-A2CA1C5E3B3A}" srcOrd="7" destOrd="0" presId="urn:microsoft.com/office/officeart/2005/8/layout/cycle8"/>
    <dgm:cxn modelId="{2BDBBFDC-497A-45F7-AADB-5948A6D8C706}" type="presParOf" srcId="{ECF75C7C-D4AC-4BD8-9739-5187737A0BD2}" destId="{4A402B7E-E7B8-4AC5-9CCA-9ED48B568EA0}" srcOrd="8" destOrd="0" presId="urn:microsoft.com/office/officeart/2005/8/layout/cycle8"/>
    <dgm:cxn modelId="{CF5FD8CB-AE76-4C6C-95A0-14C0CA2FBFDD}" type="presParOf" srcId="{ECF75C7C-D4AC-4BD8-9739-5187737A0BD2}" destId="{0D33F2CE-8193-4F83-8310-B25A58AED90C}" srcOrd="9" destOrd="0" presId="urn:microsoft.com/office/officeart/2005/8/layout/cycle8"/>
    <dgm:cxn modelId="{9D7490A0-90D9-415C-88EB-ACDC58F39058}" type="presParOf" srcId="{ECF75C7C-D4AC-4BD8-9739-5187737A0BD2}" destId="{FB68E1F6-92F4-46B3-BDF7-1A973A47934F}" srcOrd="10" destOrd="0" presId="urn:microsoft.com/office/officeart/2005/8/layout/cycle8"/>
    <dgm:cxn modelId="{CE5BD2D7-930C-4EEA-9E6A-9EB347CCE86E}" type="presParOf" srcId="{ECF75C7C-D4AC-4BD8-9739-5187737A0BD2}" destId="{9101F98E-68EE-4A7D-8FC3-C32CE322E7E6}" srcOrd="11" destOrd="0" presId="urn:microsoft.com/office/officeart/2005/8/layout/cycle8"/>
    <dgm:cxn modelId="{E274F713-0A03-4222-90F8-33D051007BF3}" type="presParOf" srcId="{ECF75C7C-D4AC-4BD8-9739-5187737A0BD2}" destId="{5CE65F1C-80CF-4C17-AFCF-667408125FE1}" srcOrd="12" destOrd="0" presId="urn:microsoft.com/office/officeart/2005/8/layout/cycle8"/>
    <dgm:cxn modelId="{2E7B98E2-0FD7-4354-8147-E1A0B00F93D2}" type="presParOf" srcId="{ECF75C7C-D4AC-4BD8-9739-5187737A0BD2}" destId="{CF6F0B9E-69F9-4143-9D38-BE208BA5380D}" srcOrd="13" destOrd="0" presId="urn:microsoft.com/office/officeart/2005/8/layout/cycle8"/>
    <dgm:cxn modelId="{6F628A42-39D4-43C0-9E4A-7652DD143D81}" type="presParOf" srcId="{ECF75C7C-D4AC-4BD8-9739-5187737A0BD2}" destId="{3D9C29EE-0E0A-4E3B-8D8D-BBCB4A835F31}" srcOrd="14" destOrd="0" presId="urn:microsoft.com/office/officeart/2005/8/layout/cycle8"/>
    <dgm:cxn modelId="{1B0249AC-A129-4CC2-8A3B-160E415E76AD}" type="presParOf" srcId="{ECF75C7C-D4AC-4BD8-9739-5187737A0BD2}" destId="{7311B585-1DED-40DE-BEFD-3F51B3DD5D11}" srcOrd="15" destOrd="0" presId="urn:microsoft.com/office/officeart/2005/8/layout/cycle8"/>
    <dgm:cxn modelId="{C7DBC7E0-E554-466B-93A0-88E2C1290FDC}" type="presParOf" srcId="{ECF75C7C-D4AC-4BD8-9739-5187737A0BD2}" destId="{993E846F-27D8-4D07-B4A6-47CB2C71A4DB}" srcOrd="16" destOrd="0" presId="urn:microsoft.com/office/officeart/2005/8/layout/cycle8"/>
    <dgm:cxn modelId="{8EC17E41-2DB8-452D-B382-81EBE3B78A91}" type="presParOf" srcId="{ECF75C7C-D4AC-4BD8-9739-5187737A0BD2}" destId="{34A3F688-844C-4BEE-B3A7-A60551B8AA13}" srcOrd="17" destOrd="0" presId="urn:microsoft.com/office/officeart/2005/8/layout/cycle8"/>
    <dgm:cxn modelId="{4252B187-FA52-4FA1-BEDE-4A1F355078A1}" type="presParOf" srcId="{ECF75C7C-D4AC-4BD8-9739-5187737A0BD2}" destId="{83179573-FAEE-4F5A-87EB-0A0B255B35EB}" srcOrd="18" destOrd="0" presId="urn:microsoft.com/office/officeart/2005/8/layout/cycle8"/>
    <dgm:cxn modelId="{65FD65AF-97FE-4E5E-B376-0B89D9022522}" type="presParOf" srcId="{ECF75C7C-D4AC-4BD8-9739-5187737A0BD2}" destId="{52FB7FA5-AC4B-4369-8FAC-D68B743EC78E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BDFDBE-8DD1-451A-A704-7C746B15F878}">
      <dsp:nvSpPr>
        <dsp:cNvPr id="0" name=""/>
        <dsp:cNvSpPr/>
      </dsp:nvSpPr>
      <dsp:spPr>
        <a:xfrm>
          <a:off x="484596" y="259860"/>
          <a:ext cx="3541776" cy="3541776"/>
        </a:xfrm>
        <a:prstGeom prst="pie">
          <a:avLst>
            <a:gd name="adj1" fmla="val 162000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Engage</a:t>
          </a:r>
        </a:p>
      </dsp:txBody>
      <dsp:txXfrm>
        <a:off x="2364689" y="993936"/>
        <a:ext cx="1307084" cy="969772"/>
      </dsp:txXfrm>
    </dsp:sp>
    <dsp:sp modelId="{72A35EA2-0028-445B-9816-9668B20AC893}">
      <dsp:nvSpPr>
        <dsp:cNvPr id="0" name=""/>
        <dsp:cNvSpPr/>
      </dsp:nvSpPr>
      <dsp:spPr>
        <a:xfrm>
          <a:off x="484596" y="378763"/>
          <a:ext cx="3541776" cy="3541776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Validate</a:t>
          </a:r>
        </a:p>
      </dsp:txBody>
      <dsp:txXfrm>
        <a:off x="2364689" y="2216692"/>
        <a:ext cx="1307084" cy="969772"/>
      </dsp:txXfrm>
    </dsp:sp>
    <dsp:sp modelId="{4A402B7E-E7B8-4AC5-9CCA-9ED48B568EA0}">
      <dsp:nvSpPr>
        <dsp:cNvPr id="0" name=""/>
        <dsp:cNvSpPr/>
      </dsp:nvSpPr>
      <dsp:spPr>
        <a:xfrm>
          <a:off x="365694" y="378763"/>
          <a:ext cx="3541776" cy="3541776"/>
        </a:xfrm>
        <a:prstGeom prst="pie">
          <a:avLst>
            <a:gd name="adj1" fmla="val 5400000"/>
            <a:gd name="adj2" fmla="val 10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Embed</a:t>
          </a:r>
        </a:p>
      </dsp:txBody>
      <dsp:txXfrm>
        <a:off x="720293" y="2216692"/>
        <a:ext cx="1307084" cy="969772"/>
      </dsp:txXfrm>
    </dsp:sp>
    <dsp:sp modelId="{5CE65F1C-80CF-4C17-AFCF-667408125FE1}">
      <dsp:nvSpPr>
        <dsp:cNvPr id="0" name=""/>
        <dsp:cNvSpPr/>
      </dsp:nvSpPr>
      <dsp:spPr>
        <a:xfrm>
          <a:off x="365694" y="259860"/>
          <a:ext cx="3541776" cy="3541776"/>
        </a:xfrm>
        <a:prstGeom prst="pie">
          <a:avLst>
            <a:gd name="adj1" fmla="val 108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Develop</a:t>
          </a:r>
        </a:p>
      </dsp:txBody>
      <dsp:txXfrm>
        <a:off x="720293" y="993936"/>
        <a:ext cx="1307084" cy="969772"/>
      </dsp:txXfrm>
    </dsp:sp>
    <dsp:sp modelId="{993E846F-27D8-4D07-B4A6-47CB2C71A4DB}">
      <dsp:nvSpPr>
        <dsp:cNvPr id="0" name=""/>
        <dsp:cNvSpPr/>
      </dsp:nvSpPr>
      <dsp:spPr>
        <a:xfrm>
          <a:off x="265343" y="40607"/>
          <a:ext cx="3980281" cy="3980281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A3F688-844C-4BEE-B3A7-A60551B8AA13}">
      <dsp:nvSpPr>
        <dsp:cNvPr id="0" name=""/>
        <dsp:cNvSpPr/>
      </dsp:nvSpPr>
      <dsp:spPr>
        <a:xfrm>
          <a:off x="265343" y="159510"/>
          <a:ext cx="3980281" cy="3980281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179573-FAEE-4F5A-87EB-0A0B255B35EB}">
      <dsp:nvSpPr>
        <dsp:cNvPr id="0" name=""/>
        <dsp:cNvSpPr/>
      </dsp:nvSpPr>
      <dsp:spPr>
        <a:xfrm>
          <a:off x="146441" y="159510"/>
          <a:ext cx="3980281" cy="3980281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FB7FA5-AC4B-4369-8FAC-D68B743EC78E}">
      <dsp:nvSpPr>
        <dsp:cNvPr id="0" name=""/>
        <dsp:cNvSpPr/>
      </dsp:nvSpPr>
      <dsp:spPr>
        <a:xfrm>
          <a:off x="146441" y="40607"/>
          <a:ext cx="3980281" cy="3980281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9E52BB6-6B17-B38D-8306-C6F4B44D83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090323-247C-9DFD-9E20-8D0429F59E0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7D507B-D027-9549-92E0-2EDF5A829112}" type="datetimeFigureOut">
              <a:rPr lang="en-NL" smtClean="0"/>
              <a:t>12/13/2022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A44C3B-A578-9670-FC61-47BFA115C74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7379A3-B7C5-5F72-B891-2E6DC293454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71AC6-A270-0B4E-B40B-C1AD010ADF86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96662298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Montserrat Courant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Montserrat Courant" charset="0"/>
              </a:defRPr>
            </a:lvl1pPr>
          </a:lstStyle>
          <a:p>
            <a:fld id="{2567AA53-2E3B-DB42-8AC6-6CAA5227A655}" type="datetimeFigureOut">
              <a:rPr lang="fr-FR" smtClean="0"/>
              <a:pPr/>
              <a:t>13/12/2022</a:t>
            </a:fld>
            <a:endParaRPr lang="fr-FR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Montserrat Courant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Montserrat Courant" charset="0"/>
              </a:defRPr>
            </a:lvl1pPr>
          </a:lstStyle>
          <a:p>
            <a:fld id="{78058514-A168-104A-894E-33D86AB2930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251887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Montserrat Courant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Montserrat Courant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Montserrat Courant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Montserrat Courant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Montserrat Courant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58514-A168-104A-894E-33D86AB29301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68998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58514-A168-104A-894E-33D86AB29301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8096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58514-A168-104A-894E-33D86AB29301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8830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58514-A168-104A-894E-33D86AB29301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84720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58514-A168-104A-894E-33D86AB29301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1752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58514-A168-104A-894E-33D86AB29301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9545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58514-A168-104A-894E-33D86AB29301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7526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58514-A168-104A-894E-33D86AB29301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6766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58514-A168-104A-894E-33D86AB29301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1907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58514-A168-104A-894E-33D86AB29301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5626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U.Edge.Colud.IoT.eu -Cover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707606-8A9C-F83D-4042-530E7125A41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0000" y="5178426"/>
            <a:ext cx="10572000" cy="434974"/>
          </a:xfrm>
          <a:effectLst/>
        </p:spPr>
        <p:txBody>
          <a:bodyPr anchor="t"/>
          <a:lstStyle>
            <a:lvl1pPr marL="0" indent="0" algn="ctr">
              <a:buNone/>
              <a:defRPr b="0" i="0">
                <a:solidFill>
                  <a:schemeClr val="tx2">
                    <a:lumMod val="85000"/>
                  </a:schemeClr>
                </a:solidFill>
                <a:latin typeface="Poppins" pitchFamily="2" charset="77"/>
                <a:ea typeface="Roboto" panose="02000000000000000000" pitchFamily="2" charset="0"/>
                <a:cs typeface="Poppins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change the </a:t>
            </a:r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810000" y="3784499"/>
            <a:ext cx="10572000" cy="584301"/>
          </a:xfrm>
        </p:spPr>
        <p:txBody>
          <a:bodyPr/>
          <a:lstStyle>
            <a:lvl1pPr algn="ctr">
              <a:defRPr sz="3200" b="1" i="0" cap="all" baseline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modify</a:t>
            </a:r>
            <a:r>
              <a:rPr lang="fr-FR" dirty="0"/>
              <a:t> the </a:t>
            </a:r>
            <a:r>
              <a:rPr lang="fr-FR" dirty="0" err="1"/>
              <a:t>title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3F5B2B-D74A-95C1-6EFF-2075657C04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93395" y="826770"/>
            <a:ext cx="3805211" cy="24700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5F54F9-7E2C-2808-F3E4-37CC15594B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8000"/>
          </a:blip>
          <a:stretch>
            <a:fillRect/>
          </a:stretch>
        </p:blipFill>
        <p:spPr>
          <a:xfrm>
            <a:off x="10591800" y="-6531"/>
            <a:ext cx="1600200" cy="2286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63484C-CE95-3B18-17AC-886840B62A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3000"/>
          </a:blip>
          <a:stretch>
            <a:fillRect/>
          </a:stretch>
        </p:blipFill>
        <p:spPr>
          <a:xfrm flipH="1">
            <a:off x="0" y="4572000"/>
            <a:ext cx="1600200" cy="2286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.Edge.Colud.IoT.eu - table of 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58863A1-B668-51BC-0B97-45F35B4FDDB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0000" y="1361440"/>
            <a:ext cx="10571998" cy="5069840"/>
          </a:xfrm>
        </p:spPr>
        <p:txBody>
          <a:bodyPr/>
          <a:lstStyle/>
          <a:p>
            <a:r>
              <a:rPr lang="en-NL" dirty="0"/>
              <a:t>Full size picture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0D925D88-2CA2-31DB-5DB3-C9E0430B4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55201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C0152B31-5E7B-A8E0-2FE0-92E8C24F45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75065" y="24179"/>
            <a:ext cx="1918952" cy="143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107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.Edge.Colud.IoT.eu - table of 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7E66B2-692A-0F8B-AE1A-87FE9C061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55201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4E2991BF-64EA-ADEF-4326-7F291F95BF4A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771525" y="1361441"/>
            <a:ext cx="10750550" cy="5039360"/>
          </a:xfrm>
        </p:spPr>
        <p:txBody>
          <a:bodyPr/>
          <a:lstStyle/>
          <a:p>
            <a:r>
              <a:rPr lang="en-NL" dirty="0"/>
              <a:t>Insert video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0F3E3632-0B07-98E6-F0C9-975B648CC5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75065" y="24179"/>
            <a:ext cx="1918952" cy="143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047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.Edge.Colud.IoT.eu - Title, 2 subtitles &amp;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14728" y="1284423"/>
            <a:ext cx="5189857" cy="576262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change the </a:t>
            </a:r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14729" y="2145906"/>
            <a:ext cx="5189856" cy="4264906"/>
          </a:xfrm>
        </p:spPr>
        <p:txBody>
          <a:bodyPr anchor="t">
            <a:norm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change the styles of the mask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87415" y="1284423"/>
            <a:ext cx="5194583" cy="576262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change the </a:t>
            </a:r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87415" y="2145906"/>
            <a:ext cx="5194583" cy="4264906"/>
          </a:xfrm>
        </p:spPr>
        <p:txBody>
          <a:bodyPr anchor="t">
            <a:norm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change the styles of the mask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4F7AEA-4849-A78E-C8AE-00DF69351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55201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7FE95914-DACA-D41B-13BD-CE3C88BC96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75065" y="24179"/>
            <a:ext cx="1918952" cy="14383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.Edge.Colud.IoT.eu - Title, 2 contents - no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18712" y="1280160"/>
            <a:ext cx="5185873" cy="5029197"/>
          </a:xfrm>
        </p:spPr>
        <p:txBody>
          <a:bodyPr>
            <a:norm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change the styles of the mask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87415" y="1280162"/>
            <a:ext cx="5194583" cy="5029198"/>
          </a:xfrm>
        </p:spPr>
        <p:txBody>
          <a:bodyPr>
            <a:norm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change the styles of the mask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77A12D-24A5-147E-FF05-0CACDA82B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55201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1DDEAF20-FCFA-0702-D6DF-A489EAB6D8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75065" y="24179"/>
            <a:ext cx="1918952" cy="143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8390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.Edge.Colud.IoT.eu - Title, 2 subtitles &amp; 2 contents - no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2DCA163-5F6C-4CD2-5E93-A316EAEFBA19}"/>
              </a:ext>
            </a:extLst>
          </p:cNvPr>
          <p:cNvSpPr/>
          <p:nvPr userDrawn="1"/>
        </p:nvSpPr>
        <p:spPr>
          <a:xfrm>
            <a:off x="-193183" y="245375"/>
            <a:ext cx="9929611" cy="745980"/>
          </a:xfrm>
          <a:prstGeom prst="roundRect">
            <a:avLst/>
          </a:prstGeom>
          <a:gradFill>
            <a:gsLst>
              <a:gs pos="0">
                <a:srgbClr val="397A9D"/>
              </a:gs>
              <a:gs pos="100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14728" y="1229361"/>
            <a:ext cx="5189857" cy="467360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change the </a:t>
            </a:r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14729" y="1926880"/>
            <a:ext cx="5189856" cy="4412960"/>
          </a:xfrm>
        </p:spPr>
        <p:txBody>
          <a:bodyPr anchor="t">
            <a:norm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change the styles of the mask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87415" y="1229361"/>
            <a:ext cx="5194583" cy="467360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change the </a:t>
            </a:r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87415" y="1926880"/>
            <a:ext cx="5194583" cy="4412960"/>
          </a:xfrm>
        </p:spPr>
        <p:txBody>
          <a:bodyPr anchor="t">
            <a:norm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change the styles of the mask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dirty="0"/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BF680198-9AB1-DDA0-4D33-D6B97BB9CC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410518" y="6492875"/>
            <a:ext cx="5972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48677A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charset="0"/>
              </a:defRPr>
            </a:lvl1pPr>
          </a:lstStyle>
          <a:p>
            <a:fld id="{65948E48-1704-8A46-9190-E09A1DFCD82D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625ACCEB-1C93-2EA1-A506-3AF3ECB962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0000" y="253222"/>
            <a:ext cx="10571998" cy="74598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modify</a:t>
            </a:r>
            <a:r>
              <a:rPr lang="fr-FR" dirty="0"/>
              <a:t> the </a:t>
            </a:r>
            <a:r>
              <a:rPr lang="fr-FR" dirty="0" err="1"/>
              <a:t>title</a:t>
            </a:r>
            <a:endParaRPr lang="en-US" dirty="0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63264378-3E4B-56D0-9F6F-A72DED47B9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75065" y="24179"/>
            <a:ext cx="1918952" cy="143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907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.Edge.Colud.IoT.eu - Boxe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AE9EC27-94CB-F21A-948D-4CA231074B0B}"/>
              </a:ext>
            </a:extLst>
          </p:cNvPr>
          <p:cNvSpPr/>
          <p:nvPr userDrawn="1"/>
        </p:nvSpPr>
        <p:spPr>
          <a:xfrm>
            <a:off x="-193183" y="245375"/>
            <a:ext cx="9929611" cy="745980"/>
          </a:xfrm>
          <a:prstGeom prst="roundRect">
            <a:avLst/>
          </a:prstGeom>
          <a:gradFill>
            <a:gsLst>
              <a:gs pos="0">
                <a:srgbClr val="397A9D"/>
              </a:gs>
              <a:gs pos="100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FC92096B-739A-C0AC-B103-9BD66BA94F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0000" y="253222"/>
            <a:ext cx="10571998" cy="74598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modify</a:t>
            </a:r>
            <a:r>
              <a:rPr lang="fr-FR" dirty="0"/>
              <a:t> the </a:t>
            </a:r>
            <a:r>
              <a:rPr lang="fr-FR" dirty="0" err="1"/>
              <a:t>title</a:t>
            </a:r>
            <a:endParaRPr lang="en-US" dirty="0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BF60FFA-AF20-DE97-06B1-BDFA4DA182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75065" y="24179"/>
            <a:ext cx="1918952" cy="14383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U.Edge.Colud.IoT.eu - Section pag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8495703-67C6-3D46-BD8B-D354CF2364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9900" y="2985738"/>
            <a:ext cx="10572000" cy="584301"/>
          </a:xfrm>
        </p:spPr>
        <p:txBody>
          <a:bodyPr/>
          <a:lstStyle>
            <a:lvl1pPr algn="l">
              <a:defRPr sz="3200" b="1" i="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Section page</a:t>
            </a:r>
            <a:endParaRPr lang="en-US" dirty="0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969CC56B-A4A7-1465-E0C7-8E6FB95A61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0452"/>
          <a:stretch/>
        </p:blipFill>
        <p:spPr>
          <a:xfrm>
            <a:off x="9344186" y="-1320851"/>
            <a:ext cx="2847814" cy="5397500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FDA661E-69A8-67D4-4F03-1C2E065817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0452"/>
          <a:stretch/>
        </p:blipFill>
        <p:spPr>
          <a:xfrm flipH="1">
            <a:off x="-12879" y="3073501"/>
            <a:ext cx="2847814" cy="53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1341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U.Edge.Colud.IoT.eu - Sec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7C63ACF-A43F-B39E-23E7-403BD8364C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6F620A-4C7F-8EF1-93FF-584023EDD4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10591800" y="-6531"/>
            <a:ext cx="1600200" cy="2286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791041-3E85-2AAE-9724-472CE9E6A3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3000"/>
          </a:blip>
          <a:stretch>
            <a:fillRect/>
          </a:stretch>
        </p:blipFill>
        <p:spPr>
          <a:xfrm flipH="1">
            <a:off x="0" y="4572000"/>
            <a:ext cx="1600200" cy="2286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BA66D7A-1B13-F7C9-1813-C972912515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3589" y="2943775"/>
            <a:ext cx="10571998" cy="970450"/>
          </a:xfrm>
        </p:spPr>
        <p:txBody>
          <a:bodyPr anchor="ctr"/>
          <a:lstStyle>
            <a:lvl1pPr>
              <a:defRPr sz="3600" b="1" cap="all" baseline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Section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7911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U.Edge.Colud.IoT.eu - No content - only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EU.Edge.Colud.IoT.eu - Content with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450622D-62A3-A39C-4E95-9DEBF0132856}"/>
              </a:ext>
            </a:extLst>
          </p:cNvPr>
          <p:cNvSpPr/>
          <p:nvPr userDrawn="1"/>
        </p:nvSpPr>
        <p:spPr>
          <a:xfrm>
            <a:off x="810001" y="444891"/>
            <a:ext cx="3810684" cy="1619593"/>
          </a:xfrm>
          <a:prstGeom prst="roundRect">
            <a:avLst/>
          </a:prstGeom>
          <a:gradFill flip="none" rotWithShape="1">
            <a:gsLst>
              <a:gs pos="30000">
                <a:schemeClr val="accent2">
                  <a:lumMod val="95000"/>
                  <a:lumOff val="5000"/>
                </a:schemeClr>
              </a:gs>
              <a:gs pos="100000">
                <a:schemeClr val="accent4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>
              <a:ln>
                <a:noFill/>
              </a:ln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0">
                    <a:schemeClr val="accent2">
                      <a:lumMod val="95000"/>
                      <a:lumOff val="5000"/>
                    </a:schemeClr>
                  </a:gs>
                  <a:gs pos="99000">
                    <a:schemeClr val="accent4"/>
                  </a:gs>
                </a:gsLst>
                <a:path path="circle">
                  <a:fillToRect l="50000" t="130000" r="50000" b="-30000"/>
                </a:path>
                <a:tileRect/>
              </a:gra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41696" y="446088"/>
            <a:ext cx="3562066" cy="1618396"/>
          </a:xfrm>
        </p:spPr>
        <p:txBody>
          <a:bodyPr anchor="b"/>
          <a:lstStyle>
            <a:lvl1pPr algn="l">
              <a:defRPr sz="2000" b="1" cap="all" baseline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modify</a:t>
            </a:r>
            <a:r>
              <a:rPr lang="fr-FR" dirty="0"/>
              <a:t> the </a:t>
            </a:r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55633" y="446088"/>
            <a:ext cx="6526366" cy="587343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change the styles of the mask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10001" y="2260738"/>
            <a:ext cx="3810683" cy="405878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Click to change the styles of the </a:t>
            </a:r>
            <a:r>
              <a:rPr lang="fr-FR" dirty="0" err="1"/>
              <a:t>text</a:t>
            </a:r>
            <a:endParaRPr lang="fr-FR" dirty="0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6F22A2E-EA1E-BFFF-5300-A88A92FB0F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75065" y="24179"/>
            <a:ext cx="1918952" cy="14383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U.Edge.Colud.IoT.eu - Cover - Exte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7308D06F-AEEE-E7C9-B7D4-3C2D2F1BA5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59027" y="467728"/>
            <a:ext cx="4273947" cy="3203576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C9978D5-731E-FBE2-8A42-49AFF544B5C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0000" y="5178426"/>
            <a:ext cx="10572000" cy="434974"/>
          </a:xfrm>
          <a:effectLst/>
        </p:spPr>
        <p:txBody>
          <a:bodyPr anchor="t"/>
          <a:lstStyle>
            <a:lvl1pPr marL="0" indent="0" algn="ctr">
              <a:buNone/>
              <a:defRPr b="0" i="0">
                <a:solidFill>
                  <a:schemeClr val="bg2"/>
                </a:solidFill>
                <a:latin typeface="Poppins" pitchFamily="2" charset="77"/>
                <a:ea typeface="Roboto" panose="02000000000000000000" pitchFamily="2" charset="0"/>
                <a:cs typeface="Poppins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change the </a:t>
            </a:r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2D3F26B-90EC-864B-A880-EE035984DA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0000" y="3784499"/>
            <a:ext cx="10572000" cy="584301"/>
          </a:xfrm>
        </p:spPr>
        <p:txBody>
          <a:bodyPr/>
          <a:lstStyle>
            <a:lvl1pPr algn="ctr">
              <a:defRPr sz="3200" b="1" i="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modify</a:t>
            </a:r>
            <a:r>
              <a:rPr lang="fr-FR" dirty="0"/>
              <a:t> the </a:t>
            </a:r>
            <a:r>
              <a:rPr lang="fr-FR" dirty="0" err="1"/>
              <a:t>title</a:t>
            </a:r>
            <a:endParaRPr lang="en-US" dirty="0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7195484B-7B91-3A00-CD72-C42C5103E6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60452"/>
          <a:stretch/>
        </p:blipFill>
        <p:spPr>
          <a:xfrm>
            <a:off x="9344186" y="-1320851"/>
            <a:ext cx="2847814" cy="5397500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DFCB9AAE-5CEC-888E-F87E-774B894A53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60452"/>
          <a:stretch/>
        </p:blipFill>
        <p:spPr>
          <a:xfrm flipH="1">
            <a:off x="-12879" y="3073501"/>
            <a:ext cx="2847814" cy="5397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U.Edge.Colud.IoT.eu - 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4728" y="727522"/>
            <a:ext cx="5096974" cy="1617163"/>
          </a:xfrm>
        </p:spPr>
        <p:txBody>
          <a:bodyPr anchor="b">
            <a:normAutofit/>
          </a:bodyPr>
          <a:lstStyle>
            <a:lvl1pPr algn="l">
              <a:defRPr sz="2400" b="1" i="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modify</a:t>
            </a:r>
            <a:r>
              <a:rPr lang="fr-FR" dirty="0"/>
              <a:t> the </a:t>
            </a:r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14728" y="2445488"/>
            <a:ext cx="5096974" cy="3684990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Click to change the styles of the 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60A23A8-6EA9-6326-77D9-4A4D23B1A4E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02400" y="0"/>
            <a:ext cx="56896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NL" dirty="0"/>
          </a:p>
        </p:txBody>
      </p:sp>
      <p:sp>
        <p:nvSpPr>
          <p:cNvPr id="7" name="CasellaDiTesto 32">
            <a:extLst>
              <a:ext uri="{FF2B5EF4-FFF2-40B4-BE49-F238E27FC236}">
                <a16:creationId xmlns:a16="http://schemas.microsoft.com/office/drawing/2014/main" id="{2EBCDFC1-7E47-B44E-4B2E-A4D05A6DEE1F}"/>
              </a:ext>
            </a:extLst>
          </p:cNvPr>
          <p:cNvSpPr txBox="1"/>
          <p:nvPr userDrawn="1"/>
        </p:nvSpPr>
        <p:spPr>
          <a:xfrm>
            <a:off x="759200" y="6525719"/>
            <a:ext cx="301488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050" b="0" i="0" dirty="0">
                <a:solidFill>
                  <a:schemeClr val="bg1"/>
                </a:solidFill>
                <a:latin typeface="Poppins" pitchFamily="2" charset="77"/>
                <a:ea typeface="Roboto" panose="02000000000000000000" pitchFamily="2" charset="0"/>
                <a:cs typeface="Poppins" pitchFamily="2" charset="77"/>
              </a:rPr>
              <a:t>© </a:t>
            </a:r>
            <a:r>
              <a:rPr lang="de-DE" sz="1050" b="0" i="0" dirty="0" err="1">
                <a:solidFill>
                  <a:schemeClr val="bg1"/>
                </a:solidFill>
                <a:latin typeface="Poppins" pitchFamily="2" charset="77"/>
                <a:ea typeface="Roboto" panose="02000000000000000000" pitchFamily="2" charset="0"/>
                <a:cs typeface="Poppins" pitchFamily="2" charset="77"/>
              </a:rPr>
              <a:t>EU</a:t>
            </a:r>
            <a:r>
              <a:rPr lang="de-DE" sz="1050" b="1" i="0" dirty="0" err="1">
                <a:solidFill>
                  <a:schemeClr val="bg1"/>
                </a:solidFill>
                <a:latin typeface="Poppins" pitchFamily="2" charset="77"/>
                <a:ea typeface="Roboto" panose="02000000000000000000" pitchFamily="2" charset="0"/>
                <a:cs typeface="Poppins" pitchFamily="2" charset="77"/>
              </a:rPr>
              <a:t>Could</a:t>
            </a:r>
            <a:r>
              <a:rPr lang="de-DE" sz="1050" b="0" i="0" dirty="0" err="1">
                <a:solidFill>
                  <a:schemeClr val="bg1"/>
                </a:solidFill>
                <a:latin typeface="Poppins" pitchFamily="2" charset="77"/>
                <a:ea typeface="Roboto" panose="02000000000000000000" pitchFamily="2" charset="0"/>
                <a:cs typeface="Poppins" pitchFamily="2" charset="77"/>
              </a:rPr>
              <a:t>Edge</a:t>
            </a:r>
            <a:r>
              <a:rPr lang="de-DE" sz="1050" b="1" i="0" dirty="0" err="1">
                <a:solidFill>
                  <a:schemeClr val="bg1"/>
                </a:solidFill>
                <a:latin typeface="Poppins" pitchFamily="2" charset="77"/>
                <a:ea typeface="Roboto" panose="02000000000000000000" pitchFamily="2" charset="0"/>
                <a:cs typeface="Poppins" pitchFamily="2" charset="77"/>
              </a:rPr>
              <a:t>IoT</a:t>
            </a:r>
            <a:r>
              <a:rPr lang="de-DE" sz="1050" b="0" i="0" dirty="0" err="1">
                <a:solidFill>
                  <a:schemeClr val="bg1"/>
                </a:solidFill>
                <a:latin typeface="Poppins" pitchFamily="2" charset="77"/>
                <a:ea typeface="Roboto" panose="02000000000000000000" pitchFamily="2" charset="0"/>
                <a:cs typeface="Poppins" pitchFamily="2" charset="77"/>
              </a:rPr>
              <a:t>.eu</a:t>
            </a:r>
            <a:r>
              <a:rPr lang="de-DE" sz="1050" b="0" i="0" dirty="0">
                <a:solidFill>
                  <a:schemeClr val="bg1"/>
                </a:solidFill>
                <a:latin typeface="Poppins" pitchFamily="2" charset="77"/>
                <a:ea typeface="Roboto" panose="02000000000000000000" pitchFamily="2" charset="0"/>
                <a:cs typeface="Poppins" pitchFamily="2" charset="77"/>
              </a:rPr>
              <a:t> </a:t>
            </a:r>
            <a:r>
              <a:rPr lang="de-DE" sz="1050" b="1" i="0" dirty="0">
                <a:solidFill>
                  <a:schemeClr val="bg1"/>
                </a:solidFill>
                <a:latin typeface="Poppins" pitchFamily="2" charset="77"/>
                <a:ea typeface="Roboto" panose="02000000000000000000" pitchFamily="2" charset="0"/>
                <a:cs typeface="Poppins" pitchFamily="2" charset="77"/>
              </a:rPr>
              <a:t>|</a:t>
            </a:r>
            <a:r>
              <a:rPr lang="de-DE" sz="1050" b="0" i="0" dirty="0">
                <a:solidFill>
                  <a:schemeClr val="bg1"/>
                </a:solidFill>
                <a:latin typeface="Poppins" pitchFamily="2" charset="77"/>
                <a:ea typeface="Roboto" panose="02000000000000000000" pitchFamily="2" charset="0"/>
                <a:cs typeface="Poppins" pitchFamily="2" charset="77"/>
              </a:rPr>
              <a:t> </a:t>
            </a:r>
            <a:fld id="{0D2D8296-A842-5144-8109-804717036FFB}" type="datetime1">
              <a:rPr lang="en-US" sz="1050" b="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pPr algn="l"/>
              <a:t>12/13/2022</a:t>
            </a:fld>
            <a:r>
              <a:rPr lang="en-US" sz="105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| </a:t>
            </a:r>
            <a:fld id="{EBC30015-0BAB-AE44-A331-D774430D3A07}" type="slidenum">
              <a:rPr lang="en-US" sz="1050" b="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pPr algn="l"/>
              <a:t>‹#›</a:t>
            </a:fld>
            <a:endParaRPr lang="it-IT" sz="1050" b="0" i="0" dirty="0">
              <a:solidFill>
                <a:schemeClr val="bg1"/>
              </a:solidFill>
              <a:latin typeface="Poppins" pitchFamily="2" charset="77"/>
              <a:ea typeface="Roboto" panose="02000000000000000000" pitchFamily="2" charset="0"/>
              <a:cs typeface="Poppins" pitchFamily="2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D410A3-8057-FA6C-AE27-37EFAD5E6D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53527" y="6616291"/>
            <a:ext cx="9372600" cy="735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12B8A3-521D-180C-8202-C21F678CC2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575663" y="6616291"/>
            <a:ext cx="9372600" cy="73542"/>
          </a:xfrm>
          <a:prstGeom prst="rect">
            <a:avLst/>
          </a:prstGeom>
        </p:spPr>
      </p:pic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59028432-5269-5109-761C-7A901FB374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3640" y="97735"/>
            <a:ext cx="1918952" cy="14383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.Edge.Colud.IoT.eu - Background 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0000" y="49022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1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modify</a:t>
            </a:r>
            <a:r>
              <a:rPr lang="fr-FR" dirty="0"/>
              <a:t> the </a:t>
            </a:r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10000" y="55705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Click to change the styles of the 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C0D58F7-C6A0-64A4-E334-8B9C65B3F6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8006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N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U.Edge.Colud.IoT.eu - Quot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A7E1ABE-9AF7-9218-8159-BF4E221E1E3B}"/>
              </a:ext>
            </a:extLst>
          </p:cNvPr>
          <p:cNvSpPr/>
          <p:nvPr userDrawn="1"/>
        </p:nvSpPr>
        <p:spPr>
          <a:xfrm>
            <a:off x="812910" y="497840"/>
            <a:ext cx="6151202" cy="3567104"/>
          </a:xfrm>
          <a:prstGeom prst="roundRect">
            <a:avLst/>
          </a:prstGeom>
          <a:gradFill flip="none" rotWithShape="1">
            <a:gsLst>
              <a:gs pos="30000">
                <a:schemeClr val="accent2">
                  <a:lumMod val="95000"/>
                  <a:lumOff val="5000"/>
                </a:schemeClr>
              </a:gs>
              <a:gs pos="100000">
                <a:schemeClr val="accent4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>
              <a:ln>
                <a:noFill/>
              </a:ln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0">
                    <a:schemeClr val="accent2">
                      <a:lumMod val="95000"/>
                      <a:lumOff val="5000"/>
                    </a:schemeClr>
                  </a:gs>
                  <a:gs pos="99000">
                    <a:schemeClr val="accent4"/>
                  </a:gs>
                </a:gsLst>
                <a:path path="circle">
                  <a:fillToRect l="50000" t="130000" r="50000" b="-30000"/>
                </a:path>
                <a:tileRect/>
              </a:gra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7563" y="1238502"/>
            <a:ext cx="5777262" cy="2645912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modify</a:t>
            </a:r>
            <a:r>
              <a:rPr lang="fr-FR" dirty="0"/>
              <a:t> the </a:t>
            </a:r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07357" y="4443680"/>
            <a:ext cx="6156756" cy="1916480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Click to change the styles of the 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7336466" y="497840"/>
            <a:ext cx="4048178" cy="5862320"/>
          </a:xfrm>
        </p:spPr>
        <p:txBody>
          <a:bodyPr anchor="t"/>
          <a:lstStyle>
            <a:lvl1pPr marL="0" indent="0">
              <a:buFontTx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Click to change the styles of the </a:t>
            </a:r>
            <a:r>
              <a:rPr lang="fr-FR" dirty="0" err="1"/>
              <a:t>text</a:t>
            </a:r>
            <a:endParaRPr lang="fr-F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13D689-C802-890D-9F28-12101CAFB2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7563" y="638224"/>
            <a:ext cx="1266012" cy="8394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U.Edge.Colud.IoT.eu - Titl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A798D0D-8998-9DAC-84A1-44ACDF0A5C25}"/>
              </a:ext>
            </a:extLst>
          </p:cNvPr>
          <p:cNvSpPr/>
          <p:nvPr userDrawn="1"/>
        </p:nvSpPr>
        <p:spPr>
          <a:xfrm>
            <a:off x="810002" y="558800"/>
            <a:ext cx="5225998" cy="5720076"/>
          </a:xfrm>
          <a:prstGeom prst="roundRect">
            <a:avLst/>
          </a:prstGeom>
          <a:gradFill flip="none" rotWithShape="1">
            <a:gsLst>
              <a:gs pos="30000">
                <a:schemeClr val="accent2">
                  <a:lumMod val="95000"/>
                  <a:lumOff val="5000"/>
                </a:schemeClr>
              </a:gs>
              <a:gs pos="100000">
                <a:schemeClr val="accent4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>
              <a:ln>
                <a:noFill/>
              </a:ln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0">
                    <a:schemeClr val="accent2">
                      <a:lumMod val="95000"/>
                      <a:lumOff val="5000"/>
                    </a:schemeClr>
                  </a:gs>
                  <a:gs pos="99000">
                    <a:schemeClr val="accent4"/>
                  </a:gs>
                </a:gsLst>
                <a:path path="circle">
                  <a:fillToRect l="50000" t="130000" r="50000" b="-30000"/>
                </a:path>
                <a:tileRect/>
              </a:gradFill>
            </a:endParaRPr>
          </a:p>
        </p:txBody>
      </p:sp>
      <p:sp>
        <p:nvSpPr>
          <p:cNvPr id="38" name="Title 1"/>
          <p:cNvSpPr>
            <a:spLocks noGrp="1"/>
          </p:cNvSpPr>
          <p:nvPr>
            <p:ph type="title" hasCustomPrompt="1"/>
          </p:nvPr>
        </p:nvSpPr>
        <p:spPr>
          <a:xfrm>
            <a:off x="1041991" y="2133601"/>
            <a:ext cx="4697619" cy="3779520"/>
          </a:xfrm>
        </p:spPr>
        <p:txBody>
          <a:bodyPr anchor="ctr"/>
          <a:lstStyle>
            <a:lvl1pPr>
              <a:defRPr sz="3200" b="1" cap="all" baseline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modify</a:t>
            </a:r>
            <a:r>
              <a:rPr lang="fr-FR" dirty="0"/>
              <a:t> the </a:t>
            </a:r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267988" y="558800"/>
            <a:ext cx="5114009" cy="5720080"/>
          </a:xfrm>
        </p:spPr>
        <p:txBody>
          <a:bodyPr anchor="t"/>
          <a:lstStyle>
            <a:lvl1pPr marL="0" indent="0">
              <a:buFontTx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Click to change the styles of the </a:t>
            </a:r>
            <a:r>
              <a:rPr lang="fr-FR" dirty="0" err="1"/>
              <a:t>text</a:t>
            </a:r>
            <a:endParaRPr lang="fr-F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99E32C-AF31-99C3-0CEB-7CB401182E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0763" y="821104"/>
            <a:ext cx="1266012" cy="8394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.Edge.Colud.IoT.eu - Vertical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8293E61-EA64-559A-644B-71E2553978B5}"/>
              </a:ext>
            </a:extLst>
          </p:cNvPr>
          <p:cNvSpPr/>
          <p:nvPr userDrawn="1"/>
        </p:nvSpPr>
        <p:spPr>
          <a:xfrm>
            <a:off x="7939190" y="446088"/>
            <a:ext cx="4964010" cy="5744874"/>
          </a:xfrm>
          <a:prstGeom prst="roundRect">
            <a:avLst/>
          </a:prstGeom>
          <a:gradFill flip="none" rotWithShape="1">
            <a:gsLst>
              <a:gs pos="30000">
                <a:schemeClr val="accent2">
                  <a:lumMod val="95000"/>
                  <a:lumOff val="5000"/>
                </a:schemeClr>
              </a:gs>
              <a:gs pos="100000">
                <a:schemeClr val="accent4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>
              <a:ln>
                <a:noFill/>
              </a:ln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0">
                    <a:schemeClr val="accent2">
                      <a:lumMod val="95000"/>
                      <a:lumOff val="5000"/>
                    </a:schemeClr>
                  </a:gs>
                  <a:gs pos="99000">
                    <a:schemeClr val="accent4"/>
                  </a:gs>
                </a:gsLst>
                <a:path path="circle">
                  <a:fillToRect l="50000" t="130000" r="50000" b="-30000"/>
                </a:path>
                <a:tileRect/>
              </a:gra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183540" y="586170"/>
            <a:ext cx="2494791" cy="5489509"/>
          </a:xfrm>
        </p:spPr>
        <p:txBody>
          <a:bodyPr vert="eaVert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modify</a:t>
            </a:r>
            <a:r>
              <a:rPr lang="fr-FR" dirty="0"/>
              <a:t> the </a:t>
            </a:r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14" name="Segnaposto immagine 6">
            <a:extLst>
              <a:ext uri="{FF2B5EF4-FFF2-40B4-BE49-F238E27FC236}">
                <a16:creationId xmlns:a16="http://schemas.microsoft.com/office/drawing/2014/main" id="{88CD4341-755F-5549-9647-6D06F7D647A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0001" y="446088"/>
            <a:ext cx="6611540" cy="5741351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Insert here your background image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U.Edge.Colud.IoT.eu - Part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0000" y="2594010"/>
            <a:ext cx="10572000" cy="921033"/>
          </a:xfrm>
        </p:spPr>
        <p:txBody>
          <a:bodyPr/>
          <a:lstStyle>
            <a:lvl1pPr>
              <a:defRPr sz="4000" b="1" i="0" cap="all" baseline="0">
                <a:solidFill>
                  <a:srgbClr val="397A9D"/>
                </a:solidFill>
              </a:defRPr>
            </a:lvl1pPr>
          </a:lstStyle>
          <a:p>
            <a:r>
              <a:rPr lang="fr-FR" dirty="0" err="1"/>
              <a:t>Partners</a:t>
            </a:r>
            <a:r>
              <a:rPr lang="fr-FR" dirty="0"/>
              <a:t>:</a:t>
            </a:r>
            <a:endParaRPr lang="en-US" dirty="0"/>
          </a:p>
        </p:txBody>
      </p:sp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36F9F3D1-779A-151B-873F-164758BDA3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199" y="3429001"/>
            <a:ext cx="9827664" cy="3428999"/>
          </a:xfrm>
          <a:prstGeom prst="rect">
            <a:avLst/>
          </a:prstGeom>
        </p:spPr>
      </p:pic>
      <p:pic>
        <p:nvPicPr>
          <p:cNvPr id="4" name="Picture 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AED42FB8-9B74-8025-689D-0AAB788D1D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6278" y="310043"/>
            <a:ext cx="3047080" cy="228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9582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U.Edge.Colud.IoT.eu - Greet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587504C-41A5-4BFE-1746-A907214DBF7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AC1FF3-E07C-9C08-D1AF-8CA0371720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10591800" y="-6531"/>
            <a:ext cx="1600200" cy="2286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AD05E4-F9DD-8B72-943D-482754D819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3000"/>
          </a:blip>
          <a:stretch>
            <a:fillRect/>
          </a:stretch>
        </p:blipFill>
        <p:spPr>
          <a:xfrm flipH="1">
            <a:off x="0" y="4572000"/>
            <a:ext cx="1600200" cy="2286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00100" y="1775638"/>
            <a:ext cx="10020301" cy="2958922"/>
          </a:xfrm>
        </p:spPr>
        <p:txBody>
          <a:bodyPr vert="horz"/>
          <a:lstStyle>
            <a:lvl1pPr algn="l"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WRITE HERE YOUR GREETINGS!</a:t>
            </a:r>
            <a:endParaRPr lang="en-US" dirty="0"/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7782AF1E-687A-C045-A7CE-28A4B73AF8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38" y="5704523"/>
            <a:ext cx="1052624" cy="70262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05B1B1A2-58FE-2B41-BC97-52EF94654DAE}"/>
              </a:ext>
            </a:extLst>
          </p:cNvPr>
          <p:cNvSpPr txBox="1"/>
          <p:nvPr userDrawn="1"/>
        </p:nvSpPr>
        <p:spPr>
          <a:xfrm>
            <a:off x="2153669" y="5732669"/>
            <a:ext cx="866673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17888" algn="l"/>
              </a:tabLst>
              <a:defRPr/>
            </a:pPr>
            <a:r>
              <a:rPr lang="it-CH" sz="1200" b="0" i="0" dirty="0">
                <a:solidFill>
                  <a:schemeClr val="tx1"/>
                </a:solidFill>
                <a:effectLst/>
                <a:latin typeface="Poppins Light" pitchFamily="2" charset="77"/>
                <a:ea typeface="Roboto" panose="02000000000000000000" pitchFamily="2" charset="0"/>
                <a:cs typeface="Poppins Light" pitchFamily="2" charset="77"/>
              </a:rPr>
              <a:t>EUCloudEdgeIot.eu is supported </a:t>
            </a:r>
            <a:r>
              <a:rPr lang="it-CH" sz="1200" b="0" i="0">
                <a:solidFill>
                  <a:schemeClr val="tx1"/>
                </a:solidFill>
                <a:effectLst/>
                <a:latin typeface="Poppins Light" pitchFamily="2" charset="77"/>
                <a:ea typeface="Roboto" panose="02000000000000000000" pitchFamily="2" charset="0"/>
                <a:cs typeface="Poppins Light" pitchFamily="2" charset="77"/>
              </a:rPr>
              <a:t>by the </a:t>
            </a:r>
            <a:r>
              <a:rPr lang="it-CH" sz="1200" b="0" i="0" dirty="0">
                <a:solidFill>
                  <a:schemeClr val="tx1"/>
                </a:solidFill>
                <a:effectLst/>
                <a:latin typeface="Poppins Light" pitchFamily="2" charset="77"/>
                <a:ea typeface="Roboto" panose="02000000000000000000" pitchFamily="2" charset="0"/>
                <a:cs typeface="Poppins Light" pitchFamily="2" charset="77"/>
              </a:rPr>
              <a:t>Open Continuum </a:t>
            </a:r>
            <a:r>
              <a:rPr lang="en-NL" sz="1200" b="0" i="0" u="none" strike="noStrike" kern="1200" dirty="0">
                <a:solidFill>
                  <a:schemeClr val="tx1"/>
                </a:solidFill>
                <a:effectLst/>
                <a:latin typeface="Poppins Light" pitchFamily="2" charset="77"/>
                <a:ea typeface="Roboto" panose="02000000000000000000" pitchFamily="2" charset="0"/>
                <a:cs typeface="Poppins Light" pitchFamily="2" charset="77"/>
              </a:rPr>
              <a:t>and Unlock CEI </a:t>
            </a:r>
            <a:r>
              <a:rPr lang="it-CH" sz="1200" b="0" i="0" dirty="0">
                <a:solidFill>
                  <a:schemeClr val="tx1"/>
                </a:solidFill>
                <a:effectLst/>
                <a:latin typeface="Poppins Light" pitchFamily="2" charset="77"/>
                <a:ea typeface="Roboto" panose="02000000000000000000" pitchFamily="2" charset="0"/>
                <a:cs typeface="Poppins Light" pitchFamily="2" charset="77"/>
              </a:rPr>
              <a:t>and both received funding from the European Union’s Horizon Europe Research and Innovation Programme under the Grant Agreement numbers </a:t>
            </a:r>
            <a:r>
              <a:rPr lang="en-NL" sz="1200" b="0" i="0" u="none" strike="noStrike" kern="1200" dirty="0">
                <a:solidFill>
                  <a:schemeClr val="tx1"/>
                </a:solidFill>
                <a:effectLst/>
                <a:latin typeface="Poppins Light" pitchFamily="2" charset="77"/>
                <a:ea typeface="Roboto" panose="02000000000000000000" pitchFamily="2" charset="0"/>
                <a:cs typeface="Poppins Light" pitchFamily="2" charset="77"/>
              </a:rPr>
              <a:t>101070030 and </a:t>
            </a:r>
            <a:r>
              <a:rPr lang="en-NL" sz="1200" b="0" i="0" dirty="0">
                <a:solidFill>
                  <a:schemeClr val="tx1"/>
                </a:solidFill>
                <a:effectLst/>
                <a:latin typeface="Poppins Light" pitchFamily="2" charset="77"/>
                <a:cs typeface="Poppins Light" pitchFamily="2" charset="77"/>
              </a:rPr>
              <a:t>101070571.</a:t>
            </a:r>
            <a:endParaRPr lang="it-CH" sz="1200" b="0" i="0" dirty="0">
              <a:solidFill>
                <a:schemeClr val="tx1"/>
              </a:solidFill>
              <a:effectLst/>
              <a:latin typeface="Poppins Light" pitchFamily="2" charset="77"/>
              <a:ea typeface="Roboto" panose="02000000000000000000" pitchFamily="2" charset="0"/>
              <a:cs typeface="Poppins Light" pitchFamily="2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2ADB02-4249-D946-0872-49B17299D44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0100" y="452655"/>
            <a:ext cx="2095500" cy="136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98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.Edge.Colud.IoT.eu -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79AC3B6B-6586-529C-3A2E-D1F42AAB0E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75065" y="24179"/>
            <a:ext cx="1918952" cy="143836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18712" y="1278458"/>
            <a:ext cx="10554574" cy="508422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change the styles of the mask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0D3956DF-521D-0A03-585E-506A3A946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55201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.Edge.Colud.IoT.eu - Title,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18712" y="1985554"/>
            <a:ext cx="10554574" cy="441524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 dirty="0"/>
              <a:t>Click to change the styles of the mask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415C08A-5754-3542-BC24-3E7A0848685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10000" y="1183759"/>
            <a:ext cx="10571998" cy="576262"/>
          </a:xfrm>
        </p:spPr>
        <p:txBody>
          <a:bodyPr anchor="ctr">
            <a:noAutofit/>
          </a:bodyPr>
          <a:lstStyle>
            <a:lvl1pPr marL="0" indent="0" algn="l">
              <a:buNone/>
              <a:defRPr sz="2000" b="0" i="0">
                <a:solidFill>
                  <a:schemeClr val="bg2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change the </a:t>
            </a:r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D408A-E69E-30C9-CF1B-41D1D31E6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55201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D27D858D-2E9B-693A-8C3A-D73D9E2748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75065" y="24179"/>
            <a:ext cx="1918952" cy="143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499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.Edge.Colud.IoT.eu - Title &amp; content - no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E9D2969-6F47-B4DE-8AE2-08929D264E37}"/>
              </a:ext>
            </a:extLst>
          </p:cNvPr>
          <p:cNvSpPr/>
          <p:nvPr userDrawn="1"/>
        </p:nvSpPr>
        <p:spPr>
          <a:xfrm>
            <a:off x="-154546" y="253222"/>
            <a:ext cx="9929611" cy="745980"/>
          </a:xfrm>
          <a:prstGeom prst="roundRect">
            <a:avLst/>
          </a:prstGeom>
          <a:gradFill>
            <a:gsLst>
              <a:gs pos="0">
                <a:srgbClr val="397A9D"/>
              </a:gs>
              <a:gs pos="100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6C19380-EDE7-D1DF-0C59-B1A93E82F7C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18712" y="1278458"/>
            <a:ext cx="10554574" cy="508422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change the styles of the mask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256B0D63-662F-F3A2-1792-5E7CF8D480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0000" y="253222"/>
            <a:ext cx="10571998" cy="74598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modify</a:t>
            </a:r>
            <a:r>
              <a:rPr lang="fr-FR" dirty="0"/>
              <a:t> the </a:t>
            </a:r>
            <a:r>
              <a:rPr lang="fr-FR" dirty="0" err="1"/>
              <a:t>title</a:t>
            </a:r>
            <a:endParaRPr lang="en-US" dirty="0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E27F5099-6D7B-E02B-A59E-D4A8D0F38B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75065" y="24179"/>
            <a:ext cx="1918952" cy="143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416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.Edge.Colud.IoT.eu - Title, subtitle &amp; content - no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0522B97-2D75-7450-F718-03481B711E13}"/>
              </a:ext>
            </a:extLst>
          </p:cNvPr>
          <p:cNvSpPr/>
          <p:nvPr userDrawn="1"/>
        </p:nvSpPr>
        <p:spPr>
          <a:xfrm>
            <a:off x="-193183" y="245375"/>
            <a:ext cx="9929611" cy="745980"/>
          </a:xfrm>
          <a:prstGeom prst="roundRect">
            <a:avLst/>
          </a:prstGeom>
          <a:gradFill>
            <a:gsLst>
              <a:gs pos="0">
                <a:srgbClr val="397A9D"/>
              </a:gs>
              <a:gs pos="100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8C2083F7-796B-C3D0-45F4-1A1C61E960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0000" y="253222"/>
            <a:ext cx="10571998" cy="74598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modify</a:t>
            </a:r>
            <a:r>
              <a:rPr lang="fr-FR" dirty="0"/>
              <a:t> the </a:t>
            </a:r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6B16F61-DD69-0455-38DA-44C97ECA717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18712" y="1985554"/>
            <a:ext cx="10554574" cy="441524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 dirty="0"/>
              <a:t>Click to change the styles of the mask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123D796-4A6D-B75C-68CF-BCC17A0A4294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10000" y="1183759"/>
            <a:ext cx="10571998" cy="576262"/>
          </a:xfrm>
        </p:spPr>
        <p:txBody>
          <a:bodyPr anchor="ctr">
            <a:noAutofit/>
          </a:bodyPr>
          <a:lstStyle>
            <a:lvl1pPr marL="0" indent="0" algn="l">
              <a:buNone/>
              <a:defRPr sz="2000" b="0" i="0">
                <a:solidFill>
                  <a:schemeClr val="bg2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change the </a:t>
            </a:r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2DB7F89-75D1-09B1-96CE-AED2630809A5}"/>
              </a:ext>
            </a:extLst>
          </p:cNvPr>
          <p:cNvSpPr txBox="1">
            <a:spLocks/>
          </p:cNvSpPr>
          <p:nvPr userDrawn="1"/>
        </p:nvSpPr>
        <p:spPr>
          <a:xfrm>
            <a:off x="795751" y="264503"/>
            <a:ext cx="10571998" cy="74598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 cap="all" baseline="0">
                <a:solidFill>
                  <a:schemeClr val="tx1"/>
                </a:solidFill>
                <a:latin typeface="Poppins" pitchFamily="2" charset="77"/>
                <a:ea typeface="Roboto Condensed" panose="02000000000000000000" pitchFamily="2" charset="0"/>
                <a:cs typeface="Poppins" pitchFamily="2" charset="77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/>
              <a:t>Click here to modify the title</a:t>
            </a:r>
            <a:endParaRPr lang="en-US" dirty="0"/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EC90D04F-E2B1-125F-F049-58316B640B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75065" y="24179"/>
            <a:ext cx="1918952" cy="143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194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.Edge.Colud.IoT.eu - Cover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0BFE2D5-CBC6-F700-8367-E45541C51E8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E6F3FB-20E7-D20A-0BD0-87CC940526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10591800" y="-6531"/>
            <a:ext cx="1600200" cy="2286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C8D73E-4D01-D21B-E595-12833C3B96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3000"/>
          </a:blip>
          <a:stretch>
            <a:fillRect/>
          </a:stretch>
        </p:blipFill>
        <p:spPr>
          <a:xfrm flipH="1">
            <a:off x="0" y="4572000"/>
            <a:ext cx="1600200" cy="2286000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DBD48444-9292-2F84-C9DE-DCADF45EB9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0100" y="3841884"/>
            <a:ext cx="10572000" cy="434974"/>
          </a:xfrm>
          <a:effectLst/>
        </p:spPr>
        <p:txBody>
          <a:bodyPr anchor="t"/>
          <a:lstStyle>
            <a:lvl1pPr marL="0" indent="0" algn="l">
              <a:buNone/>
              <a:defRPr b="0" i="0">
                <a:solidFill>
                  <a:schemeClr val="tx2">
                    <a:lumMod val="85000"/>
                  </a:schemeClr>
                </a:solidFill>
                <a:latin typeface="Poppins" pitchFamily="2" charset="77"/>
                <a:ea typeface="Roboto" panose="02000000000000000000" pitchFamily="2" charset="0"/>
                <a:cs typeface="Poppins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change the </a:t>
            </a:r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B903197-EB92-AEA6-470D-ECC3D391EF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9900" y="2985738"/>
            <a:ext cx="10572000" cy="584301"/>
          </a:xfrm>
        </p:spPr>
        <p:txBody>
          <a:bodyPr/>
          <a:lstStyle>
            <a:lvl1pPr algn="l">
              <a:defRPr sz="3200" b="1" i="0" cap="all" baseline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modify</a:t>
            </a:r>
            <a:r>
              <a:rPr lang="fr-FR" dirty="0"/>
              <a:t> the </a:t>
            </a:r>
            <a:r>
              <a:rPr lang="fr-FR" dirty="0" err="1"/>
              <a:t>title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3561F1-8BCD-DFAD-6E1A-D3E19CB330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0100" y="452655"/>
            <a:ext cx="2095500" cy="13602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U.Edge.Colud.IoT.eu - Cover secti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BD868997-5C5A-C7C9-3D25-3803E22CC44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0100" y="3841884"/>
            <a:ext cx="10572000" cy="434974"/>
          </a:xfrm>
          <a:effectLst/>
        </p:spPr>
        <p:txBody>
          <a:bodyPr anchor="t"/>
          <a:lstStyle>
            <a:lvl1pPr marL="0" indent="0" algn="l">
              <a:buNone/>
              <a:defRPr b="0" i="0">
                <a:solidFill>
                  <a:schemeClr val="bg2"/>
                </a:solidFill>
                <a:latin typeface="Poppins" pitchFamily="2" charset="77"/>
                <a:ea typeface="Roboto" panose="02000000000000000000" pitchFamily="2" charset="0"/>
                <a:cs typeface="Poppins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change the </a:t>
            </a:r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8495703-67C6-3D46-BD8B-D354CF2364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9900" y="2985738"/>
            <a:ext cx="10572000" cy="584301"/>
          </a:xfrm>
        </p:spPr>
        <p:txBody>
          <a:bodyPr/>
          <a:lstStyle>
            <a:lvl1pPr algn="l">
              <a:defRPr sz="3200" b="1" i="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modify</a:t>
            </a:r>
            <a:r>
              <a:rPr lang="fr-FR" dirty="0"/>
              <a:t> the </a:t>
            </a:r>
            <a:r>
              <a:rPr lang="fr-FR" dirty="0" err="1"/>
              <a:t>title</a:t>
            </a:r>
            <a:endParaRPr lang="en-US" dirty="0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F001AD1E-8F6C-C071-D341-5649BDB2FF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0452"/>
          <a:stretch/>
        </p:blipFill>
        <p:spPr>
          <a:xfrm>
            <a:off x="9357065" y="-1320851"/>
            <a:ext cx="2847814" cy="5397500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231102FC-E7EC-CB5F-879F-ED1303A077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0452"/>
          <a:stretch/>
        </p:blipFill>
        <p:spPr>
          <a:xfrm flipH="1">
            <a:off x="0" y="3073501"/>
            <a:ext cx="2847814" cy="5397500"/>
          </a:xfrm>
          <a:prstGeom prst="rect">
            <a:avLst/>
          </a:prstGeom>
        </p:spPr>
      </p:pic>
      <p:pic>
        <p:nvPicPr>
          <p:cNvPr id="6" name="Picture 5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926A9023-84ED-1B60-48F7-200D0A814E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0925" y="237668"/>
            <a:ext cx="2863927" cy="214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686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.Edge.Colud.IoT.eu - Title &amp;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18712" y="1239521"/>
            <a:ext cx="5185873" cy="4932680"/>
          </a:xfrm>
        </p:spPr>
        <p:txBody>
          <a:bodyPr>
            <a:norm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change the styles of the mask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87415" y="1239520"/>
            <a:ext cx="5194583" cy="4932679"/>
          </a:xfrm>
        </p:spPr>
        <p:txBody>
          <a:bodyPr>
            <a:norm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change the styles of the mask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CD4AD2-2BFA-C9D4-F194-50681E510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55201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52C5B62C-6C9D-8D59-B769-384353A951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75065" y="24179"/>
            <a:ext cx="1918952" cy="143836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55201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modify</a:t>
            </a:r>
            <a:r>
              <a:rPr lang="fr-FR" dirty="0"/>
              <a:t> the </a:t>
            </a:r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1219200"/>
            <a:ext cx="10563285" cy="5191611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noProof="0" dirty="0"/>
              <a:t>Click to change the styles of the mask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1" name="CasellaDiTesto 32">
            <a:extLst>
              <a:ext uri="{FF2B5EF4-FFF2-40B4-BE49-F238E27FC236}">
                <a16:creationId xmlns:a16="http://schemas.microsoft.com/office/drawing/2014/main" id="{65F497CE-F1DA-D015-0BC4-184AA325D85B}"/>
              </a:ext>
            </a:extLst>
          </p:cNvPr>
          <p:cNvSpPr txBox="1"/>
          <p:nvPr userDrawn="1"/>
        </p:nvSpPr>
        <p:spPr>
          <a:xfrm>
            <a:off x="759200" y="6525719"/>
            <a:ext cx="301488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050" b="0" i="0" dirty="0">
                <a:solidFill>
                  <a:schemeClr val="bg1"/>
                </a:solidFill>
                <a:latin typeface="Poppins" pitchFamily="2" charset="77"/>
                <a:ea typeface="Roboto" panose="02000000000000000000" pitchFamily="2" charset="0"/>
                <a:cs typeface="Poppins" pitchFamily="2" charset="77"/>
              </a:rPr>
              <a:t>© </a:t>
            </a:r>
            <a:r>
              <a:rPr lang="de-DE" sz="1050" b="0" i="0" dirty="0" err="1">
                <a:solidFill>
                  <a:schemeClr val="bg1"/>
                </a:solidFill>
                <a:latin typeface="Poppins" pitchFamily="2" charset="77"/>
                <a:ea typeface="Roboto" panose="02000000000000000000" pitchFamily="2" charset="0"/>
                <a:cs typeface="Poppins" pitchFamily="2" charset="77"/>
              </a:rPr>
              <a:t>EU</a:t>
            </a:r>
            <a:r>
              <a:rPr lang="de-DE" sz="1050" b="1" i="0" dirty="0" err="1">
                <a:solidFill>
                  <a:schemeClr val="bg1"/>
                </a:solidFill>
                <a:latin typeface="Poppins" pitchFamily="2" charset="77"/>
                <a:ea typeface="Roboto" panose="02000000000000000000" pitchFamily="2" charset="0"/>
                <a:cs typeface="Poppins" pitchFamily="2" charset="77"/>
              </a:rPr>
              <a:t>Could</a:t>
            </a:r>
            <a:r>
              <a:rPr lang="de-DE" sz="1050" b="0" i="0" dirty="0" err="1">
                <a:solidFill>
                  <a:schemeClr val="bg1"/>
                </a:solidFill>
                <a:latin typeface="Poppins" pitchFamily="2" charset="77"/>
                <a:ea typeface="Roboto" panose="02000000000000000000" pitchFamily="2" charset="0"/>
                <a:cs typeface="Poppins" pitchFamily="2" charset="77"/>
              </a:rPr>
              <a:t>Edge</a:t>
            </a:r>
            <a:r>
              <a:rPr lang="de-DE" sz="1050" b="1" i="0" dirty="0" err="1">
                <a:solidFill>
                  <a:schemeClr val="bg1"/>
                </a:solidFill>
                <a:latin typeface="Poppins" pitchFamily="2" charset="77"/>
                <a:ea typeface="Roboto" panose="02000000000000000000" pitchFamily="2" charset="0"/>
                <a:cs typeface="Poppins" pitchFamily="2" charset="77"/>
              </a:rPr>
              <a:t>IoT</a:t>
            </a:r>
            <a:r>
              <a:rPr lang="de-DE" sz="1050" b="0" i="0" dirty="0" err="1">
                <a:solidFill>
                  <a:schemeClr val="bg1"/>
                </a:solidFill>
                <a:latin typeface="Poppins" pitchFamily="2" charset="77"/>
                <a:ea typeface="Roboto" panose="02000000000000000000" pitchFamily="2" charset="0"/>
                <a:cs typeface="Poppins" pitchFamily="2" charset="77"/>
              </a:rPr>
              <a:t>.eu</a:t>
            </a:r>
            <a:r>
              <a:rPr lang="de-DE" sz="1050" b="0" i="0" dirty="0">
                <a:solidFill>
                  <a:schemeClr val="bg1"/>
                </a:solidFill>
                <a:latin typeface="Poppins" pitchFamily="2" charset="77"/>
                <a:ea typeface="Roboto" panose="02000000000000000000" pitchFamily="2" charset="0"/>
                <a:cs typeface="Poppins" pitchFamily="2" charset="77"/>
              </a:rPr>
              <a:t> </a:t>
            </a:r>
            <a:r>
              <a:rPr lang="de-DE" sz="1050" b="1" i="0" dirty="0">
                <a:solidFill>
                  <a:schemeClr val="bg1"/>
                </a:solidFill>
                <a:latin typeface="Poppins" pitchFamily="2" charset="77"/>
                <a:ea typeface="Roboto" panose="02000000000000000000" pitchFamily="2" charset="0"/>
                <a:cs typeface="Poppins" pitchFamily="2" charset="77"/>
              </a:rPr>
              <a:t>|</a:t>
            </a:r>
            <a:r>
              <a:rPr lang="de-DE" sz="1050" b="0" i="0" dirty="0">
                <a:solidFill>
                  <a:schemeClr val="bg1"/>
                </a:solidFill>
                <a:latin typeface="Poppins" pitchFamily="2" charset="77"/>
                <a:ea typeface="Roboto" panose="02000000000000000000" pitchFamily="2" charset="0"/>
                <a:cs typeface="Poppins" pitchFamily="2" charset="77"/>
              </a:rPr>
              <a:t> </a:t>
            </a:r>
            <a:fld id="{0D2D8296-A842-5144-8109-804717036FFB}" type="datetime1">
              <a:rPr lang="en-US" sz="1050" b="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pPr algn="l"/>
              <a:t>12/13/2022</a:t>
            </a:fld>
            <a:r>
              <a:rPr lang="en-US" sz="105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| </a:t>
            </a:r>
            <a:fld id="{EBC30015-0BAB-AE44-A331-D774430D3A07}" type="slidenum">
              <a:rPr lang="en-US" sz="1050" b="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pPr algn="l"/>
              <a:t>‹#›</a:t>
            </a:fld>
            <a:endParaRPr lang="it-IT" sz="1050" b="0" i="0" dirty="0">
              <a:solidFill>
                <a:schemeClr val="bg1"/>
              </a:solidFill>
              <a:latin typeface="Poppins" pitchFamily="2" charset="77"/>
              <a:ea typeface="Roboto" panose="02000000000000000000" pitchFamily="2" charset="0"/>
              <a:cs typeface="Poppins" pitchFamily="2" charset="77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CBA3476-CA60-CC67-CC77-2A9DD7254B4A}"/>
              </a:ext>
            </a:extLst>
          </p:cNvPr>
          <p:cNvCxnSpPr/>
          <p:nvPr userDrawn="1"/>
        </p:nvCxnSpPr>
        <p:spPr>
          <a:xfrm>
            <a:off x="-142321" y="6637968"/>
            <a:ext cx="901521" cy="0"/>
          </a:xfrm>
          <a:prstGeom prst="line">
            <a:avLst/>
          </a:prstGeom>
          <a:ln w="50800">
            <a:gradFill flip="none" rotWithShape="1">
              <a:gsLst>
                <a:gs pos="0">
                  <a:srgbClr val="397A9D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31009CE-21B2-745C-F60F-EDB11A831151}"/>
              </a:ext>
            </a:extLst>
          </p:cNvPr>
          <p:cNvCxnSpPr>
            <a:cxnSpLocks/>
          </p:cNvCxnSpPr>
          <p:nvPr userDrawn="1"/>
        </p:nvCxnSpPr>
        <p:spPr>
          <a:xfrm>
            <a:off x="3323320" y="6637968"/>
            <a:ext cx="8868680" cy="0"/>
          </a:xfrm>
          <a:prstGeom prst="line">
            <a:avLst/>
          </a:prstGeom>
          <a:ln w="50800">
            <a:gradFill flip="none" rotWithShape="1">
              <a:gsLst>
                <a:gs pos="0">
                  <a:srgbClr val="397A9D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50" r:id="rId3"/>
    <p:sldLayoutId id="2147483669" r:id="rId4"/>
    <p:sldLayoutId id="2147483670" r:id="rId5"/>
    <p:sldLayoutId id="2147483668" r:id="rId6"/>
    <p:sldLayoutId id="2147483651" r:id="rId7"/>
    <p:sldLayoutId id="2147483679" r:id="rId8"/>
    <p:sldLayoutId id="2147483652" r:id="rId9"/>
    <p:sldLayoutId id="2147483677" r:id="rId10"/>
    <p:sldLayoutId id="2147483678" r:id="rId11"/>
    <p:sldLayoutId id="2147483653" r:id="rId12"/>
    <p:sldLayoutId id="2147483671" r:id="rId13"/>
    <p:sldLayoutId id="2147483672" r:id="rId14"/>
    <p:sldLayoutId id="2147483654" r:id="rId15"/>
    <p:sldLayoutId id="2147483680" r:id="rId16"/>
    <p:sldLayoutId id="2147483674" r:id="rId17"/>
    <p:sldLayoutId id="2147483655" r:id="rId18"/>
    <p:sldLayoutId id="2147483656" r:id="rId19"/>
    <p:sldLayoutId id="2147483663" r:id="rId20"/>
    <p:sldLayoutId id="2147483657" r:id="rId21"/>
    <p:sldLayoutId id="2147483666" r:id="rId22"/>
    <p:sldLayoutId id="2147483661" r:id="rId23"/>
    <p:sldLayoutId id="2147483659" r:id="rId24"/>
    <p:sldLayoutId id="2147483676" r:id="rId25"/>
    <p:sldLayoutId id="2147483673" r:id="rId2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200" b="1" i="0" kern="1200" cap="all" baseline="0">
          <a:solidFill>
            <a:schemeClr val="bg1"/>
          </a:solidFill>
          <a:latin typeface="Poppins" pitchFamily="2" charset="77"/>
          <a:ea typeface="Roboto Condensed" panose="02000000000000000000" pitchFamily="2" charset="0"/>
          <a:cs typeface="Poppins" pitchFamily="2" charset="77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4"/>
        </a:buClr>
        <a:buFont typeface="Arial" panose="020B0604020202020204" pitchFamily="34" charset="0"/>
        <a:buChar char="•"/>
        <a:defRPr sz="1800" b="0" i="0" kern="1200">
          <a:solidFill>
            <a:schemeClr val="bg2"/>
          </a:solidFill>
          <a:latin typeface="Poppins Light" pitchFamily="2" charset="77"/>
          <a:ea typeface="Roboto" panose="02000000000000000000" pitchFamily="2" charset="0"/>
          <a:cs typeface="Poppins Light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4"/>
        </a:buClr>
        <a:buFont typeface="Arial" panose="020B0604020202020204" pitchFamily="34" charset="0"/>
        <a:buChar char="•"/>
        <a:defRPr sz="1600" b="0" i="0" kern="1200">
          <a:solidFill>
            <a:schemeClr val="bg2"/>
          </a:solidFill>
          <a:latin typeface="Poppins Light" pitchFamily="2" charset="77"/>
          <a:ea typeface="Roboto" panose="02000000000000000000" pitchFamily="2" charset="0"/>
          <a:cs typeface="Poppins Light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4"/>
        </a:buClr>
        <a:buFont typeface="Arial" panose="020B0604020202020204" pitchFamily="34" charset="0"/>
        <a:buChar char="•"/>
        <a:defRPr sz="1400" b="0" i="0" kern="1200">
          <a:solidFill>
            <a:schemeClr val="bg2"/>
          </a:solidFill>
          <a:latin typeface="Poppins Light" pitchFamily="2" charset="77"/>
          <a:ea typeface="Roboto" panose="02000000000000000000" pitchFamily="2" charset="0"/>
          <a:cs typeface="Poppins Light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4"/>
        </a:buClr>
        <a:buFont typeface="Arial" panose="020B0604020202020204" pitchFamily="34" charset="0"/>
        <a:buChar char="•"/>
        <a:defRPr sz="1200" b="0" i="0" kern="1200">
          <a:solidFill>
            <a:schemeClr val="bg2"/>
          </a:solidFill>
          <a:latin typeface="Poppins Light" pitchFamily="2" charset="77"/>
          <a:ea typeface="Roboto" panose="02000000000000000000" pitchFamily="2" charset="0"/>
          <a:cs typeface="Poppins Light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4"/>
        </a:buClr>
        <a:buFont typeface="Arial" panose="020B0604020202020204" pitchFamily="34" charset="0"/>
        <a:buChar char="•"/>
        <a:defRPr sz="1200" b="0" i="0" kern="1200">
          <a:solidFill>
            <a:schemeClr val="bg2"/>
          </a:solidFill>
          <a:latin typeface="Poppins Light" pitchFamily="2" charset="77"/>
          <a:ea typeface="Roboto" panose="02000000000000000000" pitchFamily="2" charset="0"/>
          <a:cs typeface="Poppins Light" pitchFamily="2" charset="77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hyperlink" Target="https://ec.europa.eu/info/strategy/priorities-2019-2024/europe-fit-digital-age/european-data-strategy_en#:~:text=The%20European%20data%20strategy%20aims,businesses%2C%20researchers%20and%20public%20administrations." TargetMode="External"/><Relationship Id="rId4" Type="http://schemas.openxmlformats.org/officeDocument/2006/relationships/hyperlink" Target="https://ec.europa.eu/info/funding-tenders/opportunities/portal/screen/opportunities/topic-details/digital-2021-cloud-ai-03-pilots-cloud-services;callCode=DIGITAL-2022-CLOUD-AI-03;freeTextSearchKeyword=;matchWholeText=true;typeCodes=1,0;statusCodes=31094501,31094502,31094503;programmePeriod=2021%20-%202027;programCcm2Id=43152860;programDivisionCode=null;focusAreaCode=null;destination=null;mission=null;geographicalZonesCode=null;programmeDivisionProspect=null;startDateLte=null;startDateGte=null;crossCuttingPriorityCode=null;cpvCode=null;performanceOfDelivery=null;sortQuery=sortStatus;orderBy=asc;onlyTenders=false;topicListKey=topicSearchTablePageState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0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1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281/zenodo.7193435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hyperlink" Target="https://us02web.zoom.us/webinar/register/8116708376027/WN_mCiekLj1ThqE4b_59tae-w" TargetMode="External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ttotitolo 8">
            <a:extLst>
              <a:ext uri="{FF2B5EF4-FFF2-40B4-BE49-F238E27FC236}">
                <a16:creationId xmlns:a16="http://schemas.microsoft.com/office/drawing/2014/main" id="{71E41ADC-000B-9646-940C-E7C6F6019C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8297" y="3459693"/>
            <a:ext cx="10572000" cy="434974"/>
          </a:xfrm>
        </p:spPr>
        <p:txBody>
          <a:bodyPr>
            <a:normAutofit/>
          </a:bodyPr>
          <a:lstStyle/>
          <a:p>
            <a:r>
              <a:rPr lang="en-US" dirty="0"/>
              <a:t>The European Cloud, Edge and IoT Continuum</a:t>
            </a:r>
          </a:p>
        </p:txBody>
      </p:sp>
      <p:sp>
        <p:nvSpPr>
          <p:cNvPr id="8" name="Titolo 7">
            <a:extLst>
              <a:ext uri="{FF2B5EF4-FFF2-40B4-BE49-F238E27FC236}">
                <a16:creationId xmlns:a16="http://schemas.microsoft.com/office/drawing/2014/main" id="{38E100B7-2C65-9048-BC62-02B237E39E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267" y="4468244"/>
            <a:ext cx="10572000" cy="584301"/>
          </a:xfrm>
        </p:spPr>
        <p:txBody>
          <a:bodyPr/>
          <a:lstStyle/>
          <a:p>
            <a:r>
              <a:rPr lang="en-US" sz="2400" dirty="0"/>
              <a:t>Bringing cloud, edge and IOT together: the role of standards &amp; Synergies with RESEARCH PROJECTS</a:t>
            </a:r>
          </a:p>
        </p:txBody>
      </p:sp>
      <p:sp>
        <p:nvSpPr>
          <p:cNvPr id="3" name="Sottotitolo 8">
            <a:extLst>
              <a:ext uri="{FF2B5EF4-FFF2-40B4-BE49-F238E27FC236}">
                <a16:creationId xmlns:a16="http://schemas.microsoft.com/office/drawing/2014/main" id="{19BE7270-B286-C616-49DA-D2CC732C6874}"/>
              </a:ext>
            </a:extLst>
          </p:cNvPr>
          <p:cNvSpPr txBox="1">
            <a:spLocks/>
          </p:cNvSpPr>
          <p:nvPr/>
        </p:nvSpPr>
        <p:spPr>
          <a:xfrm>
            <a:off x="418297" y="5305425"/>
            <a:ext cx="10572000" cy="697441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tx2">
                    <a:lumMod val="85000"/>
                  </a:schemeClr>
                </a:solidFill>
                <a:latin typeface="Poppins" pitchFamily="2" charset="77"/>
                <a:ea typeface="Roboto" panose="02000000000000000000" pitchFamily="2" charset="0"/>
                <a:cs typeface="Poppins" pitchFamily="2" charset="77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ea typeface="Roboto" panose="02000000000000000000" pitchFamily="2" charset="0"/>
                <a:cs typeface="Poppins Light" pitchFamily="2" charset="77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ea typeface="Roboto" panose="02000000000000000000" pitchFamily="2" charset="0"/>
                <a:cs typeface="Poppins Light" pitchFamily="2" charset="77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ea typeface="Roboto" panose="02000000000000000000" pitchFamily="2" charset="0"/>
                <a:cs typeface="Poppins Light" pitchFamily="2" charset="77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ea typeface="Roboto" panose="02000000000000000000" pitchFamily="2" charset="0"/>
                <a:cs typeface="Poppins Light" pitchFamily="2" charset="77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Maria Giuffrida, Senior Research Analyst, Trust-IT</a:t>
            </a:r>
          </a:p>
          <a:p>
            <a:r>
              <a:rPr lang="en-US" dirty="0"/>
              <a:t>m.giuffrida@trust-itservices.com</a:t>
            </a:r>
          </a:p>
        </p:txBody>
      </p:sp>
    </p:spTree>
    <p:extLst>
      <p:ext uri="{BB962C8B-B14F-4D97-AF65-F5344CB8AC3E}">
        <p14:creationId xmlns:p14="http://schemas.microsoft.com/office/powerpoint/2010/main" val="1341569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F8BC32-DA32-224A-C62A-6D178298608F}"/>
              </a:ext>
            </a:extLst>
          </p:cNvPr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r>
              <a:rPr lang="it-IT" dirty="0"/>
              <a:t>THANKS FOR YOUR ATTENTION!</a:t>
            </a:r>
            <a:endParaRPr lang="en-NL" dirty="0"/>
          </a:p>
        </p:txBody>
      </p:sp>
      <p:sp>
        <p:nvSpPr>
          <p:cNvPr id="3" name="Sottotitolo 8">
            <a:extLst>
              <a:ext uri="{FF2B5EF4-FFF2-40B4-BE49-F238E27FC236}">
                <a16:creationId xmlns:a16="http://schemas.microsoft.com/office/drawing/2014/main" id="{CA0B9E15-5672-5B43-89AF-F4F2BA3D17B6}"/>
              </a:ext>
            </a:extLst>
          </p:cNvPr>
          <p:cNvSpPr txBox="1">
            <a:spLocks/>
          </p:cNvSpPr>
          <p:nvPr/>
        </p:nvSpPr>
        <p:spPr>
          <a:xfrm>
            <a:off x="1688621" y="4766952"/>
            <a:ext cx="2321389" cy="761238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tx2">
                    <a:lumMod val="85000"/>
                  </a:schemeClr>
                </a:solidFill>
                <a:latin typeface="Poppins" pitchFamily="2" charset="77"/>
                <a:ea typeface="Roboto" panose="02000000000000000000" pitchFamily="2" charset="0"/>
                <a:cs typeface="Poppins" pitchFamily="2" charset="77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ea typeface="Roboto" panose="02000000000000000000" pitchFamily="2" charset="0"/>
                <a:cs typeface="Poppins Light" pitchFamily="2" charset="77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ea typeface="Roboto" panose="02000000000000000000" pitchFamily="2" charset="0"/>
                <a:cs typeface="Poppins Light" pitchFamily="2" charset="77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ea typeface="Roboto" panose="02000000000000000000" pitchFamily="2" charset="0"/>
                <a:cs typeface="Poppins Light" pitchFamily="2" charset="77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ea typeface="Roboto" panose="02000000000000000000" pitchFamily="2" charset="0"/>
                <a:cs typeface="Poppins Light" pitchFamily="2" charset="77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/>
              <a:t>Open Continuum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/>
              <a:t>Unlock CEI</a:t>
            </a:r>
          </a:p>
        </p:txBody>
      </p:sp>
    </p:spTree>
    <p:extLst>
      <p:ext uri="{BB962C8B-B14F-4D97-AF65-F5344CB8AC3E}">
        <p14:creationId xmlns:p14="http://schemas.microsoft.com/office/powerpoint/2010/main" val="1807061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0B4299B-BFC2-CA04-3EDF-F0A10C3FF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867" y="669483"/>
            <a:ext cx="10571998" cy="552014"/>
          </a:xfrm>
        </p:spPr>
        <p:txBody>
          <a:bodyPr/>
          <a:lstStyle/>
          <a:p>
            <a:r>
              <a:rPr lang="it-IT" dirty="0"/>
              <a:t>THE EUROPEAN CLOUD EDGE AND IOT </a:t>
            </a:r>
            <a:br>
              <a:rPr lang="it-IT" dirty="0"/>
            </a:br>
            <a:r>
              <a:rPr lang="it-IT" dirty="0"/>
              <a:t>CONTINUUM</a:t>
            </a:r>
            <a:endParaRPr lang="en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CE4EEF-CA7A-9AED-34A4-E7858DFF20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44"/>
          <a:stretch/>
        </p:blipFill>
        <p:spPr>
          <a:xfrm>
            <a:off x="171543" y="1592415"/>
            <a:ext cx="6748354" cy="34390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69508B3-F147-35BA-65FB-61165035D1FC}"/>
              </a:ext>
            </a:extLst>
          </p:cNvPr>
          <p:cNvSpPr txBox="1"/>
          <p:nvPr/>
        </p:nvSpPr>
        <p:spPr>
          <a:xfrm>
            <a:off x="6358468" y="1607364"/>
            <a:ext cx="5520266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b="0" i="0" dirty="0">
                <a:solidFill>
                  <a:srgbClr val="2D3748"/>
                </a:solidFill>
                <a:effectLst/>
                <a:latin typeface="Poppins" panose="00000500000000000000" pitchFamily="2" charset="0"/>
              </a:rPr>
              <a:t>EUCloudEdgeIoT.eu aims to: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2D3748"/>
                </a:solidFill>
                <a:effectLst/>
                <a:latin typeface="Poppins" panose="00000500000000000000" pitchFamily="2" charset="0"/>
              </a:rPr>
              <a:t>realise a pathway for the understanding and development of the Cloud-Edge-IoT (CEI) Continuum </a:t>
            </a:r>
            <a:endParaRPr lang="en-GB" dirty="0">
              <a:solidFill>
                <a:srgbClr val="2D3748"/>
              </a:solidFill>
              <a:latin typeface="Poppins" panose="00000500000000000000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2D3748"/>
                </a:solidFill>
                <a:effectLst/>
                <a:latin typeface="Poppins" panose="00000500000000000000" pitchFamily="2" charset="0"/>
              </a:rPr>
              <a:t>promote cooperation between a wide range of research projects, developers and suppliers, business users and potential adopters of CEI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2D3748"/>
                </a:solidFill>
                <a:effectLst/>
                <a:latin typeface="Poppins" panose="00000500000000000000" pitchFamily="2" charset="0"/>
              </a:rPr>
              <a:t>contribute to the coordination of a portfolio of projects in the CEI Computing Continuum funded under the </a:t>
            </a:r>
            <a:r>
              <a:rPr lang="en-GB" b="1" i="0" dirty="0">
                <a:solidFill>
                  <a:srgbClr val="2D3748"/>
                </a:solidFill>
                <a:effectLst/>
                <a:latin typeface="Poppins" panose="00000500000000000000" pitchFamily="2" charset="0"/>
              </a:rPr>
              <a:t>Meta-Operating Systems for the Next Generation IoT and Edge Computing</a:t>
            </a:r>
            <a:r>
              <a:rPr lang="en-GB" b="0" i="0" dirty="0">
                <a:solidFill>
                  <a:srgbClr val="2D3748"/>
                </a:solidFill>
                <a:effectLst/>
                <a:latin typeface="Poppins" panose="00000500000000000000" pitchFamily="2" charset="0"/>
              </a:rPr>
              <a:t> 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2D3748"/>
                </a:solidFill>
                <a:effectLst/>
                <a:latin typeface="Poppins" panose="00000500000000000000" pitchFamily="2" charset="0"/>
              </a:rPr>
              <a:t>support the definition of the </a:t>
            </a:r>
            <a:r>
              <a:rPr lang="en-GB" b="0" i="0" u="none" strike="noStrike" dirty="0">
                <a:solidFill>
                  <a:srgbClr val="2D3748"/>
                </a:solidFill>
                <a:effectLst/>
                <a:latin typeface="Poppins" panose="00000500000000000000" pitchFamily="2" charset="0"/>
                <a:hlinkClick r:id="rId4"/>
              </a:rPr>
              <a:t>large-scale pilots</a:t>
            </a:r>
            <a:r>
              <a:rPr lang="en-GB" b="0" i="0" dirty="0">
                <a:solidFill>
                  <a:srgbClr val="2D3748"/>
                </a:solidFill>
                <a:effectLst/>
                <a:latin typeface="Poppins" panose="00000500000000000000" pitchFamily="2" charset="0"/>
              </a:rPr>
              <a:t> envisaged by the European Commission in line with the </a:t>
            </a:r>
            <a:r>
              <a:rPr lang="en-GB" b="0" i="0" u="none" strike="noStrike" dirty="0">
                <a:solidFill>
                  <a:srgbClr val="2D3748"/>
                </a:solidFill>
                <a:effectLst/>
                <a:latin typeface="Poppins" panose="00000500000000000000" pitchFamily="2" charset="0"/>
                <a:hlinkClick r:id="rId5"/>
              </a:rPr>
              <a:t>EU Data Strategy</a:t>
            </a:r>
            <a:r>
              <a:rPr lang="en-GB" b="0" i="0" dirty="0">
                <a:solidFill>
                  <a:srgbClr val="2D3748"/>
                </a:solidFill>
                <a:effectLst/>
                <a:latin typeface="Poppins" panose="00000500000000000000" pitchFamily="2" charset="0"/>
              </a:rPr>
              <a:t>. 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767F3C-76FA-9C4C-EAA7-28BF1315433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265"/>
          <a:stretch/>
        </p:blipFill>
        <p:spPr>
          <a:xfrm>
            <a:off x="922866" y="5071918"/>
            <a:ext cx="5113867" cy="127506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F2E496E-4633-6728-904C-7CFCB1B50468}"/>
              </a:ext>
            </a:extLst>
          </p:cNvPr>
          <p:cNvSpPr txBox="1"/>
          <p:nvPr/>
        </p:nvSpPr>
        <p:spPr>
          <a:xfrm>
            <a:off x="846667" y="4749280"/>
            <a:ext cx="2302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Partners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7A7DC1-3269-AFB4-74EC-0EAA7E6D20C9}"/>
              </a:ext>
            </a:extLst>
          </p:cNvPr>
          <p:cNvSpPr txBox="1"/>
          <p:nvPr/>
        </p:nvSpPr>
        <p:spPr>
          <a:xfrm flipH="1">
            <a:off x="1632920" y="1256439"/>
            <a:ext cx="52869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b="1" dirty="0">
                <a:solidFill>
                  <a:schemeClr val="accent6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methodology and standardisation of architecture across systems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b="1" dirty="0">
                <a:solidFill>
                  <a:schemeClr val="accent6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current and emerging standards of key use cases 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71378149-D363-A718-DF07-618D9E237018}"/>
              </a:ext>
            </a:extLst>
          </p:cNvPr>
          <p:cNvSpPr/>
          <p:nvPr/>
        </p:nvSpPr>
        <p:spPr>
          <a:xfrm>
            <a:off x="3507508" y="1782238"/>
            <a:ext cx="184728" cy="4586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739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CE4EEF-CA7A-9AED-34A4-E7858DFF20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44"/>
          <a:stretch/>
        </p:blipFill>
        <p:spPr>
          <a:xfrm>
            <a:off x="171543" y="1592415"/>
            <a:ext cx="6748354" cy="34390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767F3C-76FA-9C4C-EAA7-28BF131543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265"/>
          <a:stretch/>
        </p:blipFill>
        <p:spPr>
          <a:xfrm>
            <a:off x="922866" y="5071918"/>
            <a:ext cx="5113867" cy="127506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F2E496E-4633-6728-904C-7CFCB1B50468}"/>
              </a:ext>
            </a:extLst>
          </p:cNvPr>
          <p:cNvSpPr txBox="1"/>
          <p:nvPr/>
        </p:nvSpPr>
        <p:spPr>
          <a:xfrm>
            <a:off x="846667" y="4749280"/>
            <a:ext cx="2302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Partners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86E6329-9CD0-02E9-BCE4-097CFDE2EF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0872356"/>
              </p:ext>
            </p:extLst>
          </p:nvPr>
        </p:nvGraphicFramePr>
        <p:xfrm>
          <a:off x="6996096" y="2089872"/>
          <a:ext cx="4428067" cy="421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EAF4981-F77B-8160-FAD9-2CA081C2D250}"/>
              </a:ext>
            </a:extLst>
          </p:cNvPr>
          <p:cNvSpPr txBox="1"/>
          <p:nvPr/>
        </p:nvSpPr>
        <p:spPr>
          <a:xfrm>
            <a:off x="6561666" y="1658985"/>
            <a:ext cx="187904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Landscape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Ecosystem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Technology scope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D7C6AD-0975-B30B-1ADD-EE60DB8DA463}"/>
              </a:ext>
            </a:extLst>
          </p:cNvPr>
          <p:cNvSpPr txBox="1"/>
          <p:nvPr/>
        </p:nvSpPr>
        <p:spPr>
          <a:xfrm>
            <a:off x="10075333" y="1592415"/>
            <a:ext cx="179247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Outreach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Adopter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Developer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OSS Governance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070BDE-DB4F-7BF2-8EBB-E2D44F48824D}"/>
              </a:ext>
            </a:extLst>
          </p:cNvPr>
          <p:cNvSpPr txBox="1"/>
          <p:nvPr/>
        </p:nvSpPr>
        <p:spPr>
          <a:xfrm>
            <a:off x="10424922" y="5588682"/>
            <a:ext cx="173797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Synergies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Task Forces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Partnerships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Demand/Supply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7926BB-FC8A-A060-E5CB-514469204B0D}"/>
              </a:ext>
            </a:extLst>
          </p:cNvPr>
          <p:cNvSpPr txBox="1"/>
          <p:nvPr/>
        </p:nvSpPr>
        <p:spPr>
          <a:xfrm>
            <a:off x="6552448" y="5516590"/>
            <a:ext cx="178286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Perspectives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Use Cases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Routes to market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Key Actions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C2C416C7-8596-99A4-E55A-E50A00FBF65E}"/>
              </a:ext>
            </a:extLst>
          </p:cNvPr>
          <p:cNvSpPr/>
          <p:nvPr/>
        </p:nvSpPr>
        <p:spPr>
          <a:xfrm>
            <a:off x="3507508" y="1782238"/>
            <a:ext cx="184728" cy="4586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57685C93-255E-64E1-C9D8-AA9F41DF5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867" y="784466"/>
            <a:ext cx="10571998" cy="552014"/>
          </a:xfrm>
        </p:spPr>
        <p:txBody>
          <a:bodyPr/>
          <a:lstStyle/>
          <a:p>
            <a:r>
              <a:rPr lang="it-IT" dirty="0"/>
              <a:t>THE EUROPEAN CLOUD EDGE AND IOT </a:t>
            </a:r>
            <a:br>
              <a:rPr lang="it-IT" dirty="0"/>
            </a:br>
            <a:r>
              <a:rPr lang="it-IT" dirty="0"/>
              <a:t>CONTINUUM</a:t>
            </a:r>
            <a:endParaRPr lang="en-NL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94F604-F767-417E-852E-632B5C21433B}"/>
              </a:ext>
            </a:extLst>
          </p:cNvPr>
          <p:cNvSpPr txBox="1"/>
          <p:nvPr/>
        </p:nvSpPr>
        <p:spPr>
          <a:xfrm flipH="1">
            <a:off x="6465147" y="976862"/>
            <a:ext cx="22881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accent6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Role of open source and standards for competitiveness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3A5478-7983-318E-7C23-3FCFDA3A3A40}"/>
              </a:ext>
            </a:extLst>
          </p:cNvPr>
          <p:cNvSpPr txBox="1"/>
          <p:nvPr/>
        </p:nvSpPr>
        <p:spPr>
          <a:xfrm flipH="1">
            <a:off x="9717375" y="966325"/>
            <a:ext cx="22881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accent6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Roles and functions of each actor, including facilitators like SDOs, associations, multipliers</a:t>
            </a: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0BE318A2-2969-250A-E519-A96AFE3B8897}"/>
              </a:ext>
            </a:extLst>
          </p:cNvPr>
          <p:cNvSpPr/>
          <p:nvPr/>
        </p:nvSpPr>
        <p:spPr>
          <a:xfrm rot="2325935">
            <a:off x="11154569" y="1486630"/>
            <a:ext cx="182573" cy="2867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0955C69-775E-70DC-4D96-EFA48FC1CA6B}"/>
              </a:ext>
            </a:extLst>
          </p:cNvPr>
          <p:cNvSpPr txBox="1"/>
          <p:nvPr/>
        </p:nvSpPr>
        <p:spPr>
          <a:xfrm flipH="1">
            <a:off x="5195905" y="4523930"/>
            <a:ext cx="22881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accent6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Interoperability  and readiness frameworks, pre-standardisation activities and needs</a:t>
            </a:r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1DB8064B-899B-2671-79B2-F9545D32FF4E}"/>
              </a:ext>
            </a:extLst>
          </p:cNvPr>
          <p:cNvSpPr/>
          <p:nvPr/>
        </p:nvSpPr>
        <p:spPr>
          <a:xfrm rot="18951316">
            <a:off x="6802306" y="5122588"/>
            <a:ext cx="182573" cy="2867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75FD970-6683-8D6A-1275-153FBD3C1313}"/>
              </a:ext>
            </a:extLst>
          </p:cNvPr>
          <p:cNvSpPr txBox="1"/>
          <p:nvPr/>
        </p:nvSpPr>
        <p:spPr>
          <a:xfrm flipH="1">
            <a:off x="11031616" y="4027186"/>
            <a:ext cx="1320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accent6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Strategic Liaisons , Open Source Engagement, Architecture inter-project Task Forces</a:t>
            </a:r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9D17E393-A3A1-D59D-8A2B-C29FA09EF98E}"/>
              </a:ext>
            </a:extLst>
          </p:cNvPr>
          <p:cNvSpPr/>
          <p:nvPr/>
        </p:nvSpPr>
        <p:spPr>
          <a:xfrm rot="18951316">
            <a:off x="7352592" y="1443770"/>
            <a:ext cx="182573" cy="2867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74FC0F17-CF67-A8E4-B1B0-396943118C1A}"/>
              </a:ext>
            </a:extLst>
          </p:cNvPr>
          <p:cNvSpPr/>
          <p:nvPr/>
        </p:nvSpPr>
        <p:spPr>
          <a:xfrm rot="2325935">
            <a:off x="11380368" y="5217901"/>
            <a:ext cx="182573" cy="2867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0C3799-6568-49C9-8A02-CCF5C152E511}"/>
              </a:ext>
            </a:extLst>
          </p:cNvPr>
          <p:cNvSpPr txBox="1"/>
          <p:nvPr/>
        </p:nvSpPr>
        <p:spPr>
          <a:xfrm flipH="1">
            <a:off x="1632920" y="1256439"/>
            <a:ext cx="52869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b="1" dirty="0">
                <a:solidFill>
                  <a:schemeClr val="accent6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methodology and standardisation of architecture across systems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b="1" dirty="0">
                <a:solidFill>
                  <a:schemeClr val="accent6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current and emerging standards of key use cases </a:t>
            </a:r>
          </a:p>
        </p:txBody>
      </p:sp>
    </p:spTree>
    <p:extLst>
      <p:ext uri="{BB962C8B-B14F-4D97-AF65-F5344CB8AC3E}">
        <p14:creationId xmlns:p14="http://schemas.microsoft.com/office/powerpoint/2010/main" val="3580658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9306C8E-2975-2773-AA91-B39C87ABF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Contribute to the definition of a common open </a:t>
            </a:r>
            <a:r>
              <a:rPr lang="en-GB" b="1" dirty="0"/>
              <a:t>architecture and taxonomy </a:t>
            </a:r>
            <a:r>
              <a:rPr lang="en-GB" dirty="0"/>
              <a:t>for the CEI computing continuum</a:t>
            </a:r>
          </a:p>
          <a:p>
            <a:r>
              <a:rPr lang="en-GB" dirty="0"/>
              <a:t>Guide </a:t>
            </a:r>
            <a:r>
              <a:rPr lang="en-GB" b="1" dirty="0"/>
              <a:t>research projects </a:t>
            </a:r>
            <a:r>
              <a:rPr lang="en-GB" dirty="0"/>
              <a:t>into making process-compliant contributions to Open Source</a:t>
            </a:r>
          </a:p>
          <a:p>
            <a:r>
              <a:rPr lang="en-GB" dirty="0"/>
              <a:t>Train </a:t>
            </a:r>
            <a:r>
              <a:rPr lang="en-GB" b="1" dirty="0"/>
              <a:t>industry</a:t>
            </a:r>
            <a:r>
              <a:rPr lang="en-GB" dirty="0"/>
              <a:t> on definition of a long term Open Source strategy and governance</a:t>
            </a:r>
          </a:p>
          <a:p>
            <a:r>
              <a:rPr lang="en-GB" dirty="0"/>
              <a:t>Investigate approaches to support standards through associated open-source implementations</a:t>
            </a:r>
          </a:p>
          <a:p>
            <a:r>
              <a:rPr lang="en-GB" dirty="0"/>
              <a:t>Support computing continuum </a:t>
            </a:r>
            <a:r>
              <a:rPr lang="en-GB" b="1" dirty="0"/>
              <a:t>research projects </a:t>
            </a:r>
            <a:r>
              <a:rPr lang="en-GB" dirty="0"/>
              <a:t>on pre-standardisation initiatives</a:t>
            </a:r>
          </a:p>
          <a:p>
            <a:r>
              <a:rPr lang="en-GB" dirty="0"/>
              <a:t>Identify the main CEI </a:t>
            </a:r>
            <a:r>
              <a:rPr lang="en-GB" b="1" dirty="0"/>
              <a:t>ecosystems</a:t>
            </a:r>
            <a:r>
              <a:rPr lang="en-GB" dirty="0"/>
              <a:t> and investigate the </a:t>
            </a:r>
            <a:r>
              <a:rPr lang="en-GB" b="1" dirty="0"/>
              <a:t>competitiveness implications </a:t>
            </a:r>
            <a:r>
              <a:rPr lang="en-GB" dirty="0"/>
              <a:t>for the </a:t>
            </a:r>
            <a:r>
              <a:rPr lang="en-GB" b="1" dirty="0"/>
              <a:t>European industry </a:t>
            </a:r>
            <a:r>
              <a:rPr lang="en-GB" dirty="0"/>
              <a:t>both at the vertical and horizontal level, including cross-cutting aspects like the role of open standards, open source, and synergies across sectors</a:t>
            </a:r>
          </a:p>
          <a:p>
            <a:r>
              <a:rPr lang="en-GB" dirty="0"/>
              <a:t>Identify </a:t>
            </a:r>
            <a:r>
              <a:rPr lang="en-GB" b="1" dirty="0"/>
              <a:t>roles</a:t>
            </a:r>
            <a:r>
              <a:rPr lang="en-GB" dirty="0"/>
              <a:t> and required </a:t>
            </a:r>
            <a:r>
              <a:rPr lang="en-GB" b="1" dirty="0"/>
              <a:t>functions</a:t>
            </a:r>
            <a:r>
              <a:rPr lang="en-GB" dirty="0"/>
              <a:t> for large and small players, established actors and SMEs/start-ups, national and private initiatives in the ecosystem, identify and validate service requirements of key use cases. </a:t>
            </a:r>
          </a:p>
          <a:p>
            <a:r>
              <a:rPr lang="en-GB" dirty="0"/>
              <a:t>Develop and refine important </a:t>
            </a:r>
            <a:r>
              <a:rPr lang="en-GB" b="1" dirty="0"/>
              <a:t>standards and  interoperability frameworks</a:t>
            </a:r>
            <a:r>
              <a:rPr lang="en-GB" dirty="0"/>
              <a:t> by key facilitators enabled by the validated service requirements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C08D69-D270-E819-E722-F879286AE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288" y="723195"/>
            <a:ext cx="8989257" cy="552014"/>
          </a:xfrm>
        </p:spPr>
        <p:txBody>
          <a:bodyPr/>
          <a:lstStyle/>
          <a:p>
            <a:r>
              <a:rPr lang="en-GB" dirty="0"/>
              <a:t>The role of Open source and open standards for business and research</a:t>
            </a:r>
          </a:p>
        </p:txBody>
      </p:sp>
    </p:spTree>
    <p:extLst>
      <p:ext uri="{BB962C8B-B14F-4D97-AF65-F5344CB8AC3E}">
        <p14:creationId xmlns:p14="http://schemas.microsoft.com/office/powerpoint/2010/main" val="2361747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B13BCA-3B2C-FF24-319D-B0C23331A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137" y="1310779"/>
            <a:ext cx="8713215" cy="5084226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1" dirty="0"/>
              <a:t>Objective</a:t>
            </a:r>
          </a:p>
          <a:p>
            <a:pPr lvl="1" indent="-342900"/>
            <a:r>
              <a:rPr lang="en-GB" sz="1400" dirty="0"/>
              <a:t>The TWG </a:t>
            </a:r>
            <a:r>
              <a:rPr lang="en-GB" sz="1400" b="1" dirty="0">
                <a:hlinkClick r:id="rId3"/>
              </a:rPr>
              <a:t>IoT</a:t>
            </a:r>
            <a:r>
              <a:rPr lang="en-GB" sz="1400" dirty="0">
                <a:hlinkClick r:id="rId3"/>
              </a:rPr>
              <a:t> </a:t>
            </a:r>
            <a:r>
              <a:rPr lang="en-GB" sz="1400" dirty="0"/>
              <a:t>(published) and </a:t>
            </a:r>
            <a:r>
              <a:rPr lang="en-GB" sz="1400" b="1" dirty="0"/>
              <a:t>Edge</a:t>
            </a:r>
            <a:r>
              <a:rPr lang="en-GB" sz="1400" dirty="0"/>
              <a:t> (soon online) reports represent a dynamic overview of documents and activities relevant to standardisation in IoT &amp; Edge, also reflected in the </a:t>
            </a:r>
            <a:r>
              <a:rPr lang="en-GB" sz="1400" b="1" dirty="0"/>
              <a:t>EUOS Observatory</a:t>
            </a:r>
            <a:r>
              <a:rPr lang="en-GB" sz="1400" dirty="0"/>
              <a:t> that has mapped ICT standards more in general in connected areas such as </a:t>
            </a:r>
            <a:r>
              <a:rPr lang="en-GB" sz="1400" b="1" dirty="0"/>
              <a:t>AI, 5G, and Cloud Computing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1" dirty="0"/>
              <a:t>Method</a:t>
            </a:r>
          </a:p>
          <a:p>
            <a:pPr lvl="1" indent="-342900"/>
            <a:r>
              <a:rPr lang="en-GB" sz="1400" dirty="0"/>
              <a:t>Aggregating, following the main subtopics, SDOs involved and characteristics of the documents, </a:t>
            </a:r>
            <a:r>
              <a:rPr lang="en-GB" sz="1400" b="1" dirty="0"/>
              <a:t>over 700 IoT </a:t>
            </a:r>
            <a:r>
              <a:rPr lang="en-GB" sz="1400" dirty="0"/>
              <a:t>and </a:t>
            </a:r>
            <a:r>
              <a:rPr lang="en-GB" sz="1400" b="1" dirty="0"/>
              <a:t>over 240 Edge </a:t>
            </a:r>
            <a:r>
              <a:rPr lang="en-GB" sz="1400" dirty="0"/>
              <a:t>specifications and documents on architectures, requirements, technical reports, reviews, white papers, guidelines, etc. in a way that encourages  future  extensions,  re-use,  cross-comparisons  and  re-classification  according  to  various  needs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1" dirty="0"/>
              <a:t>Impact</a:t>
            </a:r>
          </a:p>
          <a:p>
            <a:pPr lvl="1" indent="-342900"/>
            <a:r>
              <a:rPr lang="en-GB" sz="1400" dirty="0"/>
              <a:t>This work helps identify </a:t>
            </a:r>
            <a:r>
              <a:rPr lang="en-GB" sz="1400" b="1" dirty="0"/>
              <a:t>gaps in the </a:t>
            </a:r>
            <a:r>
              <a:rPr lang="en-GB" sz="1400" b="1" dirty="0" err="1"/>
              <a:t>standardardisation</a:t>
            </a:r>
            <a:r>
              <a:rPr lang="en-GB" sz="1400" dirty="0"/>
              <a:t> where additional activity would aid deployment of technologies and interoperability within the EU and globally</a:t>
            </a:r>
          </a:p>
          <a:p>
            <a:pPr lvl="1" indent="-342900"/>
            <a:r>
              <a:rPr lang="en-GB" sz="1400" dirty="0"/>
              <a:t>This work constitutes a </a:t>
            </a:r>
            <a:r>
              <a:rPr lang="en-GB" sz="1400" b="1" dirty="0"/>
              <a:t>living</a:t>
            </a:r>
            <a:r>
              <a:rPr lang="en-GB" sz="1400" dirty="0"/>
              <a:t> (and continuously updated via the EUOS) </a:t>
            </a:r>
            <a:r>
              <a:rPr lang="en-GB" sz="1400" b="1" dirty="0"/>
              <a:t>legacy</a:t>
            </a:r>
            <a:r>
              <a:rPr lang="en-GB" sz="1400" dirty="0"/>
              <a:t> for anyone interested in these topics</a:t>
            </a:r>
          </a:p>
          <a:p>
            <a:r>
              <a:rPr lang="en-GB" sz="1600" b="1" dirty="0"/>
              <a:t>Next steps</a:t>
            </a:r>
          </a:p>
          <a:p>
            <a:pPr lvl="1" indent="-342900"/>
            <a:r>
              <a:rPr lang="en-GB" sz="1400" dirty="0"/>
              <a:t>Key outcomes of the report, e.g. standardisation needs and gaps, to feed the discussion and work of some of the </a:t>
            </a:r>
            <a:r>
              <a:rPr lang="en-GB" sz="1400" dirty="0" err="1"/>
              <a:t>EUCloudEdgeIoT</a:t>
            </a:r>
            <a:r>
              <a:rPr lang="en-GB" sz="1400" dirty="0"/>
              <a:t>  Task Forces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B4299B-BFC2-CA04-3EDF-F0A10C3FF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467" y="758765"/>
            <a:ext cx="10571998" cy="552014"/>
          </a:xfrm>
        </p:spPr>
        <p:txBody>
          <a:bodyPr/>
          <a:lstStyle/>
          <a:p>
            <a:r>
              <a:rPr lang="it-IT" dirty="0"/>
              <a:t>Technical Working Group -</a:t>
            </a:r>
            <a:r>
              <a:rPr lang="it-IT" dirty="0" err="1"/>
              <a:t>IIoT</a:t>
            </a:r>
            <a:r>
              <a:rPr lang="it-IT" dirty="0"/>
              <a:t> &amp; EDGE: </a:t>
            </a:r>
            <a:br>
              <a:rPr lang="it-IT" dirty="0"/>
            </a:br>
            <a:r>
              <a:rPr lang="it-IT" dirty="0"/>
              <a:t>the </a:t>
            </a:r>
            <a:r>
              <a:rPr lang="it-IT" dirty="0" err="1"/>
              <a:t>mETHOD</a:t>
            </a:r>
            <a:r>
              <a:rPr lang="it-IT" dirty="0"/>
              <a:t> and «Legacy»</a:t>
            </a:r>
            <a:endParaRPr lang="en-NL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AECA00-E7C1-B363-AE62-C7093FA8A7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9093" y="1239801"/>
            <a:ext cx="1394920" cy="199274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C885680-ABE6-F546-2710-F7FF3696EFCC}"/>
              </a:ext>
            </a:extLst>
          </p:cNvPr>
          <p:cNvSpPr txBox="1"/>
          <p:nvPr/>
        </p:nvSpPr>
        <p:spPr>
          <a:xfrm>
            <a:off x="9170347" y="3569414"/>
            <a:ext cx="2821777" cy="28392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050" b="1" i="0" u="none" strike="noStrike" baseline="0" dirty="0">
                <a:solidFill>
                  <a:srgbClr val="000000"/>
                </a:solidFill>
                <a:latin typeface="Montserrat" panose="00000500000000000000" pitchFamily="2" charset="0"/>
              </a:rPr>
              <a:t>Authors: </a:t>
            </a:r>
            <a:r>
              <a:rPr lang="en-GB" sz="1050" i="0" u="none" strike="noStrike" baseline="0" dirty="0">
                <a:solidFill>
                  <a:srgbClr val="000000"/>
                </a:solidFill>
                <a:latin typeface="Montserrat" panose="00000500000000000000" pitchFamily="2" charset="0"/>
              </a:rPr>
              <a:t>Ray Walshe</a:t>
            </a:r>
            <a:r>
              <a:rPr lang="en-GB" sz="1050" i="0" u="none" strike="noStrike" baseline="0" dirty="0">
                <a:solidFill>
                  <a:srgbClr val="000000"/>
                </a:solidFill>
                <a:latin typeface="Montserrat Medium" panose="020B0604020202020204" pitchFamily="2" charset="0"/>
              </a:rPr>
              <a:t>, </a:t>
            </a:r>
            <a:r>
              <a:rPr lang="en-GB" sz="1050" i="0" u="none" strike="noStrike" baseline="0" dirty="0">
                <a:solidFill>
                  <a:srgbClr val="000000"/>
                </a:solidFill>
                <a:latin typeface="Montserrat" panose="00000500000000000000" pitchFamily="2" charset="0"/>
              </a:rPr>
              <a:t>Georgios Karagiannis</a:t>
            </a:r>
            <a:r>
              <a:rPr lang="en-GB" sz="1050" i="0" u="none" strike="noStrike" baseline="0" dirty="0">
                <a:solidFill>
                  <a:srgbClr val="000000"/>
                </a:solidFill>
                <a:latin typeface="Montserrat Medium" panose="020B0604020202020204" pitchFamily="2" charset="0"/>
              </a:rPr>
              <a:t>, </a:t>
            </a:r>
            <a:r>
              <a:rPr lang="en-GB" sz="1050" i="0" u="none" strike="noStrike" baseline="0" dirty="0">
                <a:solidFill>
                  <a:srgbClr val="000000"/>
                </a:solidFill>
                <a:latin typeface="Montserrat" panose="00000500000000000000" pitchFamily="2" charset="0"/>
              </a:rPr>
              <a:t>Noleen Campbel</a:t>
            </a:r>
            <a:r>
              <a:rPr lang="en-GB" sz="1050" i="0" u="none" strike="noStrike" baseline="0" dirty="0">
                <a:solidFill>
                  <a:srgbClr val="000000"/>
                </a:solidFill>
                <a:latin typeface="Montserrat Medium" panose="020B0604020202020204" pitchFamily="2" charset="0"/>
              </a:rPr>
              <a:t>l, </a:t>
            </a:r>
            <a:r>
              <a:rPr lang="en-GB" sz="1050" i="0" u="none" strike="noStrike" baseline="0" dirty="0">
                <a:solidFill>
                  <a:srgbClr val="000000"/>
                </a:solidFill>
                <a:latin typeface="Montserrat" panose="00000500000000000000" pitchFamily="2" charset="0"/>
              </a:rPr>
              <a:t>Maria Ines Robles</a:t>
            </a:r>
            <a:r>
              <a:rPr lang="en-GB" sz="1050" i="0" u="none" strike="noStrike" baseline="0" dirty="0">
                <a:solidFill>
                  <a:srgbClr val="000000"/>
                </a:solidFill>
                <a:latin typeface="Montserrat Medium" panose="020B0604020202020204" pitchFamily="2" charset="0"/>
              </a:rPr>
              <a:t>, </a:t>
            </a:r>
            <a:r>
              <a:rPr lang="en-GB" sz="1050" i="0" u="none" strike="noStrike" baseline="0" dirty="0">
                <a:solidFill>
                  <a:srgbClr val="000000"/>
                </a:solidFill>
                <a:latin typeface="Montserrat" panose="00000500000000000000" pitchFamily="2" charset="0"/>
              </a:rPr>
              <a:t>Michelle </a:t>
            </a:r>
            <a:r>
              <a:rPr lang="en-GB" sz="1050" i="0" u="none" strike="noStrike" baseline="0" dirty="0" err="1">
                <a:solidFill>
                  <a:srgbClr val="000000"/>
                </a:solidFill>
                <a:latin typeface="Montserrat" panose="00000500000000000000" pitchFamily="2" charset="0"/>
              </a:rPr>
              <a:t>Wetterwald</a:t>
            </a:r>
            <a:r>
              <a:rPr lang="en-GB" sz="1050" i="0" u="none" strike="noStrike" baseline="0" dirty="0">
                <a:solidFill>
                  <a:srgbClr val="000000"/>
                </a:solidFill>
                <a:latin typeface="Montserrat Medium" panose="020B0604020202020204" pitchFamily="2" charset="0"/>
              </a:rPr>
              <a:t>, </a:t>
            </a:r>
            <a:r>
              <a:rPr lang="en-GB" sz="1050" i="0" u="none" strike="noStrike" baseline="0" dirty="0" err="1">
                <a:solidFill>
                  <a:srgbClr val="000000"/>
                </a:solidFill>
                <a:latin typeface="Montserrat" panose="00000500000000000000" pitchFamily="2" charset="0"/>
              </a:rPr>
              <a:t>Orfeas</a:t>
            </a:r>
            <a:r>
              <a:rPr lang="en-GB" sz="1050" i="0" u="none" strike="noStrike" baseline="0" dirty="0">
                <a:solidFill>
                  <a:srgbClr val="000000"/>
                </a:solidFill>
                <a:latin typeface="Montserrat" panose="00000500000000000000" pitchFamily="2" charset="0"/>
              </a:rPr>
              <a:t> </a:t>
            </a:r>
            <a:r>
              <a:rPr lang="en-GB" sz="1050" i="0" u="none" strike="noStrike" baseline="0" dirty="0" err="1">
                <a:solidFill>
                  <a:srgbClr val="000000"/>
                </a:solidFill>
                <a:latin typeface="Montserrat" panose="00000500000000000000" pitchFamily="2" charset="0"/>
              </a:rPr>
              <a:t>Voutyras</a:t>
            </a:r>
            <a:r>
              <a:rPr lang="en-GB" sz="1050" i="0" u="none" strike="noStrike" baseline="0" dirty="0">
                <a:solidFill>
                  <a:srgbClr val="000000"/>
                </a:solidFill>
                <a:latin typeface="Montserrat Medium" panose="020B0604020202020204" pitchFamily="2" charset="0"/>
              </a:rPr>
              <a:t>,, </a:t>
            </a:r>
            <a:r>
              <a:rPr lang="en-GB" sz="1050" i="0" u="none" strike="noStrike" baseline="0" dirty="0">
                <a:solidFill>
                  <a:srgbClr val="000000"/>
                </a:solidFill>
                <a:latin typeface="Montserrat" panose="00000500000000000000" pitchFamily="2" charset="0"/>
              </a:rPr>
              <a:t>Antonio Kung</a:t>
            </a:r>
            <a:r>
              <a:rPr lang="en-GB" sz="1050" i="0" u="none" strike="noStrike" baseline="0" dirty="0">
                <a:solidFill>
                  <a:srgbClr val="000000"/>
                </a:solidFill>
                <a:latin typeface="Montserrat Medium" panose="020B0604020202020204" pitchFamily="2" charset="0"/>
              </a:rPr>
              <a:t>, </a:t>
            </a:r>
            <a:r>
              <a:rPr lang="en-GB" sz="1050" i="0" u="none" strike="noStrike" baseline="0" dirty="0">
                <a:solidFill>
                  <a:srgbClr val="000000"/>
                </a:solidFill>
                <a:latin typeface="Montserrat" panose="00000500000000000000" pitchFamily="2" charset="0"/>
              </a:rPr>
              <a:t>Lindsay Frost</a:t>
            </a:r>
            <a:r>
              <a:rPr lang="en-GB" sz="1050" i="0" u="none" strike="noStrike" baseline="0" dirty="0">
                <a:solidFill>
                  <a:srgbClr val="000000"/>
                </a:solidFill>
                <a:latin typeface="Montserrat Medium" panose="020B0604020202020204" pitchFamily="2" charset="0"/>
              </a:rPr>
              <a:t>, </a:t>
            </a:r>
            <a:r>
              <a:rPr lang="en-GB" sz="1050" i="0" u="none" strike="noStrike" baseline="0" dirty="0">
                <a:solidFill>
                  <a:srgbClr val="000000"/>
                </a:solidFill>
                <a:latin typeface="Montserrat" panose="00000500000000000000" pitchFamily="2" charset="0"/>
              </a:rPr>
              <a:t>George Suciu</a:t>
            </a:r>
            <a:r>
              <a:rPr lang="en-GB" sz="1050" i="0" u="none" strike="noStrike" baseline="0" dirty="0">
                <a:solidFill>
                  <a:srgbClr val="000000"/>
                </a:solidFill>
                <a:latin typeface="Montserrat Medium" panose="020B0604020202020204" pitchFamily="2" charset="0"/>
              </a:rPr>
              <a:t>, </a:t>
            </a:r>
            <a:r>
              <a:rPr lang="en-GB" sz="1050" i="0" u="none" strike="noStrike" baseline="0" dirty="0" err="1">
                <a:solidFill>
                  <a:srgbClr val="000000"/>
                </a:solidFill>
                <a:latin typeface="Montserrat" panose="00000500000000000000" pitchFamily="2" charset="0"/>
              </a:rPr>
              <a:t>Amelié</a:t>
            </a:r>
            <a:r>
              <a:rPr lang="en-GB" sz="1050" i="0" u="none" strike="noStrike" baseline="0" dirty="0">
                <a:solidFill>
                  <a:srgbClr val="000000"/>
                </a:solidFill>
                <a:latin typeface="Montserrat" panose="00000500000000000000" pitchFamily="2" charset="0"/>
              </a:rPr>
              <a:t> </a:t>
            </a:r>
            <a:r>
              <a:rPr lang="en-GB" sz="1050" i="0" u="none" strike="noStrike" baseline="0" dirty="0" err="1">
                <a:solidFill>
                  <a:srgbClr val="000000"/>
                </a:solidFill>
                <a:latin typeface="Montserrat" panose="00000500000000000000" pitchFamily="2" charset="0"/>
              </a:rPr>
              <a:t>Gyrard</a:t>
            </a:r>
            <a:r>
              <a:rPr lang="en-GB" sz="1050" i="0" u="none" strike="noStrike" baseline="0" dirty="0">
                <a:solidFill>
                  <a:srgbClr val="000000"/>
                </a:solidFill>
                <a:latin typeface="Montserrat Medium" panose="020B0604020202020204" pitchFamily="2" charset="0"/>
              </a:rPr>
              <a:t>, </a:t>
            </a:r>
            <a:r>
              <a:rPr lang="en-GB" sz="1050" i="0" u="none" strike="noStrike" baseline="0" dirty="0">
                <a:solidFill>
                  <a:srgbClr val="000000"/>
                </a:solidFill>
                <a:latin typeface="Montserrat" panose="00000500000000000000" pitchFamily="2" charset="0"/>
              </a:rPr>
              <a:t>Jens Gayko, Axel </a:t>
            </a:r>
            <a:r>
              <a:rPr lang="en-GB" sz="1050" i="0" u="none" strike="noStrike" baseline="0" dirty="0" err="1">
                <a:solidFill>
                  <a:srgbClr val="000000"/>
                </a:solidFill>
                <a:latin typeface="Montserrat" panose="00000500000000000000" pitchFamily="2" charset="0"/>
              </a:rPr>
              <a:t>Rennoch</a:t>
            </a:r>
            <a:r>
              <a:rPr lang="en-GB" sz="1050" i="0" u="none" strike="noStrike" baseline="0" dirty="0">
                <a:solidFill>
                  <a:srgbClr val="000000"/>
                </a:solidFill>
                <a:latin typeface="Montserrat Medium" panose="020B0604020202020204" pitchFamily="2" charset="0"/>
              </a:rPr>
              <a:t>, </a:t>
            </a:r>
            <a:r>
              <a:rPr lang="en-GB" sz="1050" i="0" u="none" strike="noStrike" baseline="0" dirty="0">
                <a:solidFill>
                  <a:srgbClr val="000000"/>
                </a:solidFill>
                <a:latin typeface="Montserrat" panose="00000500000000000000" pitchFamily="2" charset="0"/>
              </a:rPr>
              <a:t>Edward C. Zimmermann</a:t>
            </a:r>
            <a:r>
              <a:rPr lang="en-GB" sz="1050" i="0" u="none" strike="noStrike" baseline="0" dirty="0">
                <a:solidFill>
                  <a:srgbClr val="000000"/>
                </a:solidFill>
                <a:latin typeface="Montserrat Medium" panose="020B0604020202020204" pitchFamily="2" charset="0"/>
              </a:rPr>
              <a:t>, </a:t>
            </a:r>
            <a:r>
              <a:rPr lang="en-GB" sz="1050" i="0" u="none" strike="noStrike" baseline="0" dirty="0">
                <a:solidFill>
                  <a:srgbClr val="000000"/>
                </a:solidFill>
                <a:latin typeface="Montserrat" panose="00000500000000000000" pitchFamily="2" charset="0"/>
              </a:rPr>
              <a:t>Marco </a:t>
            </a:r>
            <a:r>
              <a:rPr lang="en-GB" sz="1050" i="0" u="none" strike="noStrike" baseline="0" dirty="0" err="1">
                <a:solidFill>
                  <a:srgbClr val="000000"/>
                </a:solidFill>
                <a:latin typeface="Montserrat" panose="00000500000000000000" pitchFamily="2" charset="0"/>
              </a:rPr>
              <a:t>Carugi</a:t>
            </a:r>
            <a:r>
              <a:rPr lang="en-GB" sz="1050" i="0" u="none" strike="noStrike" baseline="0" dirty="0">
                <a:solidFill>
                  <a:srgbClr val="000000"/>
                </a:solidFill>
                <a:latin typeface="Montserrat Medium" panose="020B0604020202020204" pitchFamily="2" charset="0"/>
              </a:rPr>
              <a:t>, </a:t>
            </a:r>
            <a:r>
              <a:rPr lang="en-GB" sz="1050" i="0" u="none" strike="noStrike" baseline="0" dirty="0">
                <a:solidFill>
                  <a:srgbClr val="000000"/>
                </a:solidFill>
                <a:latin typeface="Montserrat" panose="00000500000000000000" pitchFamily="2" charset="0"/>
              </a:rPr>
              <a:t>Amanda Suo</a:t>
            </a:r>
            <a:r>
              <a:rPr lang="en-GB" sz="1050" i="0" u="none" strike="noStrike" baseline="0" dirty="0">
                <a:solidFill>
                  <a:srgbClr val="000000"/>
                </a:solidFill>
                <a:latin typeface="Montserrat Medium" panose="020B0604020202020204" pitchFamily="2" charset="0"/>
              </a:rPr>
              <a:t>,  </a:t>
            </a:r>
            <a:r>
              <a:rPr lang="en-GB" sz="1050" i="0" u="none" strike="noStrike" baseline="0" dirty="0">
                <a:solidFill>
                  <a:srgbClr val="000000"/>
                </a:solidFill>
                <a:latin typeface="Montserrat" panose="00000500000000000000" pitchFamily="2" charset="0"/>
              </a:rPr>
              <a:t>Carlos Valderrama</a:t>
            </a:r>
            <a:r>
              <a:rPr lang="en-GB" sz="1050" i="0" u="none" strike="noStrike" baseline="0" dirty="0">
                <a:solidFill>
                  <a:srgbClr val="000000"/>
                </a:solidFill>
                <a:latin typeface="Montserrat Medium" panose="020B0604020202020204" pitchFamily="2" charset="0"/>
              </a:rPr>
              <a:t>, </a:t>
            </a:r>
            <a:r>
              <a:rPr lang="en-GB" sz="1050" i="0" u="none" strike="noStrike" baseline="0" dirty="0">
                <a:solidFill>
                  <a:srgbClr val="000000"/>
                </a:solidFill>
                <a:latin typeface="Montserrat" panose="00000500000000000000" pitchFamily="2" charset="0"/>
              </a:rPr>
              <a:t>Richard </a:t>
            </a:r>
            <a:r>
              <a:rPr lang="en-GB" sz="1050" i="0" u="none" strike="noStrike" baseline="0" dirty="0" err="1">
                <a:solidFill>
                  <a:srgbClr val="000000"/>
                </a:solidFill>
                <a:latin typeface="Montserrat" panose="00000500000000000000" pitchFamily="2" charset="0"/>
              </a:rPr>
              <a:t>Pitwon</a:t>
            </a:r>
            <a:r>
              <a:rPr lang="en-GB" sz="1050" i="0" u="none" strike="noStrike" baseline="0" dirty="0">
                <a:solidFill>
                  <a:srgbClr val="000000"/>
                </a:solidFill>
                <a:latin typeface="Montserrat Medium" panose="020B0604020202020204" pitchFamily="2" charset="0"/>
              </a:rPr>
              <a:t>, </a:t>
            </a:r>
            <a:r>
              <a:rPr lang="en-GB" sz="1050" i="0" u="none" strike="noStrike" baseline="0" dirty="0">
                <a:solidFill>
                  <a:srgbClr val="000000"/>
                </a:solidFill>
                <a:latin typeface="Montserrat" panose="00000500000000000000" pitchFamily="2" charset="0"/>
              </a:rPr>
              <a:t>Christine </a:t>
            </a:r>
            <a:r>
              <a:rPr lang="en-GB" sz="1050" i="0" u="none" strike="noStrike" baseline="0" dirty="0" err="1">
                <a:solidFill>
                  <a:srgbClr val="000000"/>
                </a:solidFill>
                <a:latin typeface="Montserrat" panose="00000500000000000000" pitchFamily="2" charset="0"/>
              </a:rPr>
              <a:t>Perey</a:t>
            </a:r>
            <a:r>
              <a:rPr lang="en-GB" sz="1050" i="0" u="none" strike="noStrike" baseline="0" dirty="0">
                <a:solidFill>
                  <a:srgbClr val="000000"/>
                </a:solidFill>
                <a:latin typeface="Montserrat Medium" panose="020B0604020202020204" pitchFamily="2" charset="0"/>
              </a:rPr>
              <a:t>, </a:t>
            </a:r>
            <a:r>
              <a:rPr lang="en-GB" sz="1050" i="0" u="none" strike="noStrike" baseline="0" dirty="0">
                <a:solidFill>
                  <a:srgbClr val="000000"/>
                </a:solidFill>
                <a:latin typeface="Montserrat" panose="00000500000000000000" pitchFamily="2" charset="0"/>
              </a:rPr>
              <a:t>Kong </a:t>
            </a:r>
            <a:r>
              <a:rPr lang="en-GB" sz="1050" i="0" u="none" strike="noStrike" baseline="0" dirty="0" err="1">
                <a:solidFill>
                  <a:srgbClr val="000000"/>
                </a:solidFill>
                <a:latin typeface="Montserrat" panose="00000500000000000000" pitchFamily="2" charset="0"/>
              </a:rPr>
              <a:t>Lingbo</a:t>
            </a:r>
            <a:r>
              <a:rPr lang="en-GB" sz="1050" i="0" u="none" strike="noStrike" baseline="0" dirty="0">
                <a:solidFill>
                  <a:srgbClr val="000000"/>
                </a:solidFill>
                <a:latin typeface="Montserrat Medium" panose="020B0604020202020204" pitchFamily="2" charset="0"/>
              </a:rPr>
              <a:t>, </a:t>
            </a:r>
            <a:r>
              <a:rPr lang="en-GB" sz="1050" i="0" u="none" strike="noStrike" baseline="0" dirty="0">
                <a:solidFill>
                  <a:srgbClr val="000000"/>
                </a:solidFill>
                <a:latin typeface="Montserrat" panose="00000500000000000000" pitchFamily="2" charset="0"/>
              </a:rPr>
              <a:t>Shen Bin</a:t>
            </a:r>
            <a:r>
              <a:rPr lang="en-GB" sz="1050" i="0" u="none" strike="noStrike" baseline="0" dirty="0">
                <a:solidFill>
                  <a:srgbClr val="000000"/>
                </a:solidFill>
                <a:latin typeface="Montserrat Medium" panose="020B0604020202020204" pitchFamily="2" charset="0"/>
              </a:rPr>
              <a:t>, </a:t>
            </a:r>
            <a:r>
              <a:rPr lang="en-GB" sz="1050" i="0" u="none" strike="noStrike" baseline="0" dirty="0">
                <a:solidFill>
                  <a:srgbClr val="000000"/>
                </a:solidFill>
                <a:latin typeface="Montserrat" panose="00000500000000000000" pitchFamily="2" charset="0"/>
              </a:rPr>
              <a:t>Samir </a:t>
            </a:r>
            <a:r>
              <a:rPr lang="en-GB" sz="1050" i="0" u="none" strike="noStrike" baseline="0" dirty="0" err="1">
                <a:solidFill>
                  <a:srgbClr val="000000"/>
                </a:solidFill>
                <a:latin typeface="Montserrat" panose="00000500000000000000" pitchFamily="2" charset="0"/>
              </a:rPr>
              <a:t>Medjiah</a:t>
            </a:r>
            <a:r>
              <a:rPr lang="en-GB" sz="1050" i="0" u="none" strike="noStrike" baseline="0" dirty="0">
                <a:solidFill>
                  <a:srgbClr val="000000"/>
                </a:solidFill>
                <a:latin typeface="Montserrat Medium" panose="020B0604020202020204" pitchFamily="2" charset="0"/>
              </a:rPr>
              <a:t>, </a:t>
            </a:r>
          </a:p>
          <a:p>
            <a:endParaRPr lang="en-GB" sz="1050" i="0" u="none" strike="noStrike" baseline="0" dirty="0">
              <a:solidFill>
                <a:srgbClr val="000000"/>
              </a:solidFill>
              <a:latin typeface="Montserrat Medium" panose="020B0604020202020204" pitchFamily="2" charset="0"/>
            </a:endParaRPr>
          </a:p>
          <a:p>
            <a:pPr algn="just"/>
            <a:r>
              <a:rPr lang="en-GB" sz="1050" b="1" dirty="0">
                <a:solidFill>
                  <a:srgbClr val="000000"/>
                </a:solidFill>
                <a:latin typeface="Montserrat" panose="00000500000000000000" pitchFamily="2" charset="0"/>
              </a:rPr>
              <a:t>Thanks to the European Commission for their continued guidance and support</a:t>
            </a:r>
            <a:r>
              <a:rPr lang="en-GB" sz="1050" dirty="0">
                <a:solidFill>
                  <a:srgbClr val="000000"/>
                </a:solidFill>
                <a:latin typeface="Montserrat" panose="00000500000000000000" pitchFamily="2" charset="0"/>
              </a:rPr>
              <a:t>: Thomas </a:t>
            </a:r>
            <a:r>
              <a:rPr lang="en-GB" sz="1050" dirty="0" err="1">
                <a:solidFill>
                  <a:srgbClr val="000000"/>
                </a:solidFill>
                <a:latin typeface="Montserrat" panose="00000500000000000000" pitchFamily="2" charset="0"/>
              </a:rPr>
              <a:t>Reibe</a:t>
            </a:r>
            <a:r>
              <a:rPr lang="en-GB" sz="1050" dirty="0">
                <a:solidFill>
                  <a:srgbClr val="000000"/>
                </a:solidFill>
                <a:latin typeface="Montserrat" panose="00000500000000000000" pitchFamily="2" charset="0"/>
              </a:rPr>
              <a:t>, Emilio Davila-Gonzales, Eddy Hartog and Max Lemke.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191A54-FE9A-DBB0-F7EE-D0784198EC68}"/>
              </a:ext>
            </a:extLst>
          </p:cNvPr>
          <p:cNvSpPr txBox="1"/>
          <p:nvPr/>
        </p:nvSpPr>
        <p:spPr>
          <a:xfrm>
            <a:off x="9131640" y="3232545"/>
            <a:ext cx="38862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 dirty="0">
                <a:solidFill>
                  <a:schemeClr val="accent4"/>
                </a:solidFill>
              </a:rPr>
              <a:t>https://doi.org/10.5281/zenodo.7193435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BEC204-170C-E4BD-136B-A43737221C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32506" y="1239801"/>
            <a:ext cx="1400665" cy="19927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E23FC3-AB32-DE1E-683F-1CC9CC185348}"/>
              </a:ext>
            </a:extLst>
          </p:cNvPr>
          <p:cNvSpPr txBox="1"/>
          <p:nvPr/>
        </p:nvSpPr>
        <p:spPr>
          <a:xfrm>
            <a:off x="9025873" y="811979"/>
            <a:ext cx="1398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825 views</a:t>
            </a:r>
          </a:p>
          <a:p>
            <a:r>
              <a:rPr lang="en-GB" sz="12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480 downloads</a:t>
            </a:r>
          </a:p>
        </p:txBody>
      </p:sp>
    </p:spTree>
    <p:extLst>
      <p:ext uri="{BB962C8B-B14F-4D97-AF65-F5344CB8AC3E}">
        <p14:creationId xmlns:p14="http://schemas.microsoft.com/office/powerpoint/2010/main" val="3958137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EF27EC-1D3D-ED16-B3AF-F1FEE6AA6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1278458"/>
            <a:ext cx="10554574" cy="2506142"/>
          </a:xfrm>
        </p:spPr>
        <p:txBody>
          <a:bodyPr>
            <a:normAutofit lnSpcReduction="10000"/>
          </a:bodyPr>
          <a:lstStyle/>
          <a:p>
            <a:r>
              <a:rPr lang="it-IT" dirty="0" err="1"/>
              <a:t>EUCloudEdgeIoT</a:t>
            </a:r>
            <a:r>
              <a:rPr lang="it-IT" dirty="0"/>
              <a:t> </a:t>
            </a:r>
            <a:r>
              <a:rPr lang="it-IT" b="1" dirty="0"/>
              <a:t>Strategic </a:t>
            </a:r>
            <a:r>
              <a:rPr lang="it-IT" b="1" dirty="0" err="1"/>
              <a:t>Liaisions</a:t>
            </a:r>
            <a:r>
              <a:rPr lang="it-IT" b="1" dirty="0"/>
              <a:t> Task Force </a:t>
            </a:r>
            <a:r>
              <a:rPr lang="it-IT" dirty="0" err="1"/>
              <a:t>facilitates</a:t>
            </a:r>
            <a:r>
              <a:rPr lang="it-IT" dirty="0"/>
              <a:t> interactions with StandICT.eu and </a:t>
            </a:r>
            <a:r>
              <a:rPr lang="it-IT" dirty="0" err="1"/>
              <a:t>its</a:t>
            </a:r>
            <a:r>
              <a:rPr lang="it-IT" dirty="0"/>
              <a:t> </a:t>
            </a:r>
            <a:r>
              <a:rPr lang="it-IT" dirty="0" err="1"/>
              <a:t>ecosystem</a:t>
            </a:r>
            <a:endParaRPr lang="it-IT" dirty="0"/>
          </a:p>
          <a:p>
            <a:r>
              <a:rPr lang="it-IT" b="1" dirty="0"/>
              <a:t>StandICT.eu fellows </a:t>
            </a:r>
            <a:r>
              <a:rPr lang="it-IT" dirty="0"/>
              <a:t>working in the </a:t>
            </a:r>
            <a:r>
              <a:rPr lang="it-IT" dirty="0" err="1"/>
              <a:t>areas</a:t>
            </a:r>
            <a:r>
              <a:rPr lang="it-IT" dirty="0"/>
              <a:t> of Cloud, Edge, IoT</a:t>
            </a:r>
          </a:p>
          <a:p>
            <a:r>
              <a:rPr lang="it-IT" dirty="0" err="1"/>
              <a:t>Contribution</a:t>
            </a:r>
            <a:r>
              <a:rPr lang="it-IT" dirty="0"/>
              <a:t> to</a:t>
            </a:r>
            <a:r>
              <a:rPr lang="it-IT" b="1" dirty="0"/>
              <a:t> gaps and </a:t>
            </a:r>
            <a:r>
              <a:rPr lang="it-IT" b="1" dirty="0" err="1"/>
              <a:t>standardisation</a:t>
            </a:r>
            <a:r>
              <a:rPr lang="it-IT" b="1" dirty="0"/>
              <a:t> </a:t>
            </a:r>
            <a:r>
              <a:rPr lang="it-IT" b="1" dirty="0" err="1"/>
              <a:t>needs</a:t>
            </a:r>
            <a:r>
              <a:rPr lang="it-IT" b="1" dirty="0"/>
              <a:t> </a:t>
            </a:r>
            <a:r>
              <a:rPr lang="it-IT" b="1" dirty="0" err="1"/>
              <a:t>definition</a:t>
            </a:r>
            <a:r>
              <a:rPr lang="it-IT" dirty="0"/>
              <a:t> in Cloud, Edge, IoT</a:t>
            </a:r>
          </a:p>
          <a:p>
            <a:r>
              <a:rPr lang="it-IT" dirty="0"/>
              <a:t>In future, </a:t>
            </a:r>
            <a:r>
              <a:rPr lang="it-IT" dirty="0" err="1"/>
              <a:t>cooperation</a:t>
            </a:r>
            <a:r>
              <a:rPr lang="it-IT" dirty="0"/>
              <a:t> on </a:t>
            </a:r>
            <a:r>
              <a:rPr lang="it-IT" b="1" dirty="0" err="1"/>
              <a:t>emerging</a:t>
            </a:r>
            <a:r>
              <a:rPr lang="it-IT" b="1" dirty="0"/>
              <a:t> standards for use </a:t>
            </a:r>
            <a:r>
              <a:rPr lang="it-IT" b="1" dirty="0" err="1"/>
              <a:t>cases</a:t>
            </a:r>
            <a:endParaRPr lang="it-IT" b="1" dirty="0"/>
          </a:p>
          <a:p>
            <a:r>
              <a:rPr lang="it-IT" b="1" dirty="0"/>
              <a:t>StandICT.eu TWG </a:t>
            </a:r>
            <a:r>
              <a:rPr lang="it-IT" b="1" dirty="0" err="1"/>
              <a:t>experts</a:t>
            </a:r>
            <a:r>
              <a:rPr lang="it-IT" b="1" dirty="0"/>
              <a:t> </a:t>
            </a:r>
            <a:r>
              <a:rPr lang="it-IT" dirty="0"/>
              <a:t>and </a:t>
            </a:r>
            <a:r>
              <a:rPr lang="it-IT" b="1" dirty="0"/>
              <a:t>fellows</a:t>
            </a:r>
            <a:r>
              <a:rPr lang="it-IT" dirty="0"/>
              <a:t> to be </a:t>
            </a:r>
            <a:r>
              <a:rPr lang="it-IT" dirty="0" err="1"/>
              <a:t>involved</a:t>
            </a:r>
            <a:r>
              <a:rPr lang="it-IT" dirty="0"/>
              <a:t> in </a:t>
            </a:r>
            <a:r>
              <a:rPr lang="it-IT" b="1" dirty="0" err="1"/>
              <a:t>EUCloudEdgeIoT</a:t>
            </a:r>
            <a:r>
              <a:rPr lang="it-IT" b="1" dirty="0"/>
              <a:t> Value Chain </a:t>
            </a:r>
            <a:r>
              <a:rPr lang="it-IT" b="1" dirty="0" err="1"/>
              <a:t>Adopter</a:t>
            </a:r>
            <a:r>
              <a:rPr lang="it-IT" b="1" dirty="0"/>
              <a:t> Groups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1932F40-3A65-2CDB-6F5E-1B704AB1B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OnGOING</a:t>
            </a:r>
            <a:r>
              <a:rPr lang="en-GB" dirty="0"/>
              <a:t> synergies with standict.eu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830D5B-97BB-FFFE-A7C3-E05E821CC34D}"/>
              </a:ext>
            </a:extLst>
          </p:cNvPr>
          <p:cNvSpPr txBox="1"/>
          <p:nvPr/>
        </p:nvSpPr>
        <p:spPr>
          <a:xfrm>
            <a:off x="5865091" y="6253870"/>
            <a:ext cx="6640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2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StandICT.eu Funded Fellows in CEI: some examples</a:t>
            </a:r>
          </a:p>
        </p:txBody>
      </p:sp>
      <p:pic>
        <p:nvPicPr>
          <p:cNvPr id="9" name="Imagen 11">
            <a:extLst>
              <a:ext uri="{FF2B5EF4-FFF2-40B4-BE49-F238E27FC236}">
                <a16:creationId xmlns:a16="http://schemas.microsoft.com/office/drawing/2014/main" id="{CFFCFF83-C1AC-B832-0733-CA12510797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3356" y="3518261"/>
            <a:ext cx="2395247" cy="14143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8F6B5D-7A48-7534-A019-F7D1D59FFF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68" r="3822"/>
          <a:stretch/>
        </p:blipFill>
        <p:spPr>
          <a:xfrm>
            <a:off x="6246027" y="4945208"/>
            <a:ext cx="2302170" cy="12686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FB0EBF9-55DD-66BA-A6A8-F7C05745B8C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78"/>
          <a:stretch/>
        </p:blipFill>
        <p:spPr>
          <a:xfrm>
            <a:off x="9363711" y="4561294"/>
            <a:ext cx="2317003" cy="15030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3F23184-2CD5-1A18-DB45-B78FDBA51C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431" y="4136373"/>
            <a:ext cx="2615380" cy="15414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4FDC91-714E-DFD0-42B3-E9FDF60077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90756" y="5107498"/>
            <a:ext cx="2615380" cy="12534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ED7302-C6A3-A158-9EA0-06E59705626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36"/>
          <a:stretch/>
        </p:blipFill>
        <p:spPr>
          <a:xfrm>
            <a:off x="7085929" y="3458344"/>
            <a:ext cx="2099634" cy="13560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6133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0F6AABA-DB57-AB9F-DEC0-B59FE9E26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3843" y="253222"/>
            <a:ext cx="10115358" cy="745980"/>
          </a:xfrm>
        </p:spPr>
        <p:txBody>
          <a:bodyPr/>
          <a:lstStyle/>
          <a:p>
            <a:r>
              <a:rPr lang="en-GB" dirty="0"/>
              <a:t>       synergies with other key initiatives [1/2]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247BED-3B1C-E09E-0C44-E3EAB880CC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946"/>
          <a:stretch/>
        </p:blipFill>
        <p:spPr>
          <a:xfrm>
            <a:off x="558034" y="1524555"/>
            <a:ext cx="9303481" cy="4523187"/>
          </a:xfrm>
          <a:prstGeom prst="rect">
            <a:avLst/>
          </a:prstGeom>
        </p:spPr>
      </p:pic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2C7E8CE1-8A30-AA69-9B21-81F09643A86D}"/>
              </a:ext>
            </a:extLst>
          </p:cNvPr>
          <p:cNvCxnSpPr/>
          <p:nvPr/>
        </p:nvCxnSpPr>
        <p:spPr>
          <a:xfrm>
            <a:off x="6096000" y="5859435"/>
            <a:ext cx="738909" cy="378691"/>
          </a:xfrm>
          <a:prstGeom prst="bentConnector3">
            <a:avLst>
              <a:gd name="adj1" fmla="val 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9342EC8-2D5E-D149-0B13-F9F0EEC1F1F5}"/>
              </a:ext>
            </a:extLst>
          </p:cNvPr>
          <p:cNvSpPr txBox="1"/>
          <p:nvPr/>
        </p:nvSpPr>
        <p:spPr>
          <a:xfrm flipH="1">
            <a:off x="6982226" y="6047742"/>
            <a:ext cx="3658064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Includes Overview of Cloud Standards and Open Source Initiatives</a:t>
            </a:r>
          </a:p>
        </p:txBody>
      </p: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EDAEBA7C-F410-9CBF-7456-3E6903FD6E3E}"/>
              </a:ext>
            </a:extLst>
          </p:cNvPr>
          <p:cNvCxnSpPr>
            <a:cxnSpLocks/>
          </p:cNvCxnSpPr>
          <p:nvPr/>
        </p:nvCxnSpPr>
        <p:spPr>
          <a:xfrm flipV="1">
            <a:off x="6035033" y="1361128"/>
            <a:ext cx="993374" cy="326853"/>
          </a:xfrm>
          <a:prstGeom prst="bentConnector3">
            <a:avLst>
              <a:gd name="adj1" fmla="val -209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F7975DC-2DCE-81F5-677F-D2D404AB712E}"/>
              </a:ext>
            </a:extLst>
          </p:cNvPr>
          <p:cNvSpPr txBox="1"/>
          <p:nvPr/>
        </p:nvSpPr>
        <p:spPr>
          <a:xfrm flipH="1">
            <a:off x="7143397" y="1072561"/>
            <a:ext cx="3658064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Includes Roadmap for IoT deployment in Europe (also in standardisation)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C5F82F4-FE43-31F8-E3CD-0264D96010F2}"/>
              </a:ext>
            </a:extLst>
          </p:cNvPr>
          <p:cNvSpPr txBox="1"/>
          <p:nvPr/>
        </p:nvSpPr>
        <p:spPr>
          <a:xfrm flipH="1">
            <a:off x="118534" y="1011005"/>
            <a:ext cx="5284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EUCloudEdgeIoT</a:t>
            </a:r>
            <a:r>
              <a:rPr lang="en-GB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builds on top of previous initiatives: H-Cloud &amp; </a:t>
            </a:r>
            <a:r>
              <a:rPr lang="en-GB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NGIoT</a:t>
            </a:r>
            <a:r>
              <a:rPr lang="en-GB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​…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2F65A15-B85D-2018-8867-D59992DF4CA0}"/>
              </a:ext>
            </a:extLst>
          </p:cNvPr>
          <p:cNvSpPr txBox="1"/>
          <p:nvPr/>
        </p:nvSpPr>
        <p:spPr>
          <a:xfrm flipH="1">
            <a:off x="200194" y="5888003"/>
            <a:ext cx="5284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…and will embed more (e.g. Cognitive Cloud, Swarm Computing)​</a:t>
            </a:r>
          </a:p>
        </p:txBody>
      </p:sp>
    </p:spTree>
    <p:extLst>
      <p:ext uri="{BB962C8B-B14F-4D97-AF65-F5344CB8AC3E}">
        <p14:creationId xmlns:p14="http://schemas.microsoft.com/office/powerpoint/2010/main" val="396048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0F6AABA-DB57-AB9F-DEC0-B59FE9E26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3843" y="253222"/>
            <a:ext cx="10115358" cy="745980"/>
          </a:xfrm>
        </p:spPr>
        <p:txBody>
          <a:bodyPr/>
          <a:lstStyle/>
          <a:p>
            <a:r>
              <a:rPr lang="en-GB" dirty="0"/>
              <a:t>       synergies with other key initiatives [2/2]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D2ABC6F-E162-B22E-3C56-D12CF0DC8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19" y="1602078"/>
            <a:ext cx="3689926" cy="230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97D1A1-9C88-E10A-82C3-E57E64E53F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0563" y="1981196"/>
            <a:ext cx="3610494" cy="12084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5E7D85-7E64-0816-B8DE-30A6F95BF42F}"/>
              </a:ext>
            </a:extLst>
          </p:cNvPr>
          <p:cNvSpPr txBox="1"/>
          <p:nvPr/>
        </p:nvSpPr>
        <p:spPr>
          <a:xfrm>
            <a:off x="942974" y="3981596"/>
            <a:ext cx="338281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i="1" dirty="0">
                <a:solidFill>
                  <a:srgbClr val="2D3748"/>
                </a:solidFill>
                <a:latin typeface="Poppins" panose="00000500000000000000" pitchFamily="2" charset="0"/>
              </a:rPr>
              <a:t>C</a:t>
            </a:r>
            <a:r>
              <a:rPr lang="en-GB" sz="1400" b="0" i="1" dirty="0">
                <a:solidFill>
                  <a:srgbClr val="2D3748"/>
                </a:solidFill>
                <a:effectLst/>
                <a:latin typeface="Poppins" panose="00000500000000000000" pitchFamily="2" charset="0"/>
              </a:rPr>
              <a:t>urrent software technology landscape, covering key issues such as </a:t>
            </a:r>
            <a:r>
              <a:rPr lang="en-GB" sz="1400" b="1" i="1" dirty="0">
                <a:solidFill>
                  <a:srgbClr val="2D3748"/>
                </a:solidFill>
                <a:effectLst/>
                <a:latin typeface="Poppins" panose="00000500000000000000" pitchFamily="2" charset="0"/>
              </a:rPr>
              <a:t>cybersecurity</a:t>
            </a:r>
            <a:r>
              <a:rPr lang="en-GB" sz="1400" b="0" i="1" dirty="0">
                <a:solidFill>
                  <a:srgbClr val="2D3748"/>
                </a:solidFill>
                <a:effectLst/>
                <a:latin typeface="Poppins" panose="00000500000000000000" pitchFamily="2" charset="0"/>
              </a:rPr>
              <a:t>, uptake of </a:t>
            </a:r>
            <a:r>
              <a:rPr lang="en-GB" sz="1400" b="1" i="1" dirty="0">
                <a:solidFill>
                  <a:srgbClr val="2D3748"/>
                </a:solidFill>
                <a:effectLst/>
                <a:latin typeface="Poppins" panose="00000500000000000000" pitchFamily="2" charset="0"/>
              </a:rPr>
              <a:t>open source</a:t>
            </a:r>
            <a:r>
              <a:rPr lang="en-GB" sz="1400" b="0" i="1" dirty="0">
                <a:solidFill>
                  <a:srgbClr val="2D3748"/>
                </a:solidFill>
                <a:effectLst/>
                <a:latin typeface="Poppins" panose="00000500000000000000" pitchFamily="2" charset="0"/>
              </a:rPr>
              <a:t>, and trends in software lifecycle best practices which can also support the </a:t>
            </a:r>
            <a:r>
              <a:rPr lang="en-GB" sz="1400" b="1" i="1" dirty="0">
                <a:solidFill>
                  <a:srgbClr val="2D3748"/>
                </a:solidFill>
                <a:effectLst/>
                <a:latin typeface="Poppins" panose="00000500000000000000" pitchFamily="2" charset="0"/>
              </a:rPr>
              <a:t>transition towards the CEI continuum</a:t>
            </a:r>
            <a:endParaRPr lang="en-GB" sz="1400" b="1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EC96E6-DFB6-EDEA-4238-362A081E4F03}"/>
              </a:ext>
            </a:extLst>
          </p:cNvPr>
          <p:cNvSpPr txBox="1"/>
          <p:nvPr/>
        </p:nvSpPr>
        <p:spPr>
          <a:xfrm>
            <a:off x="5030065" y="3898469"/>
            <a:ext cx="338281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i="1" dirty="0">
                <a:solidFill>
                  <a:srgbClr val="2D3748"/>
                </a:solidFill>
                <a:effectLst/>
                <a:latin typeface="Poppins" panose="00000500000000000000" pitchFamily="2" charset="0"/>
              </a:rPr>
              <a:t>Standardisation support services for the </a:t>
            </a:r>
            <a:r>
              <a:rPr lang="en-GB" sz="1400" b="1" i="1" dirty="0">
                <a:solidFill>
                  <a:srgbClr val="2D3748"/>
                </a:solidFill>
                <a:effectLst/>
                <a:latin typeface="Poppins" panose="00000500000000000000" pitchFamily="2" charset="0"/>
              </a:rPr>
              <a:t>revision of existing standards</a:t>
            </a:r>
            <a:r>
              <a:rPr lang="en-GB" sz="1400" b="0" i="1" dirty="0">
                <a:solidFill>
                  <a:srgbClr val="2D3748"/>
                </a:solidFill>
                <a:effectLst/>
                <a:latin typeface="Poppins" panose="00000500000000000000" pitchFamily="2" charset="0"/>
              </a:rPr>
              <a:t>, the </a:t>
            </a:r>
            <a:r>
              <a:rPr lang="en-GB" sz="1400" b="1" i="1" dirty="0">
                <a:solidFill>
                  <a:srgbClr val="2D3748"/>
                </a:solidFill>
                <a:effectLst/>
                <a:latin typeface="Poppins" panose="00000500000000000000" pitchFamily="2" charset="0"/>
              </a:rPr>
              <a:t>identification of emerging standards </a:t>
            </a:r>
            <a:r>
              <a:rPr lang="en-GB" sz="1400" b="0" i="1" dirty="0">
                <a:solidFill>
                  <a:srgbClr val="2D3748"/>
                </a:solidFill>
                <a:effectLst/>
                <a:latin typeface="Poppins" panose="00000500000000000000" pitchFamily="2" charset="0"/>
              </a:rPr>
              <a:t>or the </a:t>
            </a:r>
            <a:r>
              <a:rPr lang="en-GB" sz="1400" b="1" i="1" dirty="0">
                <a:solidFill>
                  <a:srgbClr val="2D3748"/>
                </a:solidFill>
                <a:effectLst/>
                <a:latin typeface="Poppins" panose="00000500000000000000" pitchFamily="2" charset="0"/>
              </a:rPr>
              <a:t>creation of new </a:t>
            </a:r>
            <a:r>
              <a:rPr lang="en-GB" sz="1400" b="0" i="1" dirty="0">
                <a:solidFill>
                  <a:srgbClr val="2D3748"/>
                </a:solidFill>
                <a:effectLst/>
                <a:latin typeface="Poppins" panose="00000500000000000000" pitchFamily="2" charset="0"/>
              </a:rPr>
              <a:t>ones</a:t>
            </a:r>
            <a:endParaRPr lang="en-GB" sz="1400" b="1" i="1" dirty="0"/>
          </a:p>
        </p:txBody>
      </p:sp>
      <p:pic>
        <p:nvPicPr>
          <p:cNvPr id="1030" name="Picture 6" descr="EU-IoT">
            <a:extLst>
              <a:ext uri="{FF2B5EF4-FFF2-40B4-BE49-F238E27FC236}">
                <a16:creationId xmlns:a16="http://schemas.microsoft.com/office/drawing/2014/main" id="{5E09DCD3-E298-A112-8296-A963C6EA2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5329" y="1110001"/>
            <a:ext cx="2891557" cy="279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EEE706C-8171-1F99-277B-FD8EAE72ADEC}"/>
              </a:ext>
            </a:extLst>
          </p:cNvPr>
          <p:cNvSpPr txBox="1"/>
          <p:nvPr/>
        </p:nvSpPr>
        <p:spPr>
          <a:xfrm>
            <a:off x="8618393" y="3534013"/>
            <a:ext cx="3382819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i="1" dirty="0">
                <a:solidFill>
                  <a:srgbClr val="2D3748"/>
                </a:solidFill>
                <a:latin typeface="Poppins" panose="00000500000000000000" pitchFamily="2" charset="0"/>
              </a:rPr>
              <a:t>C</a:t>
            </a:r>
            <a:r>
              <a:rPr lang="en-GB" sz="1400" b="0" i="1" dirty="0">
                <a:solidFill>
                  <a:srgbClr val="2D3748"/>
                </a:solidFill>
                <a:effectLst/>
                <a:latin typeface="Poppins" panose="00000500000000000000" pitchFamily="2" charset="0"/>
              </a:rPr>
              <a:t>oordinates a portfolio of projects tasked with developing and trialling next-generation architectures that underpin the deployment of edge computing, distributed intelligence, federated microservices, collaborative IoT and tactile interfaces </a:t>
            </a:r>
            <a:r>
              <a:rPr lang="en-GB" sz="1400" b="1" i="1" dirty="0">
                <a:solidFill>
                  <a:srgbClr val="2D3748"/>
                </a:solidFill>
                <a:effectLst/>
                <a:latin typeface="Poppins" panose="00000500000000000000" pitchFamily="2" charset="0"/>
              </a:rPr>
              <a:t>integrating holistically those enabling technologies </a:t>
            </a:r>
            <a:r>
              <a:rPr lang="en-GB" sz="1400" b="0" i="1" dirty="0">
                <a:solidFill>
                  <a:srgbClr val="2D3748"/>
                </a:solidFill>
                <a:effectLst/>
                <a:latin typeface="Poppins" panose="00000500000000000000" pitchFamily="2" charset="0"/>
              </a:rPr>
              <a:t>such as DLTs and 5G,  to reach </a:t>
            </a:r>
            <a:r>
              <a:rPr lang="en-GB" sz="1400" b="1" i="1" dirty="0">
                <a:solidFill>
                  <a:srgbClr val="2D3748"/>
                </a:solidFill>
                <a:effectLst/>
                <a:latin typeface="Poppins" panose="00000500000000000000" pitchFamily="2" charset="0"/>
              </a:rPr>
              <a:t>consolidation of fragmented IoT verticals </a:t>
            </a:r>
            <a:r>
              <a:rPr lang="en-GB" sz="1400" b="0" i="1" dirty="0">
                <a:solidFill>
                  <a:srgbClr val="2D3748"/>
                </a:solidFill>
                <a:effectLst/>
                <a:latin typeface="Poppins" panose="00000500000000000000" pitchFamily="2" charset="0"/>
              </a:rPr>
              <a:t>and the still disconnected research and technology domains</a:t>
            </a:r>
            <a:endParaRPr lang="en-GB" sz="1400" b="1" i="1" dirty="0"/>
          </a:p>
        </p:txBody>
      </p:sp>
    </p:spTree>
    <p:extLst>
      <p:ext uri="{BB962C8B-B14F-4D97-AF65-F5344CB8AC3E}">
        <p14:creationId xmlns:p14="http://schemas.microsoft.com/office/powerpoint/2010/main" val="815924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1932F40-3A65-2CDB-6F5E-1B704AB1B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104" y="2005120"/>
            <a:ext cx="5777262" cy="2645912"/>
          </a:xfrm>
        </p:spPr>
        <p:txBody>
          <a:bodyPr/>
          <a:lstStyle/>
          <a:p>
            <a:r>
              <a:rPr lang="en-GB" sz="2000" dirty="0"/>
              <a:t>Save the date for our next webinar</a:t>
            </a:r>
            <a:br>
              <a:rPr lang="en-GB" sz="2000" dirty="0"/>
            </a:br>
            <a:br>
              <a:rPr lang="en-GB" sz="2000" dirty="0"/>
            </a:br>
            <a:r>
              <a:rPr lang="en-GB" sz="2000" dirty="0"/>
              <a:t>Shaping the uptake of cloud-to-edge based services to support industrial use cases </a:t>
            </a:r>
            <a:br>
              <a:rPr lang="en-GB" sz="2000" dirty="0"/>
            </a:br>
            <a:br>
              <a:rPr lang="en-GB" sz="2000" dirty="0"/>
            </a:br>
            <a:r>
              <a:rPr lang="en-GB" sz="1800" dirty="0"/>
              <a:t>6</a:t>
            </a:r>
            <a:r>
              <a:rPr lang="en-GB" sz="1800" baseline="30000" dirty="0"/>
              <a:t>th</a:t>
            </a:r>
            <a:r>
              <a:rPr lang="en-GB" sz="1800" dirty="0"/>
              <a:t> February 2023, 15:00 – 16:00 </a:t>
            </a:r>
            <a:r>
              <a:rPr lang="en-GB" sz="1800" dirty="0" err="1"/>
              <a:t>cet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EF27EC-1D3D-ED16-B3AF-F1FEE6AA68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Cloud computing, Edge computing and IoT can transform businesses across Europe.  Are European organisations ready? </a:t>
            </a:r>
          </a:p>
          <a:p>
            <a:r>
              <a:rPr lang="en-GB" dirty="0"/>
              <a:t>Discover more and register </a:t>
            </a:r>
            <a:r>
              <a:rPr lang="en-GB" b="1" dirty="0">
                <a:hlinkClick r:id="rId3"/>
              </a:rPr>
              <a:t>here</a:t>
            </a:r>
            <a:endParaRPr lang="it-IT" b="1" dirty="0"/>
          </a:p>
          <a:p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E6921A2-8BCC-3006-3E36-8575084C1CB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This </a:t>
            </a:r>
            <a:r>
              <a:rPr lang="en-GB" b="1" dirty="0"/>
              <a:t>webinar</a:t>
            </a:r>
            <a:r>
              <a:rPr lang="en-GB" dirty="0"/>
              <a:t> will present the activities towards the creation of an engaged community of Cloud-Edge-IoT adopters to help understand the </a:t>
            </a:r>
            <a:r>
              <a:rPr lang="en-GB" b="1" dirty="0"/>
              <a:t>requirements</a:t>
            </a:r>
            <a:r>
              <a:rPr lang="en-GB" dirty="0"/>
              <a:t>, </a:t>
            </a:r>
            <a:r>
              <a:rPr lang="en-GB" b="1" dirty="0"/>
              <a:t>also in terms of open source and standards</a:t>
            </a:r>
            <a:r>
              <a:rPr lang="en-GB" dirty="0"/>
              <a:t>, for the future uptake of such technologies</a:t>
            </a:r>
          </a:p>
          <a:p>
            <a:endParaRPr lang="en-GB" sz="1050" dirty="0"/>
          </a:p>
          <a:p>
            <a:r>
              <a:rPr lang="en-GB" dirty="0"/>
              <a:t>The webinar will open the </a:t>
            </a:r>
            <a:r>
              <a:rPr lang="en-GB" b="1" dirty="0"/>
              <a:t>first wave of Value Chain Adopter workshops</a:t>
            </a:r>
            <a:r>
              <a:rPr lang="en-GB" dirty="0"/>
              <a:t> to be held between mid February and mid March 2023 in 5 key sectors</a:t>
            </a:r>
          </a:p>
          <a:p>
            <a:r>
              <a:rPr lang="en-GB" dirty="0"/>
              <a:t>Manufacturing</a:t>
            </a:r>
          </a:p>
          <a:p>
            <a:r>
              <a:rPr lang="en-GB" dirty="0"/>
              <a:t>Agriculture</a:t>
            </a:r>
          </a:p>
          <a:p>
            <a:r>
              <a:rPr lang="en-GB" dirty="0"/>
              <a:t>Health</a:t>
            </a:r>
          </a:p>
          <a:p>
            <a:r>
              <a:rPr lang="en-GB" dirty="0"/>
              <a:t>Energy and Utilities</a:t>
            </a:r>
          </a:p>
          <a:p>
            <a:r>
              <a:rPr lang="en-GB" dirty="0"/>
              <a:t>Transportation</a:t>
            </a:r>
          </a:p>
          <a:p>
            <a:endParaRPr lang="en-GB" dirty="0"/>
          </a:p>
        </p:txBody>
      </p:sp>
      <p:sp>
        <p:nvSpPr>
          <p:cNvPr id="3" name="Inhaltsplatzhalter 7">
            <a:extLst>
              <a:ext uri="{FF2B5EF4-FFF2-40B4-BE49-F238E27FC236}">
                <a16:creationId xmlns:a16="http://schemas.microsoft.com/office/drawing/2014/main" id="{5C23C3E2-3D87-B066-50D7-95A5D90867D8}"/>
              </a:ext>
            </a:extLst>
          </p:cNvPr>
          <p:cNvSpPr txBox="1">
            <a:spLocks/>
          </p:cNvSpPr>
          <p:nvPr/>
        </p:nvSpPr>
        <p:spPr>
          <a:xfrm>
            <a:off x="1361582" y="4587875"/>
            <a:ext cx="6484095" cy="431225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bg2"/>
                </a:solidFill>
                <a:latin typeface="Poppins Light" pitchFamily="2" charset="77"/>
                <a:ea typeface="Roboto" panose="02000000000000000000" pitchFamily="2" charset="0"/>
                <a:cs typeface="Poppins Light" pitchFamily="2" charset="77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bg2"/>
                </a:solidFill>
                <a:latin typeface="Poppins Light" pitchFamily="2" charset="77"/>
                <a:ea typeface="Roboto" panose="02000000000000000000" pitchFamily="2" charset="0"/>
                <a:cs typeface="Poppins Light" pitchFamily="2" charset="77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bg2"/>
                </a:solidFill>
                <a:latin typeface="Poppins Light" pitchFamily="2" charset="77"/>
                <a:ea typeface="Roboto" panose="02000000000000000000" pitchFamily="2" charset="0"/>
                <a:cs typeface="Poppins Light" pitchFamily="2" charset="77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bg2"/>
                </a:solidFill>
                <a:latin typeface="Poppins Light" pitchFamily="2" charset="77"/>
                <a:ea typeface="Roboto" panose="02000000000000000000" pitchFamily="2" charset="0"/>
                <a:cs typeface="Poppins Light" pitchFamily="2" charset="77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bg2"/>
                </a:solidFill>
                <a:latin typeface="Poppins Light" pitchFamily="2" charset="77"/>
                <a:ea typeface="Roboto" panose="02000000000000000000" pitchFamily="2" charset="0"/>
                <a:cs typeface="Poppins Light" pitchFamily="2" charset="77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1FCDB4-46FE-AFCB-EC4A-AF5BDD2016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3096" y="5732023"/>
            <a:ext cx="336868" cy="329324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9FAB35-BDAA-2872-FCB2-72027DBE12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9982" y="5333721"/>
            <a:ext cx="323096" cy="329323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7DD9EA-DCDD-17EA-DA2A-6AF2F4B92D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8898" y="4214914"/>
            <a:ext cx="245264" cy="277966"/>
          </a:xfrm>
          <a:prstGeom prst="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BA12A1B-1060-39FC-17CF-7A99CB5E78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41567" y="4561859"/>
            <a:ext cx="299927" cy="300864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6737518-2ECA-A9F6-9541-7F8123D43F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20129" y="4931702"/>
            <a:ext cx="287387" cy="3330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85075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U.Edge.Colud.IoT.eu - PPT template">
  <a:themeElements>
    <a:clrScheme name="eCEIc Colour Theme">
      <a:dk1>
        <a:srgbClr val="45748D"/>
      </a:dk1>
      <a:lt1>
        <a:srgbClr val="FDFFFF"/>
      </a:lt1>
      <a:dk2>
        <a:srgbClr val="5C666F"/>
      </a:dk2>
      <a:lt2>
        <a:srgbClr val="FFFFFF"/>
      </a:lt2>
      <a:accent1>
        <a:srgbClr val="5C666F"/>
      </a:accent1>
      <a:accent2>
        <a:srgbClr val="49758D"/>
      </a:accent2>
      <a:accent3>
        <a:srgbClr val="9A7792"/>
      </a:accent3>
      <a:accent4>
        <a:srgbClr val="DE4C80"/>
      </a:accent4>
      <a:accent5>
        <a:srgbClr val="FDFFFF"/>
      </a:accent5>
      <a:accent6>
        <a:srgbClr val="5A666F"/>
      </a:accent6>
      <a:hlink>
        <a:srgbClr val="43748C"/>
      </a:hlink>
      <a:folHlink>
        <a:srgbClr val="42748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EIc - PowerPoint template" id="{D1956C39-7EDC-984A-8393-9889CEE8B62E}" vid="{D0F2632D-FE2E-7943-BFFF-58E2A1ACC51D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61E19D23BED9459EE2B839C93F56E6" ma:contentTypeVersion="11" ma:contentTypeDescription="Create a new document." ma:contentTypeScope="" ma:versionID="32eac848f123e6e699f32429bff6184f">
  <xsd:schema xmlns:xsd="http://www.w3.org/2001/XMLSchema" xmlns:xs="http://www.w3.org/2001/XMLSchema" xmlns:p="http://schemas.microsoft.com/office/2006/metadata/properties" xmlns:ns2="4fb47249-edb1-4296-b3a2-69ad653f46fb" xmlns:ns3="b61ca573-308f-4b55-8339-3c18b8c47c0e" targetNamespace="http://schemas.microsoft.com/office/2006/metadata/properties" ma:root="true" ma:fieldsID="4e94fd15554cc1c12aeca1259ca1bc55" ns2:_="" ns3:_="">
    <xsd:import namespace="4fb47249-edb1-4296-b3a2-69ad653f46fb"/>
    <xsd:import namespace="b61ca573-308f-4b55-8339-3c18b8c47c0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b47249-edb1-4296-b3a2-69ad653f46f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1ca573-308f-4b55-8339-3c18b8c47c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16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C9EE0CE-FA10-4E6C-844E-84F8FB20C98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ED1A6C7-12CD-4A53-8214-DBE25D19CA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b47249-edb1-4296-b3a2-69ad653f46fb"/>
    <ds:schemaRef ds:uri="b61ca573-308f-4b55-8339-3c18b8c47c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22AF5C5-DC5A-46E9-B253-B84FB03A855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1133</Words>
  <Application>Microsoft Office PowerPoint</Application>
  <PresentationFormat>Widescreen</PresentationFormat>
  <Paragraphs>106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Montserrat Medium</vt:lpstr>
      <vt:lpstr>Poppins Medium</vt:lpstr>
      <vt:lpstr>Roboto</vt:lpstr>
      <vt:lpstr>Poppins Light</vt:lpstr>
      <vt:lpstr>Poppins</vt:lpstr>
      <vt:lpstr>Wingdings 2</vt:lpstr>
      <vt:lpstr>Montserrat Courant</vt:lpstr>
      <vt:lpstr>Montserrat</vt:lpstr>
      <vt:lpstr>Arial</vt:lpstr>
      <vt:lpstr>Calibri</vt:lpstr>
      <vt:lpstr>EU.Edge.Colud.IoT.eu - PPT template</vt:lpstr>
      <vt:lpstr>Bringing cloud, edge and IOT together: the role of standards &amp; Synergies with RESEARCH PROJECTS</vt:lpstr>
      <vt:lpstr>THE EUROPEAN CLOUD EDGE AND IOT  CONTINUUM</vt:lpstr>
      <vt:lpstr>THE EUROPEAN CLOUD EDGE AND IOT  CONTINUUM</vt:lpstr>
      <vt:lpstr>The role of Open source and open standards for business and research</vt:lpstr>
      <vt:lpstr>Technical Working Group -IIoT &amp; EDGE:  the mETHOD and «Legacy»</vt:lpstr>
      <vt:lpstr>OnGOING synergies with standict.eu</vt:lpstr>
      <vt:lpstr>       synergies with other key initiatives [1/2]</vt:lpstr>
      <vt:lpstr>       synergies with other key initiatives [2/2]</vt:lpstr>
      <vt:lpstr>Save the date for our next webinar  Shaping the uptake of cloud-to-edge based services to support industrial use cases   6th February 2023, 15:00 – 16:00 cet  </vt:lpstr>
      <vt:lpstr>THANKS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Giuffrida</dc:creator>
  <cp:lastModifiedBy>francesco osimanti</cp:lastModifiedBy>
  <cp:revision>50</cp:revision>
  <dcterms:created xsi:type="dcterms:W3CDTF">2022-10-25T10:31:13Z</dcterms:created>
  <dcterms:modified xsi:type="dcterms:W3CDTF">2022-12-13T08:31:09Z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0x010100B661E19D23BED9459EE2B839C93F56E6</vt:lpwstr>
  </property>
</Properties>
</file>