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4.jpg" ContentType="image/jpeg"/>
  <Override PartName="/ppt/media/image6.jpg" ContentType="image/jpeg"/>
  <Override PartName="/ppt/media/image7.jpg" ContentType="image/jpeg"/>
  <Override PartName="/ppt/media/image8.jpg" ContentType="image/jpeg"/>
  <Override PartName="/ppt/theme/theme3.xml" ContentType="application/vnd.openxmlformats-officedocument.theme+xml"/>
  <Override PartName="/ppt/media/image21.jpg" ContentType="image/jpeg"/>
  <Override PartName="/ppt/media/image25.jpg" ContentType="image/jpeg"/>
  <Override PartName="/ppt/media/image26.jpg" ContentType="image/jpeg"/>
  <Override PartName="/ppt/media/image27.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14"/>
  </p:notesMasterIdLst>
  <p:sldIdLst>
    <p:sldId id="256" r:id="rId3"/>
    <p:sldId id="386" r:id="rId4"/>
    <p:sldId id="382" r:id="rId5"/>
    <p:sldId id="258" r:id="rId6"/>
    <p:sldId id="262" r:id="rId7"/>
    <p:sldId id="263" r:id="rId8"/>
    <p:sldId id="264" r:id="rId9"/>
    <p:sldId id="387" r:id="rId10"/>
    <p:sldId id="388" r:id="rId11"/>
    <p:sldId id="391" r:id="rId12"/>
    <p:sldId id="273" r:id="rId13"/>
  </p:sldIdLst>
  <p:sldSz cx="10693400" cy="7556500"/>
  <p:notesSz cx="10693400" cy="7556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FE3"/>
    <a:srgbClr val="2EAFE3"/>
    <a:srgbClr val="22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89"/>
    <p:restoredTop sz="94628"/>
  </p:normalViewPr>
  <p:slideViewPr>
    <p:cSldViewPr>
      <p:cViewPr varScale="1">
        <p:scale>
          <a:sx n="57" d="100"/>
          <a:sy n="57" d="100"/>
        </p:scale>
        <p:origin x="1496"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9006C9CF-0CE4-C541-A7C8-B02FEC8A9D62}" type="datetimeFigureOut">
              <a:rPr lang="en-IE" smtClean="0"/>
              <a:t>13/10/2022</a:t>
            </a:fld>
            <a:endParaRPr lang="en-IE"/>
          </a:p>
        </p:txBody>
      </p:sp>
      <p:sp>
        <p:nvSpPr>
          <p:cNvPr id="4" name="Slide Image Placeholder 3"/>
          <p:cNvSpPr>
            <a:spLocks noGrp="1" noRot="1" noChangeAspect="1"/>
          </p:cNvSpPr>
          <p:nvPr>
            <p:ph type="sldImg" idx="2"/>
          </p:nvPr>
        </p:nvSpPr>
        <p:spPr>
          <a:xfrm>
            <a:off x="3541713" y="944563"/>
            <a:ext cx="3609975" cy="2551112"/>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1069975" y="3636963"/>
            <a:ext cx="8553450" cy="297497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7177088"/>
            <a:ext cx="4633913" cy="37941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6057900" y="7177088"/>
            <a:ext cx="4632325" cy="379412"/>
          </a:xfrm>
          <a:prstGeom prst="rect">
            <a:avLst/>
          </a:prstGeom>
        </p:spPr>
        <p:txBody>
          <a:bodyPr vert="horz" lIns="91440" tIns="45720" rIns="91440" bIns="45720" rtlCol="0" anchor="b"/>
          <a:lstStyle>
            <a:lvl1pPr algn="r">
              <a:defRPr sz="1200"/>
            </a:lvl1pPr>
          </a:lstStyle>
          <a:p>
            <a:fld id="{965B61F6-FF8E-AB40-B70A-485CAEE24C29}" type="slidenum">
              <a:rPr lang="en-IE" smtClean="0"/>
              <a:t>‹#›</a:t>
            </a:fld>
            <a:endParaRPr lang="en-IE"/>
          </a:p>
        </p:txBody>
      </p:sp>
    </p:spTree>
    <p:extLst>
      <p:ext uri="{BB962C8B-B14F-4D97-AF65-F5344CB8AC3E}">
        <p14:creationId xmlns:p14="http://schemas.microsoft.com/office/powerpoint/2010/main" val="253385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HSbooster</a:t>
            </a:r>
            <a:r>
              <a:rPr lang="en-US" sz="1200" kern="1200" dirty="0">
                <a:solidFill>
                  <a:schemeClr val="tx1"/>
                </a:solidFill>
                <a:effectLst/>
                <a:latin typeface="+mn-lt"/>
                <a:ea typeface="+mn-ea"/>
                <a:cs typeface="+mn-cs"/>
              </a:rPr>
              <a:t> will deliver a pilot for the European Standardisation Boosters services which will provide support services to help both ongoing and finished Horizon Europe and H2020 projects to contribute to </a:t>
            </a:r>
            <a:r>
              <a:rPr lang="en-US" sz="1200" kern="1200" dirty="0" err="1">
                <a:solidFill>
                  <a:schemeClr val="tx1"/>
                </a:solidFill>
                <a:effectLst/>
                <a:latin typeface="+mn-lt"/>
                <a:ea typeface="+mn-ea"/>
                <a:cs typeface="+mn-cs"/>
              </a:rPr>
              <a:t>standardisation</a:t>
            </a:r>
            <a:r>
              <a:rPr lang="en-US"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project is a Coordination and Support Action which runs for 24 months and has </a:t>
            </a:r>
            <a:r>
              <a:rPr lang="en-GB" sz="1200" kern="1200" dirty="0">
                <a:solidFill>
                  <a:schemeClr val="tx1"/>
                </a:solidFill>
                <a:effectLst/>
                <a:latin typeface="+mn-lt"/>
                <a:ea typeface="+mn-ea"/>
                <a:cs typeface="+mn-cs"/>
              </a:rPr>
              <a:t>a budget of 2 </a:t>
            </a:r>
            <a:r>
              <a:rPr lang="en-GB" sz="1200" kern="1200" dirty="0" err="1">
                <a:solidFill>
                  <a:schemeClr val="tx1"/>
                </a:solidFill>
                <a:effectLst/>
                <a:latin typeface="+mn-lt"/>
                <a:ea typeface="+mn-ea"/>
                <a:cs typeface="+mn-cs"/>
              </a:rPr>
              <a:t>millon</a:t>
            </a:r>
            <a:r>
              <a:rPr lang="en-GB" sz="1200" kern="1200" dirty="0">
                <a:solidFill>
                  <a:schemeClr val="tx1"/>
                </a:solidFill>
                <a:effectLst/>
                <a:latin typeface="+mn-lt"/>
                <a:ea typeface="+mn-ea"/>
                <a:cs typeface="+mn-cs"/>
              </a:rPr>
              <a:t> Euro (</a:t>
            </a:r>
            <a:r>
              <a:rPr lang="en-GB" sz="1200" b="1" kern="1200" dirty="0">
                <a:solidFill>
                  <a:schemeClr val="tx1"/>
                </a:solidFill>
                <a:effectLst/>
                <a:latin typeface="+mn-lt"/>
                <a:ea typeface="+mn-ea"/>
                <a:cs typeface="+mn-cs"/>
              </a:rPr>
              <a:t>one fifth (400k) of which will fund standardisation experts to deliver consultancy services to  projects</a:t>
            </a:r>
            <a:r>
              <a:rPr lang="en-GB"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consoortium</a:t>
            </a:r>
            <a:r>
              <a:rPr lang="en-GB" sz="1200" kern="1200" dirty="0">
                <a:solidFill>
                  <a:schemeClr val="tx1"/>
                </a:solidFill>
                <a:effectLst/>
                <a:latin typeface="+mn-lt"/>
                <a:ea typeface="+mn-ea"/>
                <a:cs typeface="+mn-cs"/>
              </a:rPr>
              <a:t> is lean and strong WITH expertise in the standardisation field, training and also delivering booster services for the EC. </a:t>
            </a:r>
            <a:endParaRPr lang="it-IT"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BF2C4-14AF-BE45-9098-3FD62DF7E8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8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standardization booster is built on 4 main objectives</a:t>
            </a:r>
            <a:endParaRPr lang="it-IT"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Firstly to create a community of standardisation experts who will deliver  consultancy services to the research performers working on standardisation in H2020 and Horizon Europe projects.</a:t>
            </a:r>
            <a:endParaRPr lang="it-IT"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Secondly, to Design and deliver these services to ensure they provide practical and effective guidance to projects and carry value for the researchers themselves so they become an essential boost to their standards-related work.  </a:t>
            </a:r>
            <a:endParaRPr lang="it-IT"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Thirdly, for the booster services to make a difference in the development revision or creation of standards by ensuring projects have the right information and expertise at hand to share research outputs in the standardisation field. </a:t>
            </a:r>
            <a:endParaRPr lang="it-IT"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And finally increase uptake of new technologies resulting from standardisation activities. The mapping exercise will </a:t>
            </a:r>
            <a:r>
              <a:rPr lang="en-GB" sz="1200" b="1" kern="1200" dirty="0">
                <a:solidFill>
                  <a:schemeClr val="tx1"/>
                </a:solidFill>
                <a:effectLst/>
                <a:latin typeface="+mn-lt"/>
                <a:ea typeface="+mn-ea"/>
                <a:cs typeface="+mn-cs"/>
              </a:rPr>
              <a:t>assess and map</a:t>
            </a:r>
            <a:r>
              <a:rPr lang="en-GB" sz="1200" kern="1200" dirty="0">
                <a:solidFill>
                  <a:schemeClr val="tx1"/>
                </a:solidFill>
                <a:effectLst/>
                <a:latin typeface="+mn-lt"/>
                <a:ea typeface="+mn-ea"/>
                <a:cs typeface="+mn-cs"/>
              </a:rPr>
              <a:t> those projects supported that have demonstrated </a:t>
            </a:r>
            <a:r>
              <a:rPr lang="en-GB" sz="1200" b="1" kern="1200" dirty="0">
                <a:solidFill>
                  <a:schemeClr val="tx1"/>
                </a:solidFill>
                <a:effectLst/>
                <a:latin typeface="+mn-lt"/>
                <a:ea typeface="+mn-ea"/>
                <a:cs typeface="+mn-cs"/>
              </a:rPr>
              <a:t>specific uptake of any new technologies</a:t>
            </a:r>
            <a:r>
              <a:rPr lang="en-GB" sz="1200" kern="1200" dirty="0">
                <a:solidFill>
                  <a:schemeClr val="tx1"/>
                </a:solidFill>
                <a:effectLst/>
                <a:latin typeface="+mn-lt"/>
                <a:ea typeface="+mn-ea"/>
                <a:cs typeface="+mn-cs"/>
              </a:rPr>
              <a:t> resulting from standardisation activities. </a:t>
            </a:r>
            <a:endParaRPr lang="it-I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beating heart of the project is the </a:t>
            </a:r>
            <a:r>
              <a:rPr lang="en-US" sz="1200" kern="1200" dirty="0" err="1">
                <a:solidFill>
                  <a:schemeClr val="tx1"/>
                </a:solidFill>
                <a:effectLst/>
                <a:latin typeface="+mn-lt"/>
                <a:ea typeface="+mn-ea"/>
                <a:cs typeface="+mn-cs"/>
              </a:rPr>
              <a:t>HSbooster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a result of which will deliver a series of unique reports and policy briefs highlighting in practical terms how and projects are contributing to standardization activities. We hope that these reports can feed into the new standardization ecosystem which is being formed in Europe.</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BF2C4-14AF-BE45-9098-3FD62DF7E8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313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1" i="0">
                <a:solidFill>
                  <a:schemeClr val="tx1"/>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1600" b="1" i="0" u="heavy">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object 4">
            <a:extLst>
              <a:ext uri="{FF2B5EF4-FFF2-40B4-BE49-F238E27FC236}">
                <a16:creationId xmlns:a16="http://schemas.microsoft.com/office/drawing/2014/main" id="{8F3EE88D-7B37-6843-B4D1-F5FB4802D8D8}"/>
              </a:ext>
            </a:extLst>
          </p:cNvPr>
          <p:cNvSpPr>
            <a:spLocks noChangeAspect="1"/>
          </p:cNvSpPr>
          <p:nvPr userDrawn="1"/>
        </p:nvSpPr>
        <p:spPr>
          <a:xfrm>
            <a:off x="9232900" y="9786"/>
            <a:ext cx="1364798" cy="540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p:cSld name="Only 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4"/>
          <p:cNvSpPr txBox="1">
            <a:spLocks noGrp="1"/>
          </p:cNvSpPr>
          <p:nvPr>
            <p:ph type="sldNum" idx="12"/>
          </p:nvPr>
        </p:nvSpPr>
        <p:spPr>
          <a:xfrm>
            <a:off x="9942591" y="7017165"/>
            <a:ext cx="559090" cy="40231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958" b="0" i="0" u="none" strike="noStrike" cap="none">
                <a:solidFill>
                  <a:schemeClr val="dk1"/>
                </a:solidFill>
                <a:latin typeface="Calibri"/>
                <a:ea typeface="Calibri"/>
                <a:cs typeface="Calibri"/>
                <a:sym typeface="Calibri"/>
              </a:defRPr>
            </a:lvl1pPr>
            <a:lvl2pPr marL="0" marR="0" lvl="1" indent="0" algn="l" rtl="0">
              <a:spcBef>
                <a:spcPts val="0"/>
              </a:spcBef>
              <a:buNone/>
              <a:defRPr sz="958" b="0" i="0" u="none" strike="noStrike" cap="none">
                <a:solidFill>
                  <a:schemeClr val="dk1"/>
                </a:solidFill>
                <a:latin typeface="Calibri"/>
                <a:ea typeface="Calibri"/>
                <a:cs typeface="Calibri"/>
                <a:sym typeface="Calibri"/>
              </a:defRPr>
            </a:lvl2pPr>
            <a:lvl3pPr marL="0" marR="0" lvl="2" indent="0" algn="l" rtl="0">
              <a:spcBef>
                <a:spcPts val="0"/>
              </a:spcBef>
              <a:buNone/>
              <a:defRPr sz="958" b="0" i="0" u="none" strike="noStrike" cap="none">
                <a:solidFill>
                  <a:schemeClr val="dk1"/>
                </a:solidFill>
                <a:latin typeface="Calibri"/>
                <a:ea typeface="Calibri"/>
                <a:cs typeface="Calibri"/>
                <a:sym typeface="Calibri"/>
              </a:defRPr>
            </a:lvl3pPr>
            <a:lvl4pPr marL="0" marR="0" lvl="3" indent="0" algn="l" rtl="0">
              <a:spcBef>
                <a:spcPts val="0"/>
              </a:spcBef>
              <a:buNone/>
              <a:defRPr sz="958" b="0" i="0" u="none" strike="noStrike" cap="none">
                <a:solidFill>
                  <a:schemeClr val="dk1"/>
                </a:solidFill>
                <a:latin typeface="Calibri"/>
                <a:ea typeface="Calibri"/>
                <a:cs typeface="Calibri"/>
                <a:sym typeface="Calibri"/>
              </a:defRPr>
            </a:lvl4pPr>
            <a:lvl5pPr marL="0" marR="0" lvl="4" indent="0" algn="l" rtl="0">
              <a:spcBef>
                <a:spcPts val="0"/>
              </a:spcBef>
              <a:buNone/>
              <a:defRPr sz="958" b="0" i="0" u="none" strike="noStrike" cap="none">
                <a:solidFill>
                  <a:schemeClr val="dk1"/>
                </a:solidFill>
                <a:latin typeface="Calibri"/>
                <a:ea typeface="Calibri"/>
                <a:cs typeface="Calibri"/>
                <a:sym typeface="Calibri"/>
              </a:defRPr>
            </a:lvl5pPr>
            <a:lvl6pPr marL="0" marR="0" lvl="5" indent="0" algn="l" rtl="0">
              <a:spcBef>
                <a:spcPts val="0"/>
              </a:spcBef>
              <a:buNone/>
              <a:defRPr sz="958" b="0" i="0" u="none" strike="noStrike" cap="none">
                <a:solidFill>
                  <a:schemeClr val="dk1"/>
                </a:solidFill>
                <a:latin typeface="Calibri"/>
                <a:ea typeface="Calibri"/>
                <a:cs typeface="Calibri"/>
                <a:sym typeface="Calibri"/>
              </a:defRPr>
            </a:lvl6pPr>
            <a:lvl7pPr marL="0" marR="0" lvl="6" indent="0" algn="l" rtl="0">
              <a:spcBef>
                <a:spcPts val="0"/>
              </a:spcBef>
              <a:buNone/>
              <a:defRPr sz="958" b="0" i="0" u="none" strike="noStrike" cap="none">
                <a:solidFill>
                  <a:schemeClr val="dk1"/>
                </a:solidFill>
                <a:latin typeface="Calibri"/>
                <a:ea typeface="Calibri"/>
                <a:cs typeface="Calibri"/>
                <a:sym typeface="Calibri"/>
              </a:defRPr>
            </a:lvl7pPr>
            <a:lvl8pPr marL="0" marR="0" lvl="7" indent="0" algn="l" rtl="0">
              <a:spcBef>
                <a:spcPts val="0"/>
              </a:spcBef>
              <a:buNone/>
              <a:defRPr sz="958" b="0" i="0" u="none" strike="noStrike" cap="none">
                <a:solidFill>
                  <a:schemeClr val="dk1"/>
                </a:solidFill>
                <a:latin typeface="Calibri"/>
                <a:ea typeface="Calibri"/>
                <a:cs typeface="Calibri"/>
                <a:sym typeface="Calibri"/>
              </a:defRPr>
            </a:lvl8pPr>
            <a:lvl9pPr marL="0" marR="0" lvl="8" indent="0" algn="l" rtl="0">
              <a:spcBef>
                <a:spcPts val="0"/>
              </a:spcBef>
              <a:buNone/>
              <a:defRPr sz="958"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15" name="Google Shape;15;p24"/>
          <p:cNvSpPr txBox="1">
            <a:spLocks noGrp="1"/>
          </p:cNvSpPr>
          <p:nvPr>
            <p:ph type="title"/>
          </p:nvPr>
        </p:nvSpPr>
        <p:spPr>
          <a:xfrm>
            <a:off x="3671680" y="413886"/>
            <a:ext cx="6461345" cy="673031"/>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958" b="0" i="0" u="none" strike="noStrike" cap="none">
                <a:latin typeface="Calibri"/>
                <a:ea typeface="Calibri"/>
                <a:cs typeface="Calibri"/>
                <a:sym typeface="Calibri"/>
              </a:defRPr>
            </a:lvl1pPr>
            <a:lvl2pPr lvl="1">
              <a:spcBef>
                <a:spcPts val="0"/>
              </a:spcBef>
              <a:spcAft>
                <a:spcPts val="0"/>
              </a:spcAft>
              <a:buSzPts val="1400"/>
              <a:buNone/>
              <a:defRPr sz="958"/>
            </a:lvl2pPr>
            <a:lvl3pPr lvl="2">
              <a:spcBef>
                <a:spcPts val="0"/>
              </a:spcBef>
              <a:spcAft>
                <a:spcPts val="0"/>
              </a:spcAft>
              <a:buSzPts val="1400"/>
              <a:buNone/>
              <a:defRPr sz="958"/>
            </a:lvl3pPr>
            <a:lvl4pPr lvl="3">
              <a:spcBef>
                <a:spcPts val="0"/>
              </a:spcBef>
              <a:spcAft>
                <a:spcPts val="0"/>
              </a:spcAft>
              <a:buSzPts val="1400"/>
              <a:buNone/>
              <a:defRPr sz="958"/>
            </a:lvl4pPr>
            <a:lvl5pPr lvl="4">
              <a:spcBef>
                <a:spcPts val="0"/>
              </a:spcBef>
              <a:spcAft>
                <a:spcPts val="0"/>
              </a:spcAft>
              <a:buSzPts val="1400"/>
              <a:buNone/>
              <a:defRPr sz="958"/>
            </a:lvl5pPr>
            <a:lvl6pPr lvl="5">
              <a:spcBef>
                <a:spcPts val="0"/>
              </a:spcBef>
              <a:spcAft>
                <a:spcPts val="0"/>
              </a:spcAft>
              <a:buSzPts val="1400"/>
              <a:buNone/>
              <a:defRPr sz="958"/>
            </a:lvl6pPr>
            <a:lvl7pPr lvl="6">
              <a:spcBef>
                <a:spcPts val="0"/>
              </a:spcBef>
              <a:spcAft>
                <a:spcPts val="0"/>
              </a:spcAft>
              <a:buSzPts val="1400"/>
              <a:buNone/>
              <a:defRPr sz="958"/>
            </a:lvl7pPr>
            <a:lvl8pPr lvl="7">
              <a:spcBef>
                <a:spcPts val="0"/>
              </a:spcBef>
              <a:spcAft>
                <a:spcPts val="0"/>
              </a:spcAft>
              <a:buSzPts val="1400"/>
              <a:buNone/>
              <a:defRPr sz="958"/>
            </a:lvl8pPr>
            <a:lvl9pPr lvl="8">
              <a:spcBef>
                <a:spcPts val="0"/>
              </a:spcBef>
              <a:spcAft>
                <a:spcPts val="0"/>
              </a:spcAft>
              <a:buSzPts val="1400"/>
              <a:buNone/>
              <a:defRPr sz="958"/>
            </a:lvl9pPr>
          </a:lstStyle>
          <a:p>
            <a:endParaRPr/>
          </a:p>
        </p:txBody>
      </p:sp>
    </p:spTree>
    <p:extLst>
      <p:ext uri="{BB962C8B-B14F-4D97-AF65-F5344CB8AC3E}">
        <p14:creationId xmlns:p14="http://schemas.microsoft.com/office/powerpoint/2010/main" val="146142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06134" y="796532"/>
            <a:ext cx="9044984" cy="1492837"/>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06133" y="2584771"/>
            <a:ext cx="4393823" cy="3607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205555" y="2584771"/>
            <a:ext cx="4445562" cy="3607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a:xfrm>
            <a:off x="3542189" y="7003756"/>
            <a:ext cx="3609023" cy="40231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a:xfrm>
            <a:off x="7552214" y="7003756"/>
            <a:ext cx="2406015" cy="402314"/>
          </a:xfrm>
          <a:prstGeom prst="rect">
            <a:avLst/>
          </a:prstGeom>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0656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03" y="769619"/>
            <a:ext cx="10691996" cy="601522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300" b="1" i="0">
                <a:solidFill>
                  <a:schemeClr val="tx1"/>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object 4">
            <a:extLst>
              <a:ext uri="{FF2B5EF4-FFF2-40B4-BE49-F238E27FC236}">
                <a16:creationId xmlns:a16="http://schemas.microsoft.com/office/drawing/2014/main" id="{FF4C557F-BEB3-0C46-BF26-C710D2AFA774}"/>
              </a:ext>
            </a:extLst>
          </p:cNvPr>
          <p:cNvSpPr>
            <a:spLocks noChangeAspect="1"/>
          </p:cNvSpPr>
          <p:nvPr userDrawn="1"/>
        </p:nvSpPr>
        <p:spPr>
          <a:xfrm>
            <a:off x="9232900" y="9786"/>
            <a:ext cx="1364798" cy="540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FB2E27-540D-D74D-81C6-A450EED23D15}"/>
              </a:ext>
            </a:extLst>
          </p:cNvPr>
          <p:cNvSpPr>
            <a:spLocks noGrp="1"/>
          </p:cNvSpPr>
          <p:nvPr>
            <p:ph type="ctrTitle"/>
          </p:nvPr>
        </p:nvSpPr>
        <p:spPr>
          <a:xfrm>
            <a:off x="5917496" y="2452364"/>
            <a:ext cx="4566370" cy="2630781"/>
          </a:xfrm>
        </p:spPr>
        <p:txBody>
          <a:bodyPr anchor="b">
            <a:normAutofit/>
          </a:bodyPr>
          <a:lstStyle>
            <a:lvl1pPr algn="ctr">
              <a:defRPr sz="3508"/>
            </a:lvl1pPr>
          </a:lstStyle>
          <a:p>
            <a:r>
              <a:rPr lang="en-US"/>
              <a:t>Click to edit Master title style</a:t>
            </a:r>
            <a:endParaRPr lang="it-IT" dirty="0"/>
          </a:p>
        </p:txBody>
      </p:sp>
      <p:sp>
        <p:nvSpPr>
          <p:cNvPr id="3" name="Sottotitolo 2">
            <a:extLst>
              <a:ext uri="{FF2B5EF4-FFF2-40B4-BE49-F238E27FC236}">
                <a16:creationId xmlns:a16="http://schemas.microsoft.com/office/drawing/2014/main" id="{625A78EA-1A46-7D4D-AAF7-6608833D3D9B}"/>
              </a:ext>
            </a:extLst>
          </p:cNvPr>
          <p:cNvSpPr>
            <a:spLocks noGrp="1"/>
          </p:cNvSpPr>
          <p:nvPr>
            <p:ph type="subTitle" idx="1"/>
          </p:nvPr>
        </p:nvSpPr>
        <p:spPr>
          <a:xfrm>
            <a:off x="5917496" y="5179352"/>
            <a:ext cx="4566370" cy="1560230"/>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a:t>Click to edit Master subtitle style</a:t>
            </a:r>
            <a:endParaRPr lang="it-IT" dirty="0"/>
          </a:p>
        </p:txBody>
      </p:sp>
      <p:pic>
        <p:nvPicPr>
          <p:cNvPr id="8" name="Immagine 7">
            <a:extLst>
              <a:ext uri="{FF2B5EF4-FFF2-40B4-BE49-F238E27FC236}">
                <a16:creationId xmlns:a16="http://schemas.microsoft.com/office/drawing/2014/main" id="{1CFCA455-6FA7-2445-9FED-6B5A7E5A0763}"/>
              </a:ext>
            </a:extLst>
          </p:cNvPr>
          <p:cNvPicPr>
            <a:picLocks noChangeAspect="1"/>
          </p:cNvPicPr>
          <p:nvPr userDrawn="1"/>
        </p:nvPicPr>
        <p:blipFill>
          <a:blip r:embed="rId3"/>
          <a:stretch>
            <a:fillRect/>
          </a:stretch>
        </p:blipFill>
        <p:spPr>
          <a:xfrm>
            <a:off x="5192258" y="7003567"/>
            <a:ext cx="530155" cy="444011"/>
          </a:xfrm>
          <a:prstGeom prst="rect">
            <a:avLst/>
          </a:prstGeom>
        </p:spPr>
      </p:pic>
      <p:sp>
        <p:nvSpPr>
          <p:cNvPr id="9" name="CasellaDiTesto 8">
            <a:extLst>
              <a:ext uri="{FF2B5EF4-FFF2-40B4-BE49-F238E27FC236}">
                <a16:creationId xmlns:a16="http://schemas.microsoft.com/office/drawing/2014/main" id="{F728865C-3F2C-7A48-BE45-7CF89C0B8C3A}"/>
              </a:ext>
            </a:extLst>
          </p:cNvPr>
          <p:cNvSpPr txBox="1"/>
          <p:nvPr userDrawn="1"/>
        </p:nvSpPr>
        <p:spPr>
          <a:xfrm>
            <a:off x="5809117" y="7006716"/>
            <a:ext cx="4566370" cy="362279"/>
          </a:xfrm>
          <a:prstGeom prst="rect">
            <a:avLst/>
          </a:prstGeom>
          <a:noFill/>
        </p:spPr>
        <p:txBody>
          <a:bodyPr wrap="square" rtlCol="0">
            <a:spAutoFit/>
          </a:bodyPr>
          <a:lstStyle/>
          <a:p>
            <a:r>
              <a:rPr lang="it-IT" sz="877" dirty="0"/>
              <a:t>The </a:t>
            </a:r>
            <a:r>
              <a:rPr lang="it-IT" sz="877" dirty="0" err="1"/>
              <a:t>HSbooster.eu</a:t>
            </a:r>
            <a:r>
              <a:rPr lang="it-IT" sz="877" dirty="0"/>
              <a:t> </a:t>
            </a:r>
            <a:r>
              <a:rPr lang="it-IT" sz="877" dirty="0" err="1"/>
              <a:t>has</a:t>
            </a:r>
            <a:r>
              <a:rPr lang="it-IT" sz="877" dirty="0"/>
              <a:t> </a:t>
            </a:r>
            <a:r>
              <a:rPr lang="it-IT" sz="877" dirty="0" err="1"/>
              <a:t>received</a:t>
            </a:r>
            <a:r>
              <a:rPr lang="it-IT" sz="877" dirty="0"/>
              <a:t> </a:t>
            </a:r>
            <a:r>
              <a:rPr lang="it-IT" sz="877" dirty="0" err="1"/>
              <a:t>funding</a:t>
            </a:r>
            <a:r>
              <a:rPr lang="it-IT" sz="877" dirty="0"/>
              <a:t> from the </a:t>
            </a:r>
            <a:r>
              <a:rPr lang="it-IT" sz="877" dirty="0" err="1"/>
              <a:t>European</a:t>
            </a:r>
            <a:r>
              <a:rPr lang="it-IT" sz="877" dirty="0"/>
              <a:t> </a:t>
            </a:r>
            <a:r>
              <a:rPr lang="it-IT" sz="877" dirty="0" err="1"/>
              <a:t>Union’s</a:t>
            </a:r>
            <a:r>
              <a:rPr lang="it-IT" sz="877" dirty="0"/>
              <a:t> </a:t>
            </a:r>
            <a:r>
              <a:rPr lang="it-IT" sz="877" dirty="0" err="1"/>
              <a:t>Horizon</a:t>
            </a:r>
            <a:r>
              <a:rPr lang="it-IT" sz="877" dirty="0"/>
              <a:t> Europe Framework </a:t>
            </a:r>
            <a:r>
              <a:rPr lang="it-IT" sz="877" dirty="0" err="1"/>
              <a:t>Programme</a:t>
            </a:r>
            <a:r>
              <a:rPr lang="it-IT" sz="877" dirty="0"/>
              <a:t> (HORIZON) - under </a:t>
            </a:r>
            <a:r>
              <a:rPr lang="it-IT" sz="877" dirty="0" err="1"/>
              <a:t>grant</a:t>
            </a:r>
            <a:r>
              <a:rPr lang="it-IT" sz="877" dirty="0"/>
              <a:t> </a:t>
            </a:r>
            <a:r>
              <a:rPr lang="it-IT" sz="877" dirty="0" err="1"/>
              <a:t>agreement</a:t>
            </a:r>
            <a:r>
              <a:rPr lang="it-IT" sz="877" dirty="0"/>
              <a:t> no 101058391. </a:t>
            </a:r>
          </a:p>
        </p:txBody>
      </p:sp>
    </p:spTree>
    <p:extLst>
      <p:ext uri="{BB962C8B-B14F-4D97-AF65-F5344CB8AC3E}">
        <p14:creationId xmlns:p14="http://schemas.microsoft.com/office/powerpoint/2010/main" val="170000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5DA9C4-C76A-D443-92A3-88AAECCF90B6}"/>
              </a:ext>
            </a:extLst>
          </p:cNvPr>
          <p:cNvSpPr>
            <a:spLocks noGrp="1"/>
          </p:cNvSpPr>
          <p:nvPr>
            <p:ph type="title"/>
          </p:nvPr>
        </p:nvSpPr>
        <p:spPr/>
        <p:txBody>
          <a:bodyPr/>
          <a:lstStyle/>
          <a:p>
            <a:r>
              <a:rPr lang="en-US"/>
              <a:t>Click to edit Master title style</a:t>
            </a:r>
            <a:endParaRPr lang="it-IT"/>
          </a:p>
        </p:txBody>
      </p:sp>
      <p:sp>
        <p:nvSpPr>
          <p:cNvPr id="3" name="Segnaposto contenuto 2">
            <a:extLst>
              <a:ext uri="{FF2B5EF4-FFF2-40B4-BE49-F238E27FC236}">
                <a16:creationId xmlns:a16="http://schemas.microsoft.com/office/drawing/2014/main" id="{80BFBD60-43E3-1848-A702-B51F8127F9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411449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3884F1-5994-134C-B0D8-9AFB10DD7BCE}"/>
              </a:ext>
            </a:extLst>
          </p:cNvPr>
          <p:cNvSpPr>
            <a:spLocks noGrp="1"/>
          </p:cNvSpPr>
          <p:nvPr>
            <p:ph type="title"/>
          </p:nvPr>
        </p:nvSpPr>
        <p:spPr>
          <a:xfrm>
            <a:off x="729602" y="1883878"/>
            <a:ext cx="9223058" cy="3143294"/>
          </a:xfrm>
        </p:spPr>
        <p:txBody>
          <a:bodyPr anchor="b"/>
          <a:lstStyle>
            <a:lvl1pPr>
              <a:defRPr sz="5263"/>
            </a:lvl1pPr>
          </a:lstStyle>
          <a:p>
            <a:r>
              <a:rPr lang="en-US"/>
              <a:t>Click to edit Master title style</a:t>
            </a:r>
            <a:endParaRPr lang="it-IT"/>
          </a:p>
        </p:txBody>
      </p:sp>
      <p:sp>
        <p:nvSpPr>
          <p:cNvPr id="3" name="Segnaposto testo 2">
            <a:extLst>
              <a:ext uri="{FF2B5EF4-FFF2-40B4-BE49-F238E27FC236}">
                <a16:creationId xmlns:a16="http://schemas.microsoft.com/office/drawing/2014/main" id="{9886727B-9DD8-214F-AFEC-658F6B7AB020}"/>
              </a:ext>
            </a:extLst>
          </p:cNvPr>
          <p:cNvSpPr>
            <a:spLocks noGrp="1"/>
          </p:cNvSpPr>
          <p:nvPr>
            <p:ph type="body" idx="1"/>
          </p:nvPr>
        </p:nvSpPr>
        <p:spPr>
          <a:xfrm>
            <a:off x="729602" y="5056909"/>
            <a:ext cx="9223058" cy="1652984"/>
          </a:xfrm>
        </p:spPr>
        <p:txBody>
          <a:bodyPr/>
          <a:lstStyle>
            <a:lvl1pPr marL="0" indent="0">
              <a:buNone/>
              <a:defRPr sz="2105">
                <a:solidFill>
                  <a:schemeClr val="tx1">
                    <a:tint val="75000"/>
                  </a:schemeClr>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0457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3BC789-9228-434D-ADA2-B0586B042D3F}"/>
              </a:ext>
            </a:extLst>
          </p:cNvPr>
          <p:cNvSpPr>
            <a:spLocks noGrp="1"/>
          </p:cNvSpPr>
          <p:nvPr>
            <p:ph type="title"/>
          </p:nvPr>
        </p:nvSpPr>
        <p:spPr/>
        <p:txBody>
          <a:bodyPr/>
          <a:lstStyle/>
          <a:p>
            <a:r>
              <a:rPr lang="en-US"/>
              <a:t>Click to edit Master title style</a:t>
            </a:r>
            <a:endParaRPr lang="it-IT"/>
          </a:p>
        </p:txBody>
      </p:sp>
    </p:spTree>
    <p:extLst>
      <p:ext uri="{BB962C8B-B14F-4D97-AF65-F5344CB8AC3E}">
        <p14:creationId xmlns:p14="http://schemas.microsoft.com/office/powerpoint/2010/main" val="20387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75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FB2E27-540D-D74D-81C6-A450EED23D15}"/>
              </a:ext>
            </a:extLst>
          </p:cNvPr>
          <p:cNvSpPr>
            <a:spLocks noGrp="1"/>
          </p:cNvSpPr>
          <p:nvPr>
            <p:ph type="ctrTitle" hasCustomPrompt="1"/>
          </p:nvPr>
        </p:nvSpPr>
        <p:spPr>
          <a:xfrm>
            <a:off x="5917496" y="2452364"/>
            <a:ext cx="4566370" cy="2630781"/>
          </a:xfrm>
        </p:spPr>
        <p:txBody>
          <a:bodyPr anchor="b">
            <a:normAutofit/>
          </a:bodyPr>
          <a:lstStyle>
            <a:lvl1pPr algn="ctr">
              <a:defRPr sz="3508"/>
            </a:lvl1pPr>
          </a:lstStyle>
          <a:p>
            <a:r>
              <a:rPr lang="it-IT" dirty="0"/>
              <a:t>THANKS!</a:t>
            </a:r>
          </a:p>
        </p:txBody>
      </p:sp>
      <p:sp>
        <p:nvSpPr>
          <p:cNvPr id="3" name="Sottotitolo 2">
            <a:extLst>
              <a:ext uri="{FF2B5EF4-FFF2-40B4-BE49-F238E27FC236}">
                <a16:creationId xmlns:a16="http://schemas.microsoft.com/office/drawing/2014/main" id="{625A78EA-1A46-7D4D-AAF7-6608833D3D9B}"/>
              </a:ext>
            </a:extLst>
          </p:cNvPr>
          <p:cNvSpPr>
            <a:spLocks noGrp="1"/>
          </p:cNvSpPr>
          <p:nvPr>
            <p:ph type="subTitle" idx="1"/>
          </p:nvPr>
        </p:nvSpPr>
        <p:spPr>
          <a:xfrm>
            <a:off x="5917496" y="5179352"/>
            <a:ext cx="4566370" cy="1560230"/>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a:t>Click to edit Master subtitle style</a:t>
            </a:r>
            <a:endParaRPr lang="it-IT" dirty="0"/>
          </a:p>
        </p:txBody>
      </p:sp>
    </p:spTree>
    <p:extLst>
      <p:ext uri="{BB962C8B-B14F-4D97-AF65-F5344CB8AC3E}">
        <p14:creationId xmlns:p14="http://schemas.microsoft.com/office/powerpoint/2010/main" val="13757154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5.png"/><Relationship Id="rId5" Type="http://schemas.openxmlformats.org/officeDocument/2006/relationships/slideLayout" Target="../slideLayouts/slideLayout8.xml"/><Relationship Id="rId10" Type="http://schemas.openxmlformats.org/officeDocument/2006/relationships/image" Target="../media/image4.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03" y="769620"/>
            <a:ext cx="10691996" cy="6015227"/>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title"/>
          </p:nvPr>
        </p:nvSpPr>
        <p:spPr>
          <a:xfrm>
            <a:off x="415913" y="1096777"/>
            <a:ext cx="9861572" cy="382269"/>
          </a:xfrm>
          <a:prstGeom prst="rect">
            <a:avLst/>
          </a:prstGeom>
        </p:spPr>
        <p:txBody>
          <a:bodyPr wrap="square" lIns="0" tIns="0" rIns="0" bIns="0">
            <a:spAutoFit/>
          </a:bodyPr>
          <a:lstStyle>
            <a:lvl1pPr>
              <a:defRPr sz="2300" b="1" i="0">
                <a:solidFill>
                  <a:schemeClr val="tx1"/>
                </a:solidFill>
                <a:latin typeface="Helvetica"/>
                <a:cs typeface="Helvetica"/>
              </a:defRPr>
            </a:lvl1pPr>
          </a:lstStyle>
          <a:p>
            <a:endParaRPr/>
          </a:p>
        </p:txBody>
      </p:sp>
      <p:sp>
        <p:nvSpPr>
          <p:cNvPr id="3" name="Holder 3"/>
          <p:cNvSpPr>
            <a:spLocks noGrp="1"/>
          </p:cNvSpPr>
          <p:nvPr>
            <p:ph type="body" idx="1"/>
          </p:nvPr>
        </p:nvSpPr>
        <p:spPr>
          <a:xfrm>
            <a:off x="420320" y="3113029"/>
            <a:ext cx="9852758" cy="2992754"/>
          </a:xfrm>
          <a:prstGeom prst="rect">
            <a:avLst/>
          </a:prstGeom>
        </p:spPr>
        <p:txBody>
          <a:bodyPr wrap="square" lIns="0" tIns="0" rIns="0" bIns="0">
            <a:spAutoFit/>
          </a:bodyPr>
          <a:lstStyle>
            <a:lvl1pPr>
              <a:defRPr sz="1600" b="1" i="0" u="heavy">
                <a:solidFill>
                  <a:schemeClr val="tx1"/>
                </a:solidFill>
                <a:latin typeface="Calibri"/>
                <a:cs typeface="Calibri"/>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10/13/2022</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143DDB0-DF84-2F44-9A71-F8A90B5B0C11}"/>
              </a:ext>
            </a:extLst>
          </p:cNvPr>
          <p:cNvSpPr>
            <a:spLocks noGrp="1"/>
          </p:cNvSpPr>
          <p:nvPr>
            <p:ph type="title"/>
          </p:nvPr>
        </p:nvSpPr>
        <p:spPr>
          <a:xfrm>
            <a:off x="2059202" y="150431"/>
            <a:ext cx="7899027" cy="1460574"/>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D49E1938-5B4B-8D48-8241-093B3B5E98B4}"/>
              </a:ext>
            </a:extLst>
          </p:cNvPr>
          <p:cNvSpPr>
            <a:spLocks noGrp="1"/>
          </p:cNvSpPr>
          <p:nvPr>
            <p:ph type="body" idx="1"/>
          </p:nvPr>
        </p:nvSpPr>
        <p:spPr>
          <a:xfrm>
            <a:off x="735171" y="2011568"/>
            <a:ext cx="9223058" cy="4794530"/>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6307674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p:txStyles>
    <p:titleStyle>
      <a:lvl1pPr algn="l" defTabSz="802020" rtl="0" eaLnBrk="1" latinLnBrk="0" hangingPunct="1">
        <a:lnSpc>
          <a:spcPct val="90000"/>
        </a:lnSpc>
        <a:spcBef>
          <a:spcPct val="0"/>
        </a:spcBef>
        <a:buNone/>
        <a:defRPr sz="3508" kern="1200">
          <a:solidFill>
            <a:srgbClr val="D8851B"/>
          </a:solidFill>
          <a:latin typeface="+mj-lt"/>
          <a:ea typeface="+mj-ea"/>
          <a:cs typeface="+mj-cs"/>
        </a:defRPr>
      </a:lvl1pPr>
    </p:titleStyle>
    <p:bodyStyle>
      <a:lvl1pPr marL="200505" indent="-200505" algn="l" defTabSz="802020" rtl="0" eaLnBrk="1" latinLnBrk="0" hangingPunct="1">
        <a:lnSpc>
          <a:spcPct val="90000"/>
        </a:lnSpc>
        <a:spcBef>
          <a:spcPts val="877"/>
        </a:spcBef>
        <a:buFontTx/>
        <a:buBlip>
          <a:blip r:embed="rId11"/>
        </a:buBlip>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Tx/>
        <a:buBlip>
          <a:blip r:embed="rId11"/>
        </a:buBlip>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Tx/>
        <a:buBlip>
          <a:blip r:embed="rId11"/>
        </a:buBlip>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Tx/>
        <a:buBlip>
          <a:blip r:embed="rId11"/>
        </a:buBlip>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Tx/>
        <a:buBlip>
          <a:blip r:embed="rId11"/>
        </a:buBlip>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it-IT"/>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hyperlink" Target="mailto:Ray.Walshe@DCU.ie" TargetMode="External"/><Relationship Id="rId1" Type="http://schemas.openxmlformats.org/officeDocument/2006/relationships/slideLayout" Target="../slideLayouts/slideLayout2.xml"/><Relationship Id="rId5" Type="http://schemas.openxmlformats.org/officeDocument/2006/relationships/hyperlink" Target="https://www.linkedin.com/in/raywalshe" TargetMode="External"/><Relationship Id="rId4" Type="http://schemas.openxmlformats.org/officeDocument/2006/relationships/image" Target="../media/image69.tiff"/></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45.tiff"/><Relationship Id="rId3" Type="http://schemas.openxmlformats.org/officeDocument/2006/relationships/image" Target="../media/image35.tiff"/><Relationship Id="rId7" Type="http://schemas.openxmlformats.org/officeDocument/2006/relationships/image" Target="../media/image39.tiff"/><Relationship Id="rId12" Type="http://schemas.openxmlformats.org/officeDocument/2006/relationships/image" Target="../media/image44.tiff"/><Relationship Id="rId17" Type="http://schemas.openxmlformats.org/officeDocument/2006/relationships/image" Target="../media/image49.tiff"/><Relationship Id="rId2" Type="http://schemas.openxmlformats.org/officeDocument/2006/relationships/image" Target="../media/image34.tiff"/><Relationship Id="rId16" Type="http://schemas.openxmlformats.org/officeDocument/2006/relationships/image" Target="../media/image48.tiff"/><Relationship Id="rId1" Type="http://schemas.openxmlformats.org/officeDocument/2006/relationships/slideLayout" Target="../slideLayouts/slideLayout1.xml"/><Relationship Id="rId6" Type="http://schemas.openxmlformats.org/officeDocument/2006/relationships/image" Target="../media/image38.tiff"/><Relationship Id="rId11" Type="http://schemas.openxmlformats.org/officeDocument/2006/relationships/image" Target="../media/image43.tiff"/><Relationship Id="rId5" Type="http://schemas.openxmlformats.org/officeDocument/2006/relationships/image" Target="../media/image37.tiff"/><Relationship Id="rId15" Type="http://schemas.openxmlformats.org/officeDocument/2006/relationships/image" Target="../media/image47.tiff"/><Relationship Id="rId10" Type="http://schemas.openxmlformats.org/officeDocument/2006/relationships/image" Target="../media/image42.tiff"/><Relationship Id="rId4" Type="http://schemas.openxmlformats.org/officeDocument/2006/relationships/image" Target="../media/image36.tiff"/><Relationship Id="rId9" Type="http://schemas.openxmlformats.org/officeDocument/2006/relationships/image" Target="../media/image41.tiff"/><Relationship Id="rId14" Type="http://schemas.openxmlformats.org/officeDocument/2006/relationships/image" Target="../media/image46.tiff"/></Relationships>
</file>

<file path=ppt/slides/_rels/slide6.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tiff"/><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jpg"/><Relationship Id="rId4" Type="http://schemas.openxmlformats.org/officeDocument/2006/relationships/image" Target="../media/image52.tiff"/><Relationship Id="rId9" Type="http://schemas.openxmlformats.org/officeDocument/2006/relationships/image" Target="../media/image57.jp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9250"/>
            <a:ext cx="10691996" cy="6513831"/>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6506086" y="4199035"/>
            <a:ext cx="3910330" cy="845103"/>
          </a:xfrm>
          <a:prstGeom prst="rect">
            <a:avLst/>
          </a:prstGeom>
        </p:spPr>
        <p:txBody>
          <a:bodyPr vert="horz" wrap="square" lIns="0" tIns="13970" rIns="0" bIns="0" rtlCol="0">
            <a:spAutoFit/>
          </a:bodyPr>
          <a:lstStyle/>
          <a:p>
            <a:pPr algn="r"/>
            <a:r>
              <a:rPr lang="en-IE" b="1" i="1" spc="5" dirty="0">
                <a:solidFill>
                  <a:srgbClr val="272159"/>
                </a:solidFill>
                <a:latin typeface="Helvetica-BoldOblique"/>
                <a:cs typeface="Helvetica-BoldOblique"/>
              </a:rPr>
              <a:t>Ray Walshe (DCU)</a:t>
            </a:r>
            <a:endParaRPr lang="en-IE" b="1" i="1" spc="5" dirty="0">
              <a:solidFill>
                <a:srgbClr val="272159"/>
              </a:solidFill>
              <a:latin typeface="Helvetica"/>
              <a:cs typeface="Helvetica-BoldOblique"/>
            </a:endParaRPr>
          </a:p>
          <a:p>
            <a:pPr algn="r"/>
            <a:r>
              <a:rPr lang="en-IE" i="1" spc="5" dirty="0">
                <a:solidFill>
                  <a:srgbClr val="272159"/>
                </a:solidFill>
                <a:latin typeface="Helvetica"/>
                <a:cs typeface="Helvetica"/>
              </a:rPr>
              <a:t> </a:t>
            </a:r>
            <a:r>
              <a:rPr lang="en-IE" i="1" dirty="0">
                <a:solidFill>
                  <a:srgbClr val="272159"/>
                </a:solidFill>
                <a:latin typeface="Helvetica"/>
                <a:cs typeface="Helvetica"/>
              </a:rPr>
              <a:t>Director </a:t>
            </a:r>
          </a:p>
          <a:p>
            <a:pPr algn="r"/>
            <a:r>
              <a:rPr lang="en-IE" i="1" dirty="0">
                <a:solidFill>
                  <a:srgbClr val="272159"/>
                </a:solidFill>
                <a:latin typeface="Helvetica"/>
                <a:cs typeface="Helvetica"/>
              </a:rPr>
              <a:t>EU Observatory for ICT Standards</a:t>
            </a:r>
            <a:r>
              <a:rPr lang="en-IE" i="1" spc="5" dirty="0">
                <a:solidFill>
                  <a:srgbClr val="272159"/>
                </a:solidFill>
                <a:latin typeface="Helvetica"/>
                <a:cs typeface="Helvetica"/>
              </a:rPr>
              <a:t> </a:t>
            </a:r>
          </a:p>
        </p:txBody>
      </p:sp>
      <p:grpSp>
        <p:nvGrpSpPr>
          <p:cNvPr id="5" name="object 5"/>
          <p:cNvGrpSpPr/>
          <p:nvPr/>
        </p:nvGrpSpPr>
        <p:grpSpPr>
          <a:xfrm>
            <a:off x="6106156" y="1821178"/>
            <a:ext cx="4498344" cy="845103"/>
            <a:chOff x="6885309" y="1821179"/>
            <a:chExt cx="3569335" cy="546100"/>
          </a:xfrm>
        </p:grpSpPr>
        <p:sp>
          <p:nvSpPr>
            <p:cNvPr id="6" name="object 6"/>
            <p:cNvSpPr/>
            <p:nvPr/>
          </p:nvSpPr>
          <p:spPr>
            <a:xfrm>
              <a:off x="6885309" y="1950719"/>
              <a:ext cx="1783079" cy="33223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904609" y="1821179"/>
              <a:ext cx="611123" cy="54559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9761097" y="1821179"/>
              <a:ext cx="693419" cy="533400"/>
            </a:xfrm>
            <a:prstGeom prst="rect">
              <a:avLst/>
            </a:prstGeom>
            <a:blipFill>
              <a:blip r:embed="rId5" cstate="print"/>
              <a:stretch>
                <a:fillRect/>
              </a:stretch>
            </a:blipFill>
          </p:spPr>
          <p:txBody>
            <a:bodyPr wrap="square" lIns="0" tIns="0" rIns="0" bIns="0" rtlCol="0"/>
            <a:lstStyle/>
            <a:p>
              <a:endParaRPr/>
            </a:p>
          </p:txBody>
        </p:sp>
      </p:grpSp>
      <p:sp>
        <p:nvSpPr>
          <p:cNvPr id="11" name="object 4">
            <a:extLst>
              <a:ext uri="{FF2B5EF4-FFF2-40B4-BE49-F238E27FC236}">
                <a16:creationId xmlns:a16="http://schemas.microsoft.com/office/drawing/2014/main" id="{7C9981EC-CA39-BD44-9266-1ECAF6E5FBBB}"/>
              </a:ext>
            </a:extLst>
          </p:cNvPr>
          <p:cNvSpPr/>
          <p:nvPr/>
        </p:nvSpPr>
        <p:spPr>
          <a:xfrm>
            <a:off x="140970" y="4982744"/>
            <a:ext cx="3502211" cy="1385700"/>
          </a:xfrm>
          <a:prstGeom prst="rect">
            <a:avLst/>
          </a:prstGeom>
          <a:blipFill>
            <a:blip r:embed="rId6"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482B5206-A3BE-DF41-A067-D310604D6092}"/>
              </a:ext>
            </a:extLst>
          </p:cNvPr>
          <p:cNvSpPr txBox="1"/>
          <p:nvPr/>
        </p:nvSpPr>
        <p:spPr>
          <a:xfrm>
            <a:off x="6578281" y="5475539"/>
            <a:ext cx="4145495" cy="400110"/>
          </a:xfrm>
          <a:prstGeom prst="rect">
            <a:avLst/>
          </a:prstGeom>
          <a:noFill/>
        </p:spPr>
        <p:txBody>
          <a:bodyPr wrap="none" rtlCol="0">
            <a:spAutoFit/>
          </a:bodyPr>
          <a:lstStyle/>
          <a:p>
            <a:pPr algn="r"/>
            <a:r>
              <a:rPr lang="en-IE" sz="2000" b="1" dirty="0"/>
              <a:t>Project Coordinator</a:t>
            </a:r>
            <a:r>
              <a:rPr lang="en-IE" sz="2000" dirty="0"/>
              <a:t>: Trust-IT Services </a:t>
            </a:r>
          </a:p>
        </p:txBody>
      </p:sp>
      <p:sp>
        <p:nvSpPr>
          <p:cNvPr id="10" name="object 6">
            <a:extLst>
              <a:ext uri="{FF2B5EF4-FFF2-40B4-BE49-F238E27FC236}">
                <a16:creationId xmlns:a16="http://schemas.microsoft.com/office/drawing/2014/main" id="{DD5EED22-22DD-1542-A75D-6F62E6E6F91D}"/>
              </a:ext>
            </a:extLst>
          </p:cNvPr>
          <p:cNvSpPr/>
          <p:nvPr/>
        </p:nvSpPr>
        <p:spPr>
          <a:xfrm>
            <a:off x="8305260" y="5845507"/>
            <a:ext cx="2247170" cy="51413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B9FC-0142-5176-ACE5-4845F94346E3}"/>
              </a:ext>
            </a:extLst>
          </p:cNvPr>
          <p:cNvSpPr>
            <a:spLocks noGrp="1"/>
          </p:cNvSpPr>
          <p:nvPr>
            <p:ph type="title"/>
          </p:nvPr>
        </p:nvSpPr>
        <p:spPr>
          <a:xfrm>
            <a:off x="4432300" y="1187450"/>
            <a:ext cx="9861572" cy="353943"/>
          </a:xfrm>
        </p:spPr>
        <p:txBody>
          <a:bodyPr/>
          <a:lstStyle/>
          <a:p>
            <a:r>
              <a:rPr lang="it-IT" dirty="0"/>
              <a:t>List of Speakers &amp; Agenda</a:t>
            </a:r>
          </a:p>
        </p:txBody>
      </p:sp>
      <p:sp>
        <p:nvSpPr>
          <p:cNvPr id="4" name="object 14">
            <a:extLst>
              <a:ext uri="{FF2B5EF4-FFF2-40B4-BE49-F238E27FC236}">
                <a16:creationId xmlns:a16="http://schemas.microsoft.com/office/drawing/2014/main" id="{BD286371-7879-C5BE-2D26-B9D6E7290A1E}"/>
              </a:ext>
            </a:extLst>
          </p:cNvPr>
          <p:cNvSpPr txBox="1"/>
          <p:nvPr/>
        </p:nvSpPr>
        <p:spPr>
          <a:xfrm>
            <a:off x="718704" y="2025650"/>
            <a:ext cx="9504796" cy="3531736"/>
          </a:xfrm>
          <a:prstGeom prst="rect">
            <a:avLst/>
          </a:prstGeom>
        </p:spPr>
        <p:txBody>
          <a:bodyPr vert="horz" wrap="square" lIns="0" tIns="15240" rIns="0" bIns="0" rtlCol="0">
            <a:spAutoFit/>
          </a:bodyPr>
          <a:lstStyle/>
          <a:p>
            <a:pPr algn="l"/>
            <a:r>
              <a:rPr lang="it-IT" sz="2400" b="0" i="0" dirty="0">
                <a:solidFill>
                  <a:srgbClr val="535E72"/>
                </a:solidFill>
                <a:effectLst/>
                <a:latin typeface="Mulish"/>
              </a:rPr>
              <a:t> </a:t>
            </a:r>
          </a:p>
          <a:p>
            <a:pPr algn="l">
              <a:buFont typeface="Arial" panose="020B0604020202020204" pitchFamily="34" charset="0"/>
              <a:buChar char="•"/>
            </a:pPr>
            <a:r>
              <a:rPr lang="it-IT" sz="2400" b="0" i="0" dirty="0">
                <a:solidFill>
                  <a:srgbClr val="535E72"/>
                </a:solidFill>
                <a:effectLst/>
                <a:latin typeface="Mulish"/>
              </a:rPr>
              <a:t> </a:t>
            </a:r>
            <a:r>
              <a:rPr lang="it-IT" sz="2400" b="1" i="1" dirty="0">
                <a:solidFill>
                  <a:srgbClr val="535E72"/>
                </a:solidFill>
                <a:effectLst/>
                <a:latin typeface="Mulish"/>
              </a:rPr>
              <a:t>Ray Walshe </a:t>
            </a:r>
            <a:r>
              <a:rPr lang="it-IT" sz="2400" b="0" i="0" dirty="0">
                <a:solidFill>
                  <a:srgbClr val="535E72"/>
                </a:solidFill>
                <a:effectLst/>
                <a:latin typeface="Mulish"/>
              </a:rPr>
              <a:t>- StandICT.eu 2023 EUOS Director</a:t>
            </a:r>
          </a:p>
          <a:p>
            <a:pPr algn="l">
              <a:buFont typeface="Arial" panose="020B0604020202020204" pitchFamily="34" charset="0"/>
              <a:buChar char="•"/>
            </a:pPr>
            <a:r>
              <a:rPr lang="it-IT" sz="2400" b="0" i="0" dirty="0">
                <a:solidFill>
                  <a:srgbClr val="535E72"/>
                </a:solidFill>
                <a:effectLst/>
                <a:latin typeface="Mulish"/>
              </a:rPr>
              <a:t> </a:t>
            </a:r>
            <a:r>
              <a:rPr lang="it-IT" sz="2400" b="1" i="1" dirty="0">
                <a:solidFill>
                  <a:srgbClr val="535E72"/>
                </a:solidFill>
                <a:effectLst/>
                <a:latin typeface="Mulish"/>
              </a:rPr>
              <a:t>Oscar Diez </a:t>
            </a:r>
            <a:r>
              <a:rPr lang="it-IT" sz="2400" b="0" i="0" dirty="0">
                <a:solidFill>
                  <a:srgbClr val="535E72"/>
                </a:solidFill>
                <a:effectLst/>
                <a:latin typeface="Mulish"/>
              </a:rPr>
              <a:t>- Head of Sector Quantum Computing at European Commission</a:t>
            </a:r>
          </a:p>
          <a:p>
            <a:pPr algn="l">
              <a:buFont typeface="Arial" panose="020B0604020202020204" pitchFamily="34" charset="0"/>
              <a:buChar char="•"/>
            </a:pPr>
            <a:r>
              <a:rPr lang="it-IT" sz="2400" b="0" i="0" dirty="0">
                <a:solidFill>
                  <a:srgbClr val="535E72"/>
                </a:solidFill>
                <a:effectLst/>
                <a:latin typeface="Mulish"/>
              </a:rPr>
              <a:t> </a:t>
            </a:r>
            <a:r>
              <a:rPr lang="it-IT" sz="2400" b="1" i="1" dirty="0">
                <a:solidFill>
                  <a:srgbClr val="535E72"/>
                </a:solidFill>
                <a:effectLst/>
                <a:latin typeface="Mulish"/>
              </a:rPr>
              <a:t>Richard Pitwon </a:t>
            </a:r>
            <a:r>
              <a:rPr lang="it-IT" sz="2400" b="0" i="0" dirty="0">
                <a:solidFill>
                  <a:srgbClr val="535E72"/>
                </a:solidFill>
                <a:effectLst/>
                <a:latin typeface="Mulish"/>
              </a:rPr>
              <a:t>- Chair IEC TC 86/SC 86B &amp; StandICT.eu 2023 Fellow </a:t>
            </a:r>
          </a:p>
          <a:p>
            <a:pPr algn="l">
              <a:buFont typeface="Arial" panose="020B0604020202020204" pitchFamily="34" charset="0"/>
              <a:buChar char="•"/>
            </a:pPr>
            <a:r>
              <a:rPr lang="it-IT" sz="2400" b="0" i="0" dirty="0">
                <a:solidFill>
                  <a:srgbClr val="535E72"/>
                </a:solidFill>
                <a:effectLst/>
                <a:latin typeface="Mulish"/>
              </a:rPr>
              <a:t> </a:t>
            </a:r>
            <a:r>
              <a:rPr lang="it-IT" sz="2400" b="1" i="1" dirty="0">
                <a:solidFill>
                  <a:srgbClr val="535E72"/>
                </a:solidFill>
                <a:effectLst/>
                <a:latin typeface="Mulish"/>
              </a:rPr>
              <a:t>Nicolas Spethmann </a:t>
            </a:r>
            <a:r>
              <a:rPr lang="it-IT" sz="2400" b="0" i="0" dirty="0">
                <a:solidFill>
                  <a:srgbClr val="535E72"/>
                </a:solidFill>
                <a:effectLst/>
                <a:latin typeface="Mulish"/>
              </a:rPr>
              <a:t>- Co-chairs of Cen-Cenelec FGQT</a:t>
            </a:r>
          </a:p>
          <a:p>
            <a:pPr algn="l">
              <a:buFont typeface="Arial" panose="020B0604020202020204" pitchFamily="34" charset="0"/>
              <a:buChar char="•"/>
            </a:pPr>
            <a:r>
              <a:rPr lang="it-IT" sz="2400" b="0" i="0" dirty="0">
                <a:solidFill>
                  <a:srgbClr val="535E72"/>
                </a:solidFill>
                <a:effectLst/>
                <a:latin typeface="Mulish"/>
              </a:rPr>
              <a:t> </a:t>
            </a:r>
            <a:r>
              <a:rPr lang="it-IT" sz="2400" b="1" i="1" dirty="0">
                <a:solidFill>
                  <a:srgbClr val="535E72"/>
                </a:solidFill>
                <a:effectLst/>
                <a:latin typeface="Mulish"/>
              </a:rPr>
              <a:t>Nooshin Amirifar </a:t>
            </a:r>
            <a:r>
              <a:rPr lang="it-IT" sz="2400" b="0" i="0" dirty="0">
                <a:solidFill>
                  <a:srgbClr val="535E72"/>
                </a:solidFill>
                <a:effectLst/>
                <a:latin typeface="Mulish"/>
              </a:rPr>
              <a:t>- Project Manager and Secretariat member of Cen-Cenelec FGQT</a:t>
            </a:r>
          </a:p>
          <a:p>
            <a:pPr algn="l">
              <a:buFont typeface="Arial" panose="020B0604020202020204" pitchFamily="34" charset="0"/>
              <a:buChar char="•"/>
            </a:pPr>
            <a:r>
              <a:rPr lang="it-IT" sz="2400" b="0" i="0" dirty="0">
                <a:solidFill>
                  <a:srgbClr val="535E72"/>
                </a:solidFill>
                <a:effectLst/>
                <a:latin typeface="Mulish"/>
              </a:rPr>
              <a:t> </a:t>
            </a:r>
            <a:r>
              <a:rPr lang="it-IT" sz="2400" b="1" i="1" dirty="0">
                <a:solidFill>
                  <a:srgbClr val="535E72"/>
                </a:solidFill>
                <a:effectLst/>
                <a:latin typeface="Mulish"/>
              </a:rPr>
              <a:t>Jonathan J. Attia </a:t>
            </a:r>
            <a:r>
              <a:rPr lang="it-IT" sz="2400" b="0" i="0" dirty="0">
                <a:solidFill>
                  <a:srgbClr val="535E72"/>
                </a:solidFill>
                <a:effectLst/>
                <a:latin typeface="Mulish"/>
              </a:rPr>
              <a:t>- President at Feynman Foundation and Chair of IEEE P2995 WG</a:t>
            </a:r>
          </a:p>
          <a:p>
            <a:pPr algn="ctr">
              <a:lnSpc>
                <a:spcPct val="100000"/>
              </a:lnSpc>
              <a:spcBef>
                <a:spcPts val="25"/>
              </a:spcBef>
            </a:pPr>
            <a:r>
              <a:rPr sz="1250" spc="5" dirty="0">
                <a:latin typeface="Calibri"/>
                <a:cs typeface="Calibri"/>
              </a:rPr>
              <a:t>)</a:t>
            </a:r>
            <a:endParaRPr sz="1250" dirty="0">
              <a:latin typeface="Calibri"/>
              <a:cs typeface="Calibri"/>
            </a:endParaRPr>
          </a:p>
        </p:txBody>
      </p:sp>
    </p:spTree>
    <p:extLst>
      <p:ext uri="{BB962C8B-B14F-4D97-AF65-F5344CB8AC3E}">
        <p14:creationId xmlns:p14="http://schemas.microsoft.com/office/powerpoint/2010/main" val="588984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25114" y="1674373"/>
            <a:ext cx="2550795" cy="837409"/>
          </a:xfrm>
          <a:prstGeom prst="rect">
            <a:avLst/>
          </a:prstGeom>
        </p:spPr>
        <p:txBody>
          <a:bodyPr vert="horz" wrap="square" lIns="0" tIns="13970" rIns="0" bIns="0" rtlCol="0">
            <a:spAutoFit/>
          </a:bodyPr>
          <a:lstStyle/>
          <a:p>
            <a:pPr marL="699770" algn="r">
              <a:lnSpc>
                <a:spcPct val="100000"/>
              </a:lnSpc>
              <a:spcBef>
                <a:spcPts val="110"/>
              </a:spcBef>
            </a:pPr>
            <a:r>
              <a:rPr lang="en-IE" sz="1800" i="1" spc="5" dirty="0">
                <a:latin typeface="Helvetica-BoldOblique"/>
                <a:cs typeface="Helvetica-BoldOblique"/>
              </a:rPr>
              <a:t>Ray Walshe</a:t>
            </a:r>
            <a:br>
              <a:rPr lang="en-IE" sz="1800" i="1" spc="5" dirty="0">
                <a:latin typeface="Helvetica-BoldOblique"/>
                <a:cs typeface="Helvetica-BoldOblique"/>
              </a:rPr>
            </a:br>
            <a:r>
              <a:rPr lang="en-IE" sz="1100" b="0" i="1" spc="5" dirty="0">
                <a:latin typeface="Helvetica"/>
                <a:cs typeface="Helvetica"/>
              </a:rPr>
              <a:t>Director StandICT EUOS </a:t>
            </a:r>
            <a:br>
              <a:rPr lang="en-IE" sz="1100" b="0" i="1" spc="5" dirty="0">
                <a:latin typeface="Helvetica"/>
                <a:cs typeface="Helvetica"/>
              </a:rPr>
            </a:br>
            <a:r>
              <a:rPr lang="en-IE" sz="1100" b="0" i="1" spc="5" dirty="0">
                <a:latin typeface="Helvetica"/>
                <a:cs typeface="Helvetica"/>
              </a:rPr>
              <a:t>Dublin City University</a:t>
            </a:r>
            <a:r>
              <a:rPr lang="en-IE" sz="1100" b="0" i="1" spc="-40" dirty="0">
                <a:latin typeface="Helvetica"/>
                <a:cs typeface="Helvetica"/>
              </a:rPr>
              <a:t> </a:t>
            </a:r>
            <a:br>
              <a:rPr lang="en-IE" sz="1100" b="0" i="1" spc="-40" dirty="0">
                <a:latin typeface="Helvetica"/>
                <a:cs typeface="Helvetica"/>
              </a:rPr>
            </a:br>
            <a:r>
              <a:rPr lang="en-IE" sz="1350" b="0" i="1" u="sng" spc="20" dirty="0">
                <a:solidFill>
                  <a:srgbClr val="0000FF"/>
                </a:solidFill>
                <a:uFill>
                  <a:solidFill>
                    <a:srgbClr val="0000FF"/>
                  </a:solidFill>
                </a:uFill>
                <a:latin typeface="Helvetica"/>
                <a:cs typeface="Helvetica"/>
                <a:hlinkClick r:id="rId2"/>
              </a:rPr>
              <a:t>Ray.Walshe@DCU.ie</a:t>
            </a:r>
            <a:endParaRPr sz="1350" dirty="0">
              <a:latin typeface="Helvetica"/>
              <a:cs typeface="Helvetica"/>
            </a:endParaRPr>
          </a:p>
        </p:txBody>
      </p:sp>
      <p:sp>
        <p:nvSpPr>
          <p:cNvPr id="3" name="Rectangle 2">
            <a:extLst>
              <a:ext uri="{FF2B5EF4-FFF2-40B4-BE49-F238E27FC236}">
                <a16:creationId xmlns:a16="http://schemas.microsoft.com/office/drawing/2014/main" id="{D7566522-219E-E444-B735-5FD22A8E5429}"/>
              </a:ext>
            </a:extLst>
          </p:cNvPr>
          <p:cNvSpPr/>
          <p:nvPr/>
        </p:nvSpPr>
        <p:spPr>
          <a:xfrm>
            <a:off x="1079499" y="2875616"/>
            <a:ext cx="5638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3E43DBA7-4BD1-C549-A560-0293A9B4F5A8}"/>
              </a:ext>
            </a:extLst>
          </p:cNvPr>
          <p:cNvPicPr>
            <a:picLocks noChangeAspect="1"/>
          </p:cNvPicPr>
          <p:nvPr/>
        </p:nvPicPr>
        <p:blipFill rotWithShape="1">
          <a:blip r:embed="rId3"/>
          <a:srcRect l="18750" t="10912" r="12500" b="17531"/>
          <a:stretch/>
        </p:blipFill>
        <p:spPr>
          <a:xfrm>
            <a:off x="1974053" y="2875616"/>
            <a:ext cx="1027107" cy="1027107"/>
          </a:xfrm>
          <a:prstGeom prst="rect">
            <a:avLst/>
          </a:prstGeom>
        </p:spPr>
      </p:pic>
      <p:pic>
        <p:nvPicPr>
          <p:cNvPr id="5" name="Picture 4">
            <a:extLst>
              <a:ext uri="{FF2B5EF4-FFF2-40B4-BE49-F238E27FC236}">
                <a16:creationId xmlns:a16="http://schemas.microsoft.com/office/drawing/2014/main" id="{8DC28DCD-62F4-9C45-826D-C29F5F660ADF}"/>
              </a:ext>
            </a:extLst>
          </p:cNvPr>
          <p:cNvPicPr>
            <a:picLocks noChangeAspect="1"/>
          </p:cNvPicPr>
          <p:nvPr/>
        </p:nvPicPr>
        <p:blipFill>
          <a:blip r:embed="rId4"/>
          <a:stretch>
            <a:fillRect/>
          </a:stretch>
        </p:blipFill>
        <p:spPr>
          <a:xfrm>
            <a:off x="3289300" y="2818466"/>
            <a:ext cx="1143000" cy="1143000"/>
          </a:xfrm>
          <a:prstGeom prst="rect">
            <a:avLst/>
          </a:prstGeom>
        </p:spPr>
      </p:pic>
      <p:sp>
        <p:nvSpPr>
          <p:cNvPr id="6" name="Title 3">
            <a:extLst>
              <a:ext uri="{FF2B5EF4-FFF2-40B4-BE49-F238E27FC236}">
                <a16:creationId xmlns:a16="http://schemas.microsoft.com/office/drawing/2014/main" id="{6A607A31-C519-484E-98A0-2D7F20755F0F}"/>
              </a:ext>
            </a:extLst>
          </p:cNvPr>
          <p:cNvSpPr txBox="1">
            <a:spLocks/>
          </p:cNvSpPr>
          <p:nvPr/>
        </p:nvSpPr>
        <p:spPr>
          <a:xfrm>
            <a:off x="165100" y="4236226"/>
            <a:ext cx="6705600" cy="861774"/>
          </a:xfrm>
          <a:prstGeom prst="rect">
            <a:avLst/>
          </a:prstGeom>
        </p:spPr>
        <p:txBody>
          <a:bodyPr wrap="square" lIns="0" tIns="0" rIns="0" bIns="0">
            <a:spAutoFit/>
          </a:bodyPr>
          <a:lstStyle>
            <a:lvl1pPr>
              <a:defRPr sz="2300" b="1" i="0">
                <a:solidFill>
                  <a:schemeClr val="tx1"/>
                </a:solidFill>
                <a:latin typeface="Helvetica"/>
                <a:ea typeface="+mj-ea"/>
                <a:cs typeface="Helvetica"/>
              </a:defRPr>
            </a:lvl1pPr>
          </a:lstStyle>
          <a:p>
            <a:r>
              <a:rPr lang="en-IE" sz="2800" kern="0" dirty="0">
                <a:hlinkClick r:id="rId5"/>
              </a:rPr>
              <a:t>https://www.linkedin.com/in/raywalshe</a:t>
            </a:r>
            <a:endParaRPr lang="en-IE" sz="2800" kern="0" dirty="0"/>
          </a:p>
        </p:txBody>
      </p:sp>
    </p:spTree>
    <p:extLst>
      <p:ext uri="{BB962C8B-B14F-4D97-AF65-F5344CB8AC3E}">
        <p14:creationId xmlns:p14="http://schemas.microsoft.com/office/powerpoint/2010/main" val="1377407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2;p10">
            <a:extLst>
              <a:ext uri="{FF2B5EF4-FFF2-40B4-BE49-F238E27FC236}">
                <a16:creationId xmlns:a16="http://schemas.microsoft.com/office/drawing/2014/main" id="{C4B97EFB-12C7-3948-9F1D-28332DCD822D}"/>
              </a:ext>
            </a:extLst>
          </p:cNvPr>
          <p:cNvSpPr txBox="1">
            <a:spLocks/>
          </p:cNvSpPr>
          <p:nvPr/>
        </p:nvSpPr>
        <p:spPr>
          <a:xfrm>
            <a:off x="3452464" y="1307161"/>
            <a:ext cx="7836971" cy="535738"/>
          </a:xfrm>
          <a:prstGeom prst="rect">
            <a:avLst/>
          </a:prstGeom>
          <a:noFill/>
          <a:ln>
            <a:noFill/>
          </a:ln>
        </p:spPr>
        <p:txBody>
          <a:bodyPr spcFirstLastPara="1" wrap="square" lIns="48612" tIns="24295" rIns="48612" bIns="24295" anchor="ctr" anchorCtr="0">
            <a:noAutofit/>
          </a:bodyPr>
          <a:lstStyle>
            <a:lvl1pPr>
              <a:defRPr>
                <a:latin typeface="+mj-lt"/>
                <a:ea typeface="+mj-ea"/>
                <a:cs typeface="+mj-cs"/>
              </a:defRPr>
            </a:lvl1pPr>
          </a:lstStyle>
          <a:p>
            <a:pPr rtl="0">
              <a:lnSpc>
                <a:spcPct val="80000"/>
              </a:lnSpc>
            </a:pPr>
            <a:r>
              <a:rPr lang="en-US" sz="2128" b="1" kern="0">
                <a:solidFill>
                  <a:sysClr val="windowText" lastClr="000000"/>
                </a:solidFill>
                <a:latin typeface="Arial"/>
                <a:ea typeface="Arial"/>
                <a:cs typeface="Arial"/>
                <a:sym typeface="Arial"/>
              </a:rPr>
              <a:t>Key-Achievements of StandICT.eu 2023 so far</a:t>
            </a:r>
            <a:endParaRPr lang="en-US" sz="2128" kern="0">
              <a:solidFill>
                <a:sysClr val="windowText" lastClr="000000"/>
              </a:solidFill>
            </a:endParaRPr>
          </a:p>
        </p:txBody>
      </p:sp>
      <p:pic>
        <p:nvPicPr>
          <p:cNvPr id="3" name="Google Shape;283;p10">
            <a:extLst>
              <a:ext uri="{FF2B5EF4-FFF2-40B4-BE49-F238E27FC236}">
                <a16:creationId xmlns:a16="http://schemas.microsoft.com/office/drawing/2014/main" id="{EC5C9F9A-6A6E-0449-8DF9-82A946959D22}"/>
              </a:ext>
            </a:extLst>
          </p:cNvPr>
          <p:cNvPicPr preferRelativeResize="0"/>
          <p:nvPr/>
        </p:nvPicPr>
        <p:blipFill rotWithShape="1">
          <a:blip r:embed="rId2">
            <a:alphaModFix/>
          </a:blip>
          <a:srcRect/>
          <a:stretch/>
        </p:blipFill>
        <p:spPr>
          <a:xfrm>
            <a:off x="355488" y="3673802"/>
            <a:ext cx="1337153" cy="509775"/>
          </a:xfrm>
          <a:prstGeom prst="rect">
            <a:avLst/>
          </a:prstGeom>
          <a:noFill/>
          <a:ln>
            <a:noFill/>
          </a:ln>
        </p:spPr>
      </p:pic>
      <p:sp>
        <p:nvSpPr>
          <p:cNvPr id="4" name="Google Shape;284;p10">
            <a:extLst>
              <a:ext uri="{FF2B5EF4-FFF2-40B4-BE49-F238E27FC236}">
                <a16:creationId xmlns:a16="http://schemas.microsoft.com/office/drawing/2014/main" id="{3D2DAF96-597E-6B45-B7F8-EB9B53746E9C}"/>
              </a:ext>
            </a:extLst>
          </p:cNvPr>
          <p:cNvSpPr/>
          <p:nvPr/>
        </p:nvSpPr>
        <p:spPr>
          <a:xfrm>
            <a:off x="8780893" y="2118250"/>
            <a:ext cx="1631249" cy="1182102"/>
          </a:xfrm>
          <a:prstGeom prst="roundRect">
            <a:avLst>
              <a:gd name="adj" fmla="val 16667"/>
            </a:avLst>
          </a:prstGeom>
          <a:gradFill>
            <a:gsLst>
              <a:gs pos="0">
                <a:srgbClr val="12A4DE"/>
              </a:gs>
              <a:gs pos="1000">
                <a:srgbClr val="12A4DE"/>
              </a:gs>
              <a:gs pos="78000">
                <a:schemeClr val="lt1"/>
              </a:gs>
              <a:gs pos="100000">
                <a:schemeClr val="lt1"/>
              </a:gs>
            </a:gsLst>
            <a:lin ang="16200000" scaled="0"/>
          </a:gra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lnSpc>
                <a:spcPct val="91666"/>
              </a:lnSpc>
            </a:pPr>
            <a:r>
              <a:rPr lang="en-US" sz="1276" b="1">
                <a:solidFill>
                  <a:srgbClr val="FF0000"/>
                </a:solidFill>
                <a:latin typeface="Calibri"/>
                <a:ea typeface="Calibri"/>
                <a:cs typeface="Calibri"/>
                <a:sym typeface="Calibri"/>
              </a:rPr>
              <a:t>16</a:t>
            </a:r>
            <a:r>
              <a:rPr lang="en-US" sz="1276" b="1">
                <a:solidFill>
                  <a:schemeClr val="lt2"/>
                </a:solidFill>
                <a:latin typeface="Calibri"/>
                <a:ea typeface="Calibri"/>
                <a:cs typeface="Calibri"/>
                <a:sym typeface="Calibri"/>
              </a:rPr>
              <a:t> </a:t>
            </a:r>
            <a:r>
              <a:rPr lang="en-US" sz="1276" b="1">
                <a:solidFill>
                  <a:srgbClr val="39386A"/>
                </a:solidFill>
                <a:latin typeface="Calibri"/>
                <a:ea typeface="Calibri"/>
                <a:cs typeface="Calibri"/>
                <a:sym typeface="Calibri"/>
              </a:rPr>
              <a:t>Memorandum of Understanding signed with relevant players</a:t>
            </a:r>
            <a:endParaRPr sz="958">
              <a:solidFill>
                <a:schemeClr val="dk1"/>
              </a:solidFill>
              <a:latin typeface="Arial"/>
              <a:ea typeface="Arial"/>
              <a:cs typeface="Arial"/>
              <a:sym typeface="Arial"/>
            </a:endParaRPr>
          </a:p>
          <a:p>
            <a:pPr algn="ctr">
              <a:lnSpc>
                <a:spcPct val="91666"/>
              </a:lnSpc>
            </a:pPr>
            <a:r>
              <a:rPr lang="en-US" sz="1276" b="1">
                <a:solidFill>
                  <a:srgbClr val="39386A"/>
                </a:solidFill>
                <a:latin typeface="Calibri"/>
                <a:ea typeface="Calibri"/>
                <a:cs typeface="Calibri"/>
                <a:sym typeface="Calibri"/>
              </a:rPr>
              <a:t>Synergies with</a:t>
            </a:r>
            <a:r>
              <a:rPr lang="en-US" sz="1276" b="1">
                <a:solidFill>
                  <a:schemeClr val="lt2"/>
                </a:solidFill>
                <a:latin typeface="Calibri"/>
                <a:ea typeface="Calibri"/>
                <a:cs typeface="Calibri"/>
                <a:sym typeface="Calibri"/>
              </a:rPr>
              <a:t> </a:t>
            </a:r>
            <a:r>
              <a:rPr lang="en-US" sz="1276" b="1">
                <a:solidFill>
                  <a:srgbClr val="FF0000"/>
                </a:solidFill>
                <a:latin typeface="Calibri"/>
                <a:ea typeface="Calibri"/>
                <a:cs typeface="Calibri"/>
                <a:sym typeface="Calibri"/>
              </a:rPr>
              <a:t>56 </a:t>
            </a:r>
            <a:r>
              <a:rPr lang="en-US" sz="1276" b="1">
                <a:solidFill>
                  <a:srgbClr val="39386A"/>
                </a:solidFill>
                <a:latin typeface="Calibri"/>
                <a:ea typeface="Calibri"/>
                <a:cs typeface="Calibri"/>
                <a:sym typeface="Calibri"/>
              </a:rPr>
              <a:t>Stakeholders </a:t>
            </a:r>
            <a:endParaRPr sz="958">
              <a:solidFill>
                <a:schemeClr val="dk1"/>
              </a:solidFill>
              <a:latin typeface="Arial"/>
              <a:ea typeface="Arial"/>
              <a:cs typeface="Arial"/>
              <a:sym typeface="Arial"/>
            </a:endParaRPr>
          </a:p>
        </p:txBody>
      </p:sp>
      <p:sp>
        <p:nvSpPr>
          <p:cNvPr id="5" name="Google Shape;285;p10">
            <a:extLst>
              <a:ext uri="{FF2B5EF4-FFF2-40B4-BE49-F238E27FC236}">
                <a16:creationId xmlns:a16="http://schemas.microsoft.com/office/drawing/2014/main" id="{689CDFC0-9D9B-904D-B839-FB63B01E24CC}"/>
              </a:ext>
            </a:extLst>
          </p:cNvPr>
          <p:cNvSpPr/>
          <p:nvPr/>
        </p:nvSpPr>
        <p:spPr>
          <a:xfrm>
            <a:off x="4866026" y="3727665"/>
            <a:ext cx="2583097" cy="1182102"/>
          </a:xfrm>
          <a:prstGeom prst="roundRect">
            <a:avLst>
              <a:gd name="adj" fmla="val 16667"/>
            </a:avLst>
          </a:prstGeom>
          <a:solidFill>
            <a:srgbClr val="0CA4DE"/>
          </a:soli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r>
              <a:rPr lang="en-US" sz="1276" b="1" dirty="0">
                <a:solidFill>
                  <a:srgbClr val="FF0000"/>
                </a:solidFill>
                <a:latin typeface="Calibri"/>
                <a:ea typeface="Calibri"/>
                <a:cs typeface="Calibri"/>
                <a:sym typeface="Calibri"/>
              </a:rPr>
              <a:t>12 </a:t>
            </a:r>
            <a:r>
              <a:rPr lang="en-US" sz="1276" b="1" dirty="0">
                <a:solidFill>
                  <a:schemeClr val="lt1"/>
                </a:solidFill>
                <a:latin typeface="Calibri"/>
                <a:ea typeface="Calibri"/>
                <a:cs typeface="Calibri"/>
                <a:sym typeface="Calibri"/>
              </a:rPr>
              <a:t>EUOS TWGs on key ICT domains to work on dedicated Landscape &amp; Gap Analysis</a:t>
            </a:r>
            <a:br>
              <a:rPr lang="en-US" sz="1276" b="1" dirty="0">
                <a:solidFill>
                  <a:schemeClr val="lt1"/>
                </a:solidFill>
                <a:latin typeface="Calibri"/>
                <a:ea typeface="Calibri"/>
                <a:cs typeface="Calibri"/>
                <a:sym typeface="Calibri"/>
              </a:rPr>
            </a:br>
            <a:r>
              <a:rPr lang="en-US" sz="1276" b="1" dirty="0">
                <a:solidFill>
                  <a:srgbClr val="FF0000"/>
                </a:solidFill>
                <a:latin typeface="Calibri"/>
                <a:ea typeface="Calibri"/>
                <a:cs typeface="Calibri"/>
                <a:sym typeface="Calibri"/>
              </a:rPr>
              <a:t>4 Landscape Reports </a:t>
            </a:r>
            <a:r>
              <a:rPr lang="en-US" sz="1276" b="1" dirty="0">
                <a:solidFill>
                  <a:schemeClr val="lt1"/>
                </a:solidFill>
                <a:latin typeface="Calibri"/>
                <a:ea typeface="Calibri"/>
                <a:cs typeface="Calibri"/>
                <a:sym typeface="Calibri"/>
              </a:rPr>
              <a:t>completed</a:t>
            </a:r>
            <a:endParaRPr sz="1276" b="1" dirty="0">
              <a:solidFill>
                <a:schemeClr val="lt1"/>
              </a:solidFill>
              <a:latin typeface="Calibri"/>
              <a:ea typeface="Calibri"/>
              <a:cs typeface="Calibri"/>
              <a:sym typeface="Calibri"/>
            </a:endParaRPr>
          </a:p>
        </p:txBody>
      </p:sp>
      <p:sp>
        <p:nvSpPr>
          <p:cNvPr id="6" name="Google Shape;286;p10">
            <a:extLst>
              <a:ext uri="{FF2B5EF4-FFF2-40B4-BE49-F238E27FC236}">
                <a16:creationId xmlns:a16="http://schemas.microsoft.com/office/drawing/2014/main" id="{F4FAFD05-AC9E-374D-B215-F4C39E427EDF}"/>
              </a:ext>
            </a:extLst>
          </p:cNvPr>
          <p:cNvSpPr/>
          <p:nvPr/>
        </p:nvSpPr>
        <p:spPr>
          <a:xfrm>
            <a:off x="2093986" y="3730616"/>
            <a:ext cx="2355623" cy="1171920"/>
          </a:xfrm>
          <a:prstGeom prst="roundRect">
            <a:avLst>
              <a:gd name="adj" fmla="val 16667"/>
            </a:avLst>
          </a:prstGeom>
          <a:solidFill>
            <a:srgbClr val="0CA4DE"/>
          </a:soli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r>
              <a:rPr lang="en-US" sz="1276" b="1" dirty="0">
                <a:solidFill>
                  <a:srgbClr val="FF0000"/>
                </a:solidFill>
                <a:latin typeface="Calibri"/>
                <a:ea typeface="Calibri"/>
                <a:cs typeface="Calibri"/>
                <a:sym typeface="Calibri"/>
              </a:rPr>
              <a:t>EUOS Release </a:t>
            </a:r>
            <a:r>
              <a:rPr lang="en-US" sz="1276" b="1" dirty="0">
                <a:solidFill>
                  <a:schemeClr val="lt2"/>
                </a:solidFill>
                <a:latin typeface="Calibri"/>
                <a:ea typeface="Calibri"/>
                <a:cs typeface="Calibri"/>
                <a:sym typeface="Calibri"/>
              </a:rPr>
              <a:t>(March 2021) + </a:t>
            </a:r>
            <a:r>
              <a:rPr lang="en-US" sz="1276" b="1" i="1" dirty="0">
                <a:solidFill>
                  <a:schemeClr val="lt2"/>
                </a:solidFill>
                <a:latin typeface="Calibri"/>
                <a:ea typeface="Calibri"/>
                <a:cs typeface="Calibri"/>
                <a:sym typeface="Calibri"/>
              </a:rPr>
              <a:t>Publication of AI</a:t>
            </a:r>
            <a:r>
              <a:rPr lang="en-US" sz="1276" b="1" i="1" dirty="0">
                <a:solidFill>
                  <a:schemeClr val="lt1"/>
                </a:solidFill>
                <a:latin typeface="Calibri"/>
                <a:ea typeface="Calibri"/>
                <a:cs typeface="Calibri"/>
                <a:sym typeface="Calibri"/>
              </a:rPr>
              <a:t> </a:t>
            </a:r>
            <a:r>
              <a:rPr lang="en-US" sz="1276" b="1" i="1" dirty="0">
                <a:solidFill>
                  <a:schemeClr val="lt2"/>
                </a:solidFill>
                <a:latin typeface="Calibri"/>
                <a:ea typeface="Calibri"/>
                <a:cs typeface="Calibri"/>
                <a:sym typeface="Calibri"/>
              </a:rPr>
              <a:t>Landscape Report + Smart City Landscape Report + Trusted Information Report + Digital Twins Landscape Report</a:t>
            </a:r>
            <a:endParaRPr sz="958" i="1" dirty="0">
              <a:solidFill>
                <a:schemeClr val="dk1"/>
              </a:solidFill>
              <a:latin typeface="Arial"/>
              <a:ea typeface="Arial"/>
              <a:cs typeface="Arial"/>
              <a:sym typeface="Arial"/>
            </a:endParaRPr>
          </a:p>
        </p:txBody>
      </p:sp>
      <p:sp>
        <p:nvSpPr>
          <p:cNvPr id="7" name="Google Shape;287;p10">
            <a:extLst>
              <a:ext uri="{FF2B5EF4-FFF2-40B4-BE49-F238E27FC236}">
                <a16:creationId xmlns:a16="http://schemas.microsoft.com/office/drawing/2014/main" id="{F84D459E-FE33-9E40-80E0-3DF219421136}"/>
              </a:ext>
            </a:extLst>
          </p:cNvPr>
          <p:cNvSpPr/>
          <p:nvPr/>
        </p:nvSpPr>
        <p:spPr>
          <a:xfrm>
            <a:off x="8089465" y="3730321"/>
            <a:ext cx="1879798" cy="1171920"/>
          </a:xfrm>
          <a:prstGeom prst="roundRect">
            <a:avLst>
              <a:gd name="adj" fmla="val 16667"/>
            </a:avLst>
          </a:prstGeom>
          <a:solidFill>
            <a:srgbClr val="0CA4DE"/>
          </a:soli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r>
              <a:rPr lang="en-US" sz="1276" b="1" dirty="0">
                <a:solidFill>
                  <a:schemeClr val="lt1"/>
                </a:solidFill>
                <a:latin typeface="Calibri"/>
                <a:ea typeface="Calibri"/>
                <a:cs typeface="Calibri"/>
                <a:sym typeface="Calibri"/>
              </a:rPr>
              <a:t>More Landscape Analysis reports in release pipeline for 2022 (</a:t>
            </a:r>
            <a:r>
              <a:rPr lang="en-US" sz="1276" b="1" dirty="0">
                <a:solidFill>
                  <a:srgbClr val="FF0000"/>
                </a:solidFill>
                <a:ea typeface="Calibri"/>
                <a:cs typeface="Calibri"/>
                <a:sym typeface="Calibri"/>
              </a:rPr>
              <a:t>Robotics, IoT, Edge.,  </a:t>
            </a:r>
            <a:r>
              <a:rPr lang="en-US" sz="1276" b="1" dirty="0">
                <a:solidFill>
                  <a:srgbClr val="FF0000"/>
                </a:solidFill>
                <a:latin typeface="Calibri"/>
                <a:ea typeface="Calibri"/>
                <a:cs typeface="Calibri"/>
                <a:sym typeface="Calibri"/>
              </a:rPr>
              <a:t>Blockchain, Ontologies</a:t>
            </a:r>
            <a:r>
              <a:rPr lang="en-US" sz="1276" b="1" dirty="0">
                <a:solidFill>
                  <a:schemeClr val="lt1"/>
                </a:solidFill>
                <a:latin typeface="Calibri"/>
                <a:ea typeface="Calibri"/>
                <a:cs typeface="Calibri"/>
                <a:sym typeface="Calibri"/>
              </a:rPr>
              <a:t>)</a:t>
            </a:r>
            <a:endParaRPr sz="1276" b="1" dirty="0">
              <a:solidFill>
                <a:schemeClr val="lt1"/>
              </a:solidFill>
              <a:latin typeface="Calibri"/>
              <a:ea typeface="Calibri"/>
              <a:cs typeface="Calibri"/>
              <a:sym typeface="Calibri"/>
            </a:endParaRPr>
          </a:p>
        </p:txBody>
      </p:sp>
      <p:sp>
        <p:nvSpPr>
          <p:cNvPr id="8" name="Google Shape;288;p10">
            <a:extLst>
              <a:ext uri="{FF2B5EF4-FFF2-40B4-BE49-F238E27FC236}">
                <a16:creationId xmlns:a16="http://schemas.microsoft.com/office/drawing/2014/main" id="{FB2FE5E2-ADCD-5D44-956E-914CEFA3B9C8}"/>
              </a:ext>
            </a:extLst>
          </p:cNvPr>
          <p:cNvSpPr/>
          <p:nvPr/>
        </p:nvSpPr>
        <p:spPr>
          <a:xfrm>
            <a:off x="7026337" y="2265209"/>
            <a:ext cx="1591284" cy="1066713"/>
          </a:xfrm>
          <a:prstGeom prst="roundRect">
            <a:avLst>
              <a:gd name="adj" fmla="val 16667"/>
            </a:avLst>
          </a:prstGeom>
          <a:gradFill>
            <a:gsLst>
              <a:gs pos="0">
                <a:srgbClr val="12A4DE"/>
              </a:gs>
              <a:gs pos="1000">
                <a:srgbClr val="12A4DE"/>
              </a:gs>
              <a:gs pos="78000">
                <a:schemeClr val="lt1"/>
              </a:gs>
              <a:gs pos="100000">
                <a:schemeClr val="lt1"/>
              </a:gs>
            </a:gsLst>
            <a:lin ang="16200000" scaled="0"/>
          </a:gra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lnSpc>
                <a:spcPct val="91666"/>
              </a:lnSpc>
            </a:pPr>
            <a:r>
              <a:rPr lang="en-US" sz="1276" b="1">
                <a:solidFill>
                  <a:schemeClr val="lt2"/>
                </a:solidFill>
                <a:latin typeface="Calibri"/>
                <a:ea typeface="Calibri"/>
                <a:cs typeface="Calibri"/>
                <a:sym typeface="Calibri"/>
              </a:rPr>
              <a:t> </a:t>
            </a:r>
            <a:r>
              <a:rPr lang="en-US" sz="1276" b="1">
                <a:solidFill>
                  <a:srgbClr val="39386A"/>
                </a:solidFill>
                <a:latin typeface="Calibri"/>
                <a:ea typeface="Calibri"/>
                <a:cs typeface="Calibri"/>
                <a:sym typeface="Calibri"/>
              </a:rPr>
              <a:t>Participation to </a:t>
            </a:r>
            <a:r>
              <a:rPr lang="en-US" sz="1276" b="1">
                <a:solidFill>
                  <a:srgbClr val="FF0000"/>
                </a:solidFill>
                <a:latin typeface="Calibri"/>
                <a:ea typeface="Calibri"/>
                <a:cs typeface="Calibri"/>
                <a:sym typeface="Calibri"/>
              </a:rPr>
              <a:t>33</a:t>
            </a:r>
            <a:r>
              <a:rPr lang="en-US" sz="1276" b="1">
                <a:solidFill>
                  <a:schemeClr val="lt2"/>
                </a:solidFill>
                <a:latin typeface="Calibri"/>
                <a:ea typeface="Calibri"/>
                <a:cs typeface="Calibri"/>
                <a:sym typeface="Calibri"/>
              </a:rPr>
              <a:t> </a:t>
            </a:r>
            <a:r>
              <a:rPr lang="en-US" sz="1276" b="1">
                <a:solidFill>
                  <a:srgbClr val="39386A"/>
                </a:solidFill>
                <a:latin typeface="Calibri"/>
                <a:ea typeface="Calibri"/>
                <a:cs typeface="Calibri"/>
                <a:sym typeface="Calibri"/>
              </a:rPr>
              <a:t>third-party events + </a:t>
            </a:r>
            <a:r>
              <a:rPr lang="en-US" sz="1276" b="1">
                <a:solidFill>
                  <a:srgbClr val="FF0000"/>
                </a:solidFill>
                <a:latin typeface="Calibri"/>
                <a:ea typeface="Calibri"/>
                <a:cs typeface="Calibri"/>
                <a:sym typeface="Calibri"/>
              </a:rPr>
              <a:t>9</a:t>
            </a:r>
            <a:r>
              <a:rPr lang="en-US" sz="1276" b="1">
                <a:solidFill>
                  <a:schemeClr val="lt2"/>
                </a:solidFill>
                <a:latin typeface="Calibri"/>
                <a:ea typeface="Calibri"/>
                <a:cs typeface="Calibri"/>
                <a:sym typeface="Calibri"/>
              </a:rPr>
              <a:t> </a:t>
            </a:r>
            <a:r>
              <a:rPr lang="en-US" sz="1276" b="1">
                <a:solidFill>
                  <a:srgbClr val="39386A"/>
                </a:solidFill>
                <a:latin typeface="Calibri"/>
                <a:ea typeface="Calibri"/>
                <a:cs typeface="Calibri"/>
                <a:sym typeface="Calibri"/>
              </a:rPr>
              <a:t>SDOs meetings</a:t>
            </a:r>
            <a:endParaRPr sz="958">
              <a:solidFill>
                <a:schemeClr val="dk1"/>
              </a:solidFill>
              <a:latin typeface="Arial"/>
              <a:ea typeface="Arial"/>
              <a:cs typeface="Arial"/>
              <a:sym typeface="Arial"/>
            </a:endParaRPr>
          </a:p>
        </p:txBody>
      </p:sp>
      <p:sp>
        <p:nvSpPr>
          <p:cNvPr id="9" name="Google Shape;289;p10">
            <a:extLst>
              <a:ext uri="{FF2B5EF4-FFF2-40B4-BE49-F238E27FC236}">
                <a16:creationId xmlns:a16="http://schemas.microsoft.com/office/drawing/2014/main" id="{1636BFDA-B49F-EF40-AC54-0CDDFD37228D}"/>
              </a:ext>
            </a:extLst>
          </p:cNvPr>
          <p:cNvSpPr/>
          <p:nvPr/>
        </p:nvSpPr>
        <p:spPr>
          <a:xfrm>
            <a:off x="2305160" y="5177254"/>
            <a:ext cx="2412432" cy="1032030"/>
          </a:xfrm>
          <a:prstGeom prst="roundRect">
            <a:avLst>
              <a:gd name="adj" fmla="val 16667"/>
            </a:avLst>
          </a:prstGeom>
          <a:gradFill>
            <a:gsLst>
              <a:gs pos="0">
                <a:srgbClr val="12A4DE"/>
              </a:gs>
              <a:gs pos="1000">
                <a:srgbClr val="12A4DE"/>
              </a:gs>
              <a:gs pos="78000">
                <a:schemeClr val="lt1"/>
              </a:gs>
              <a:gs pos="100000">
                <a:schemeClr val="lt1"/>
              </a:gs>
            </a:gsLst>
            <a:lin ang="16200038" scaled="0"/>
          </a:gra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lnSpc>
                <a:spcPct val="91666"/>
              </a:lnSpc>
            </a:pPr>
            <a:r>
              <a:rPr lang="en-US" sz="1276" b="1">
                <a:solidFill>
                  <a:srgbClr val="39386A"/>
                </a:solidFill>
                <a:latin typeface="Calibri"/>
                <a:ea typeface="Calibri"/>
                <a:cs typeface="Calibri"/>
                <a:sym typeface="Calibri"/>
              </a:rPr>
              <a:t>COMMUNITY</a:t>
            </a:r>
            <a:br>
              <a:rPr lang="en-US" sz="1276" b="1">
                <a:solidFill>
                  <a:srgbClr val="39386A"/>
                </a:solidFill>
                <a:latin typeface="Calibri"/>
                <a:ea typeface="Calibri"/>
                <a:cs typeface="Calibri"/>
                <a:sym typeface="Calibri"/>
              </a:rPr>
            </a:br>
            <a:r>
              <a:rPr lang="en-US" sz="1276" b="1">
                <a:solidFill>
                  <a:srgbClr val="FF0000"/>
                </a:solidFill>
                <a:latin typeface="Calibri"/>
                <a:ea typeface="Calibri"/>
                <a:cs typeface="Calibri"/>
                <a:sym typeface="Calibri"/>
              </a:rPr>
              <a:t>1484</a:t>
            </a:r>
            <a:r>
              <a:rPr lang="en-US" sz="1276" b="1">
                <a:solidFill>
                  <a:srgbClr val="39386A"/>
                </a:solidFill>
                <a:latin typeface="Calibri"/>
                <a:ea typeface="Calibri"/>
                <a:cs typeface="Calibri"/>
                <a:sym typeface="Calibri"/>
              </a:rPr>
              <a:t> registered users</a:t>
            </a:r>
            <a:br>
              <a:rPr lang="en-US" sz="1276" b="1">
                <a:solidFill>
                  <a:srgbClr val="F49517"/>
                </a:solidFill>
                <a:latin typeface="Calibri"/>
                <a:ea typeface="Calibri"/>
                <a:cs typeface="Calibri"/>
                <a:sym typeface="Calibri"/>
              </a:rPr>
            </a:br>
            <a:r>
              <a:rPr lang="en-US" sz="1276" b="1">
                <a:solidFill>
                  <a:srgbClr val="FF0000"/>
                </a:solidFill>
                <a:latin typeface="Calibri"/>
                <a:ea typeface="Calibri"/>
                <a:cs typeface="Calibri"/>
                <a:sym typeface="Calibri"/>
              </a:rPr>
              <a:t>3165</a:t>
            </a:r>
            <a:r>
              <a:rPr lang="en-US" sz="1276" b="1">
                <a:solidFill>
                  <a:srgbClr val="F49517"/>
                </a:solidFill>
                <a:latin typeface="Calibri"/>
                <a:ea typeface="Calibri"/>
                <a:cs typeface="Calibri"/>
                <a:sym typeface="Calibri"/>
              </a:rPr>
              <a:t> </a:t>
            </a:r>
            <a:r>
              <a:rPr lang="en-US" sz="1276" b="1">
                <a:solidFill>
                  <a:srgbClr val="39386A"/>
                </a:solidFill>
                <a:latin typeface="Calibri"/>
                <a:ea typeface="Calibri"/>
                <a:cs typeface="Calibri"/>
                <a:sym typeface="Calibri"/>
              </a:rPr>
              <a:t>LinkedIn Followers</a:t>
            </a:r>
            <a:br>
              <a:rPr lang="en-US" sz="1276" b="1">
                <a:solidFill>
                  <a:srgbClr val="F49517"/>
                </a:solidFill>
                <a:latin typeface="Calibri"/>
                <a:ea typeface="Calibri"/>
                <a:cs typeface="Calibri"/>
                <a:sym typeface="Calibri"/>
              </a:rPr>
            </a:br>
            <a:r>
              <a:rPr lang="en-US" sz="1276" b="1">
                <a:solidFill>
                  <a:srgbClr val="FF0000"/>
                </a:solidFill>
                <a:latin typeface="Calibri"/>
                <a:ea typeface="Calibri"/>
                <a:cs typeface="Calibri"/>
                <a:sym typeface="Calibri"/>
              </a:rPr>
              <a:t>790+</a:t>
            </a:r>
            <a:r>
              <a:rPr lang="en-US" sz="1276" b="1">
                <a:solidFill>
                  <a:srgbClr val="39386A"/>
                </a:solidFill>
                <a:latin typeface="Calibri"/>
                <a:ea typeface="Calibri"/>
                <a:cs typeface="Calibri"/>
                <a:sym typeface="Calibri"/>
              </a:rPr>
              <a:t> Twitter Followers</a:t>
            </a:r>
            <a:endParaRPr sz="1276" b="1">
              <a:solidFill>
                <a:srgbClr val="39386A"/>
              </a:solidFill>
              <a:latin typeface="Calibri"/>
              <a:ea typeface="Calibri"/>
              <a:cs typeface="Calibri"/>
              <a:sym typeface="Calibri"/>
            </a:endParaRPr>
          </a:p>
        </p:txBody>
      </p:sp>
      <p:sp>
        <p:nvSpPr>
          <p:cNvPr id="10" name="Google Shape;290;p10">
            <a:extLst>
              <a:ext uri="{FF2B5EF4-FFF2-40B4-BE49-F238E27FC236}">
                <a16:creationId xmlns:a16="http://schemas.microsoft.com/office/drawing/2014/main" id="{71722177-BF0A-4248-8C75-FE3D49E7D152}"/>
              </a:ext>
            </a:extLst>
          </p:cNvPr>
          <p:cNvSpPr/>
          <p:nvPr/>
        </p:nvSpPr>
        <p:spPr>
          <a:xfrm>
            <a:off x="5008126" y="5177253"/>
            <a:ext cx="2486560" cy="1193499"/>
          </a:xfrm>
          <a:prstGeom prst="roundRect">
            <a:avLst>
              <a:gd name="adj" fmla="val 16667"/>
            </a:avLst>
          </a:prstGeom>
          <a:gradFill>
            <a:gsLst>
              <a:gs pos="0">
                <a:srgbClr val="12A4DE"/>
              </a:gs>
              <a:gs pos="1000">
                <a:srgbClr val="12A4DE"/>
              </a:gs>
              <a:gs pos="78000">
                <a:schemeClr val="lt1"/>
              </a:gs>
              <a:gs pos="100000">
                <a:schemeClr val="lt1"/>
              </a:gs>
            </a:gsLst>
            <a:lin ang="16200038" scaled="0"/>
          </a:gra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lnSpc>
                <a:spcPct val="91666"/>
              </a:lnSpc>
            </a:pPr>
            <a:r>
              <a:rPr lang="en-US" sz="1276" b="1">
                <a:solidFill>
                  <a:srgbClr val="39386A"/>
                </a:solidFill>
                <a:latin typeface="Calibri"/>
                <a:ea typeface="Calibri"/>
                <a:cs typeface="Calibri"/>
                <a:sym typeface="Calibri"/>
              </a:rPr>
              <a:t>Expert Advisory Group (EAG) members from SDOs, European Commission &amp; Industry</a:t>
            </a:r>
            <a:r>
              <a:rPr lang="en-US" sz="1276" b="1">
                <a:solidFill>
                  <a:schemeClr val="lt1"/>
                </a:solidFill>
                <a:latin typeface="Calibri"/>
                <a:ea typeface="Calibri"/>
                <a:cs typeface="Calibri"/>
                <a:sym typeface="Calibri"/>
              </a:rPr>
              <a:t> </a:t>
            </a:r>
            <a:r>
              <a:rPr lang="en-US" sz="1276" b="1">
                <a:solidFill>
                  <a:srgbClr val="39386A"/>
                </a:solidFill>
                <a:latin typeface="Calibri"/>
                <a:ea typeface="Calibri"/>
                <a:cs typeface="Calibri"/>
                <a:sym typeface="Calibri"/>
              </a:rPr>
              <a:t>(</a:t>
            </a:r>
            <a:r>
              <a:rPr lang="en-US" sz="1276" b="1">
                <a:solidFill>
                  <a:srgbClr val="FF0000"/>
                </a:solidFill>
                <a:latin typeface="Calibri"/>
                <a:ea typeface="Calibri"/>
                <a:cs typeface="Calibri"/>
                <a:sym typeface="Calibri"/>
              </a:rPr>
              <a:t>20 members </a:t>
            </a:r>
            <a:r>
              <a:rPr lang="en-US" sz="1276" b="1">
                <a:solidFill>
                  <a:srgbClr val="39386A"/>
                </a:solidFill>
                <a:latin typeface="Calibri"/>
                <a:ea typeface="Calibri"/>
                <a:cs typeface="Calibri"/>
                <a:sym typeface="Calibri"/>
              </a:rPr>
              <a:t>contributing to keep topic list updated)</a:t>
            </a:r>
            <a:endParaRPr sz="958">
              <a:solidFill>
                <a:schemeClr val="dk1"/>
              </a:solidFill>
              <a:latin typeface="Arial"/>
              <a:ea typeface="Arial"/>
              <a:cs typeface="Arial"/>
              <a:sym typeface="Arial"/>
            </a:endParaRPr>
          </a:p>
        </p:txBody>
      </p:sp>
      <p:sp>
        <p:nvSpPr>
          <p:cNvPr id="11" name="Google Shape;291;p10">
            <a:extLst>
              <a:ext uri="{FF2B5EF4-FFF2-40B4-BE49-F238E27FC236}">
                <a16:creationId xmlns:a16="http://schemas.microsoft.com/office/drawing/2014/main" id="{C5A8979E-A7E0-F946-8225-9EEEB92ECFB9}"/>
              </a:ext>
            </a:extLst>
          </p:cNvPr>
          <p:cNvSpPr/>
          <p:nvPr/>
        </p:nvSpPr>
        <p:spPr>
          <a:xfrm>
            <a:off x="8013773" y="5192930"/>
            <a:ext cx="2291983" cy="1437322"/>
          </a:xfrm>
          <a:prstGeom prst="roundRect">
            <a:avLst>
              <a:gd name="adj" fmla="val 16667"/>
            </a:avLst>
          </a:prstGeom>
          <a:gradFill>
            <a:gsLst>
              <a:gs pos="0">
                <a:srgbClr val="12A4DE"/>
              </a:gs>
              <a:gs pos="1000">
                <a:srgbClr val="12A4DE"/>
              </a:gs>
              <a:gs pos="78000">
                <a:schemeClr val="lt1"/>
              </a:gs>
              <a:gs pos="100000">
                <a:schemeClr val="lt1"/>
              </a:gs>
            </a:gsLst>
            <a:lin ang="16200038" scaled="0"/>
          </a:gra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lvl="1" algn="ctr">
              <a:lnSpc>
                <a:spcPct val="91666"/>
              </a:lnSpc>
            </a:pPr>
            <a:r>
              <a:rPr lang="en-US" sz="1276" b="1" dirty="0">
                <a:solidFill>
                  <a:srgbClr val="FF0000"/>
                </a:solidFill>
                <a:latin typeface="Calibri"/>
                <a:ea typeface="Calibri"/>
                <a:cs typeface="Calibri"/>
                <a:sym typeface="Calibri"/>
              </a:rPr>
              <a:t>4 Impact Reports </a:t>
            </a:r>
            <a:r>
              <a:rPr lang="en-US" sz="1276" b="1" dirty="0">
                <a:solidFill>
                  <a:srgbClr val="39386A"/>
                </a:solidFill>
                <a:latin typeface="Calibri"/>
                <a:ea typeface="Calibri"/>
                <a:cs typeface="Calibri"/>
                <a:sym typeface="Calibri"/>
              </a:rPr>
              <a:t>released to disseminate the concrete outputs of fellows funded under Open Calls #1 to #4 </a:t>
            </a:r>
            <a:br>
              <a:rPr lang="en-US" sz="1276" b="1" dirty="0">
                <a:solidFill>
                  <a:srgbClr val="39386A"/>
                </a:solidFill>
                <a:latin typeface="Calibri"/>
                <a:ea typeface="Calibri"/>
                <a:cs typeface="Calibri"/>
                <a:sym typeface="Calibri"/>
              </a:rPr>
            </a:br>
            <a:br>
              <a:rPr lang="en-US" sz="1276" b="1" dirty="0">
                <a:solidFill>
                  <a:srgbClr val="39386A"/>
                </a:solidFill>
                <a:latin typeface="Calibri"/>
                <a:ea typeface="Calibri"/>
                <a:cs typeface="Calibri"/>
                <a:sym typeface="Calibri"/>
              </a:rPr>
            </a:br>
            <a:r>
              <a:rPr lang="en-US" sz="1276" b="1" dirty="0">
                <a:solidFill>
                  <a:srgbClr val="39386A"/>
                </a:solidFill>
                <a:latin typeface="Calibri"/>
                <a:ea typeface="Calibri"/>
                <a:cs typeface="Calibri"/>
                <a:sym typeface="Calibri"/>
              </a:rPr>
              <a:t>4</a:t>
            </a:r>
            <a:r>
              <a:rPr lang="en-US" sz="1276" b="1" baseline="30000" dirty="0">
                <a:solidFill>
                  <a:srgbClr val="39386A"/>
                </a:solidFill>
                <a:latin typeface="Calibri"/>
                <a:ea typeface="Calibri"/>
                <a:cs typeface="Calibri"/>
                <a:sym typeface="Calibri"/>
              </a:rPr>
              <a:t>th</a:t>
            </a:r>
            <a:r>
              <a:rPr lang="en-US" sz="1276" b="1" dirty="0">
                <a:solidFill>
                  <a:srgbClr val="39386A"/>
                </a:solidFill>
                <a:latin typeface="Calibri"/>
                <a:ea typeface="Calibri"/>
                <a:cs typeface="Calibri"/>
                <a:sym typeface="Calibri"/>
              </a:rPr>
              <a:t> issued in June 2022</a:t>
            </a:r>
            <a:endParaRPr sz="1276" b="1" dirty="0">
              <a:solidFill>
                <a:srgbClr val="39386A"/>
              </a:solidFill>
              <a:latin typeface="Calibri"/>
              <a:ea typeface="Calibri"/>
              <a:cs typeface="Calibri"/>
              <a:sym typeface="Calibri"/>
            </a:endParaRPr>
          </a:p>
        </p:txBody>
      </p:sp>
      <p:sp>
        <p:nvSpPr>
          <p:cNvPr id="12" name="Google Shape;292;p10">
            <a:extLst>
              <a:ext uri="{FF2B5EF4-FFF2-40B4-BE49-F238E27FC236}">
                <a16:creationId xmlns:a16="http://schemas.microsoft.com/office/drawing/2014/main" id="{9943D296-6B63-1B48-BDAB-D819315236E7}"/>
              </a:ext>
            </a:extLst>
          </p:cNvPr>
          <p:cNvSpPr/>
          <p:nvPr/>
        </p:nvSpPr>
        <p:spPr>
          <a:xfrm>
            <a:off x="3597154" y="2102387"/>
            <a:ext cx="1591284" cy="1296302"/>
          </a:xfrm>
          <a:prstGeom prst="roundRect">
            <a:avLst>
              <a:gd name="adj" fmla="val 16667"/>
            </a:avLst>
          </a:prstGeom>
          <a:gradFill>
            <a:gsLst>
              <a:gs pos="0">
                <a:srgbClr val="12A4DE"/>
              </a:gs>
              <a:gs pos="1000">
                <a:srgbClr val="12A4DE"/>
              </a:gs>
              <a:gs pos="78000">
                <a:schemeClr val="lt1"/>
              </a:gs>
              <a:gs pos="100000">
                <a:schemeClr val="lt1"/>
              </a:gs>
            </a:gsLst>
            <a:lin ang="16200000" scaled="0"/>
          </a:gra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lnSpc>
                <a:spcPct val="91666"/>
              </a:lnSpc>
            </a:pPr>
            <a:r>
              <a:rPr lang="en-US" sz="1276" b="1">
                <a:solidFill>
                  <a:srgbClr val="39386A"/>
                </a:solidFill>
                <a:latin typeface="Calibri"/>
                <a:ea typeface="Calibri"/>
                <a:cs typeface="Calibri"/>
                <a:sym typeface="Calibri"/>
              </a:rPr>
              <a:t>Functional</a:t>
            </a:r>
            <a:r>
              <a:rPr lang="en-US" sz="1276" b="1">
                <a:solidFill>
                  <a:schemeClr val="lt2"/>
                </a:solidFill>
                <a:latin typeface="Calibri"/>
                <a:ea typeface="Calibri"/>
                <a:cs typeface="Calibri"/>
                <a:sym typeface="Calibri"/>
              </a:rPr>
              <a:t> </a:t>
            </a:r>
            <a:r>
              <a:rPr lang="en-US" sz="1276" b="1">
                <a:solidFill>
                  <a:srgbClr val="FF0000"/>
                </a:solidFill>
                <a:latin typeface="Calibri"/>
                <a:ea typeface="Calibri"/>
                <a:cs typeface="Calibri"/>
                <a:sym typeface="Calibri"/>
              </a:rPr>
              <a:t>Grants Platform </a:t>
            </a:r>
            <a:r>
              <a:rPr lang="en-US" sz="1276" b="1">
                <a:solidFill>
                  <a:srgbClr val="39386A"/>
                </a:solidFill>
                <a:latin typeface="Calibri"/>
                <a:ea typeface="Calibri"/>
                <a:cs typeface="Calibri"/>
                <a:sym typeface="Calibri"/>
              </a:rPr>
              <a:t>for applications &amp; evaluation process (58 contractualised EPEs)</a:t>
            </a:r>
            <a:endParaRPr sz="958">
              <a:solidFill>
                <a:schemeClr val="dk1"/>
              </a:solidFill>
              <a:latin typeface="Arial"/>
              <a:ea typeface="Arial"/>
              <a:cs typeface="Arial"/>
              <a:sym typeface="Arial"/>
            </a:endParaRPr>
          </a:p>
        </p:txBody>
      </p:sp>
      <p:sp>
        <p:nvSpPr>
          <p:cNvPr id="13" name="Google Shape;293;p10">
            <a:extLst>
              <a:ext uri="{FF2B5EF4-FFF2-40B4-BE49-F238E27FC236}">
                <a16:creationId xmlns:a16="http://schemas.microsoft.com/office/drawing/2014/main" id="{EDF88BFE-42C5-ED41-8CBA-B9B919A548E7}"/>
              </a:ext>
            </a:extLst>
          </p:cNvPr>
          <p:cNvSpPr/>
          <p:nvPr/>
        </p:nvSpPr>
        <p:spPr>
          <a:xfrm>
            <a:off x="2164204" y="2050741"/>
            <a:ext cx="1288261" cy="1404706"/>
          </a:xfrm>
          <a:prstGeom prst="roundRect">
            <a:avLst>
              <a:gd name="adj" fmla="val 16667"/>
            </a:avLst>
          </a:prstGeom>
          <a:gradFill>
            <a:gsLst>
              <a:gs pos="0">
                <a:srgbClr val="12A4DE"/>
              </a:gs>
              <a:gs pos="1000">
                <a:srgbClr val="12A4DE"/>
              </a:gs>
              <a:gs pos="78000">
                <a:schemeClr val="lt1"/>
              </a:gs>
              <a:gs pos="100000">
                <a:schemeClr val="lt1"/>
              </a:gs>
            </a:gsLst>
            <a:lin ang="16200000" scaled="0"/>
          </a:gra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lnSpc>
                <a:spcPct val="91666"/>
              </a:lnSpc>
            </a:pPr>
            <a:r>
              <a:rPr lang="en-US" sz="1276" b="1" dirty="0">
                <a:solidFill>
                  <a:srgbClr val="FF0000"/>
                </a:solidFill>
                <a:latin typeface="Calibri"/>
                <a:ea typeface="Calibri"/>
                <a:cs typeface="Calibri"/>
                <a:sym typeface="Calibri"/>
              </a:rPr>
              <a:t>7</a:t>
            </a:r>
            <a:r>
              <a:rPr lang="en-US" sz="1276" b="1" dirty="0">
                <a:solidFill>
                  <a:srgbClr val="39386A"/>
                </a:solidFill>
                <a:latin typeface="Calibri"/>
                <a:ea typeface="Calibri"/>
                <a:cs typeface="Calibri"/>
                <a:sym typeface="Calibri"/>
              </a:rPr>
              <a:t> Open calls Completed</a:t>
            </a:r>
            <a:endParaRPr sz="1276" b="1" dirty="0">
              <a:solidFill>
                <a:srgbClr val="39386A"/>
              </a:solidFill>
              <a:latin typeface="Calibri"/>
              <a:ea typeface="Calibri"/>
              <a:cs typeface="Calibri"/>
              <a:sym typeface="Calibri"/>
            </a:endParaRPr>
          </a:p>
          <a:p>
            <a:pPr algn="ctr">
              <a:lnSpc>
                <a:spcPct val="91666"/>
              </a:lnSpc>
            </a:pPr>
            <a:endParaRPr sz="1276" b="1" dirty="0">
              <a:solidFill>
                <a:srgbClr val="39386A"/>
              </a:solidFill>
              <a:latin typeface="Calibri"/>
              <a:ea typeface="Calibri"/>
              <a:cs typeface="Calibri"/>
              <a:sym typeface="Calibri"/>
            </a:endParaRPr>
          </a:p>
          <a:p>
            <a:pPr algn="ctr">
              <a:lnSpc>
                <a:spcPct val="91666"/>
              </a:lnSpc>
            </a:pPr>
            <a:r>
              <a:rPr lang="en-US" sz="1276" b="1" dirty="0">
                <a:solidFill>
                  <a:srgbClr val="39386A"/>
                </a:solidFill>
                <a:latin typeface="Calibri"/>
                <a:ea typeface="Calibri"/>
                <a:cs typeface="Calibri"/>
                <a:sym typeface="Calibri"/>
              </a:rPr>
              <a:t>Open Call #8 now launched &amp; </a:t>
            </a:r>
            <a:r>
              <a:rPr lang="en-US" sz="1276" b="1" dirty="0" err="1">
                <a:solidFill>
                  <a:srgbClr val="39386A"/>
                </a:solidFill>
                <a:latin typeface="Calibri"/>
                <a:ea typeface="Calibri"/>
                <a:cs typeface="Calibri"/>
                <a:sym typeface="Calibri"/>
              </a:rPr>
              <a:t>runnning</a:t>
            </a:r>
            <a:r>
              <a:rPr lang="en-US" sz="1276" b="1" dirty="0">
                <a:solidFill>
                  <a:srgbClr val="39386A"/>
                </a:solidFill>
                <a:latin typeface="Calibri"/>
                <a:ea typeface="Calibri"/>
                <a:cs typeface="Calibri"/>
                <a:sym typeface="Calibri"/>
              </a:rPr>
              <a:t> until 07 Nov ‘22</a:t>
            </a:r>
            <a:endParaRPr sz="1276" b="1" dirty="0">
              <a:solidFill>
                <a:srgbClr val="39386A"/>
              </a:solidFill>
              <a:latin typeface="Calibri"/>
              <a:ea typeface="Calibri"/>
              <a:cs typeface="Calibri"/>
              <a:sym typeface="Calibri"/>
            </a:endParaRPr>
          </a:p>
          <a:p>
            <a:pPr algn="ctr">
              <a:lnSpc>
                <a:spcPct val="91666"/>
              </a:lnSpc>
            </a:pPr>
            <a:r>
              <a:rPr lang="en-US" sz="1276" b="1" dirty="0">
                <a:solidFill>
                  <a:srgbClr val="39386A"/>
                </a:solidFill>
                <a:latin typeface="Calibri"/>
                <a:ea typeface="Calibri"/>
                <a:cs typeface="Calibri"/>
                <a:sym typeface="Calibri"/>
              </a:rPr>
              <a:t> </a:t>
            </a:r>
            <a:endParaRPr sz="1276" b="1" dirty="0">
              <a:solidFill>
                <a:srgbClr val="39386A"/>
              </a:solidFill>
              <a:latin typeface="Calibri"/>
              <a:ea typeface="Calibri"/>
              <a:cs typeface="Calibri"/>
              <a:sym typeface="Calibri"/>
            </a:endParaRPr>
          </a:p>
        </p:txBody>
      </p:sp>
      <p:sp>
        <p:nvSpPr>
          <p:cNvPr id="14" name="Google Shape;294;p10">
            <a:extLst>
              <a:ext uri="{FF2B5EF4-FFF2-40B4-BE49-F238E27FC236}">
                <a16:creationId xmlns:a16="http://schemas.microsoft.com/office/drawing/2014/main" id="{D5E3F947-015B-244D-A6B2-E64E1BA6A04B}"/>
              </a:ext>
            </a:extLst>
          </p:cNvPr>
          <p:cNvSpPr/>
          <p:nvPr/>
        </p:nvSpPr>
        <p:spPr>
          <a:xfrm>
            <a:off x="5311745" y="1983875"/>
            <a:ext cx="1591284" cy="1438512"/>
          </a:xfrm>
          <a:prstGeom prst="roundRect">
            <a:avLst>
              <a:gd name="adj" fmla="val 16667"/>
            </a:avLst>
          </a:prstGeom>
          <a:gradFill>
            <a:gsLst>
              <a:gs pos="0">
                <a:srgbClr val="12A4DE"/>
              </a:gs>
              <a:gs pos="1000">
                <a:srgbClr val="12A4DE"/>
              </a:gs>
              <a:gs pos="78000">
                <a:schemeClr val="lt1"/>
              </a:gs>
              <a:gs pos="100000">
                <a:schemeClr val="lt1"/>
              </a:gs>
            </a:gsLst>
            <a:lin ang="16200000" scaled="0"/>
          </a:gradFill>
          <a:ln w="9525" cap="flat" cmpd="sng">
            <a:solidFill>
              <a:srgbClr val="395E89"/>
            </a:solidFill>
            <a:prstDash val="solid"/>
            <a:round/>
            <a:headEnd type="none" w="sm" len="sm"/>
            <a:tailEnd type="none" w="sm" len="sm"/>
          </a:ln>
        </p:spPr>
        <p:txBody>
          <a:bodyPr spcFirstLastPara="1" wrap="square" lIns="48612" tIns="24295" rIns="48612" bIns="24295" anchor="ctr" anchorCtr="0">
            <a:noAutofit/>
          </a:bodyPr>
          <a:lstStyle/>
          <a:p>
            <a:pPr algn="ctr">
              <a:lnSpc>
                <a:spcPct val="91666"/>
              </a:lnSpc>
            </a:pPr>
            <a:r>
              <a:rPr lang="en-US" sz="1276" b="1" dirty="0">
                <a:solidFill>
                  <a:srgbClr val="FF0000"/>
                </a:solidFill>
                <a:latin typeface="Calibri"/>
                <a:ea typeface="Calibri"/>
                <a:cs typeface="Calibri"/>
                <a:sym typeface="Calibri"/>
              </a:rPr>
              <a:t>9</a:t>
            </a:r>
            <a:r>
              <a:rPr lang="en-US" sz="1276" b="1" dirty="0">
                <a:solidFill>
                  <a:schemeClr val="lt2"/>
                </a:solidFill>
                <a:latin typeface="Calibri"/>
                <a:ea typeface="Calibri"/>
                <a:cs typeface="Calibri"/>
                <a:sym typeface="Calibri"/>
              </a:rPr>
              <a:t> </a:t>
            </a:r>
            <a:r>
              <a:rPr lang="en-US" sz="1276" b="1" dirty="0">
                <a:solidFill>
                  <a:srgbClr val="39386A"/>
                </a:solidFill>
                <a:latin typeface="Calibri"/>
                <a:ea typeface="Calibri"/>
                <a:cs typeface="Calibri"/>
                <a:sym typeface="Calibri"/>
              </a:rPr>
              <a:t>Webinars on topical subjects (AI, Cybersecurity, EU ICT Policies, Trusted Information, Education in Standardisation, Blockchain)</a:t>
            </a:r>
            <a:endParaRPr sz="958" dirty="0">
              <a:solidFill>
                <a:schemeClr val="dk1"/>
              </a:solidFill>
              <a:latin typeface="Arial"/>
              <a:ea typeface="Arial"/>
              <a:cs typeface="Arial"/>
              <a:sym typeface="Arial"/>
            </a:endParaRPr>
          </a:p>
        </p:txBody>
      </p:sp>
      <p:cxnSp>
        <p:nvCxnSpPr>
          <p:cNvPr id="15" name="Google Shape;295;p10">
            <a:extLst>
              <a:ext uri="{FF2B5EF4-FFF2-40B4-BE49-F238E27FC236}">
                <a16:creationId xmlns:a16="http://schemas.microsoft.com/office/drawing/2014/main" id="{5127E59D-97F7-8D48-AA28-DE23C521B8B4}"/>
              </a:ext>
            </a:extLst>
          </p:cNvPr>
          <p:cNvCxnSpPr/>
          <p:nvPr/>
        </p:nvCxnSpPr>
        <p:spPr>
          <a:xfrm>
            <a:off x="416043" y="3556131"/>
            <a:ext cx="9875078" cy="0"/>
          </a:xfrm>
          <a:prstGeom prst="straightConnector1">
            <a:avLst/>
          </a:prstGeom>
          <a:noFill/>
          <a:ln w="38100" cap="flat" cmpd="sng">
            <a:solidFill>
              <a:schemeClr val="accent1"/>
            </a:solidFill>
            <a:prstDash val="solid"/>
            <a:round/>
            <a:headEnd type="none" w="sm" len="sm"/>
            <a:tailEnd type="none" w="sm" len="sm"/>
          </a:ln>
        </p:spPr>
      </p:cxnSp>
      <p:cxnSp>
        <p:nvCxnSpPr>
          <p:cNvPr id="16" name="Google Shape;296;p10">
            <a:extLst>
              <a:ext uri="{FF2B5EF4-FFF2-40B4-BE49-F238E27FC236}">
                <a16:creationId xmlns:a16="http://schemas.microsoft.com/office/drawing/2014/main" id="{F604F2D0-0BB8-2D4E-90B1-9C708D060A65}"/>
              </a:ext>
            </a:extLst>
          </p:cNvPr>
          <p:cNvCxnSpPr/>
          <p:nvPr/>
        </p:nvCxnSpPr>
        <p:spPr>
          <a:xfrm>
            <a:off x="416043" y="5043510"/>
            <a:ext cx="9875078" cy="0"/>
          </a:xfrm>
          <a:prstGeom prst="straightConnector1">
            <a:avLst/>
          </a:prstGeom>
          <a:noFill/>
          <a:ln w="38100" cap="flat" cmpd="sng">
            <a:solidFill>
              <a:schemeClr val="accent1"/>
            </a:solidFill>
            <a:prstDash val="solid"/>
            <a:round/>
            <a:headEnd type="none" w="sm" len="sm"/>
            <a:tailEnd type="none" w="sm" len="sm"/>
          </a:ln>
        </p:spPr>
      </p:cxnSp>
      <p:pic>
        <p:nvPicPr>
          <p:cNvPr id="17" name="Google Shape;297;p10">
            <a:extLst>
              <a:ext uri="{FF2B5EF4-FFF2-40B4-BE49-F238E27FC236}">
                <a16:creationId xmlns:a16="http://schemas.microsoft.com/office/drawing/2014/main" id="{92787001-8566-E843-B64E-9B5858CBCE57}"/>
              </a:ext>
            </a:extLst>
          </p:cNvPr>
          <p:cNvPicPr preferRelativeResize="0"/>
          <p:nvPr/>
        </p:nvPicPr>
        <p:blipFill rotWithShape="1">
          <a:blip r:embed="rId3">
            <a:alphaModFix/>
          </a:blip>
          <a:srcRect/>
          <a:stretch/>
        </p:blipFill>
        <p:spPr>
          <a:xfrm>
            <a:off x="113370" y="5156508"/>
            <a:ext cx="1481271" cy="946849"/>
          </a:xfrm>
          <a:prstGeom prst="rect">
            <a:avLst/>
          </a:prstGeom>
          <a:noFill/>
          <a:ln>
            <a:noFill/>
          </a:ln>
        </p:spPr>
      </p:pic>
      <p:pic>
        <p:nvPicPr>
          <p:cNvPr id="18" name="Google Shape;298;p10">
            <a:extLst>
              <a:ext uri="{FF2B5EF4-FFF2-40B4-BE49-F238E27FC236}">
                <a16:creationId xmlns:a16="http://schemas.microsoft.com/office/drawing/2014/main" id="{01B32E53-53A0-EA47-A437-DF615F81FAE3}"/>
              </a:ext>
            </a:extLst>
          </p:cNvPr>
          <p:cNvPicPr preferRelativeResize="0"/>
          <p:nvPr/>
        </p:nvPicPr>
        <p:blipFill rotWithShape="1">
          <a:blip r:embed="rId4">
            <a:alphaModFix/>
          </a:blip>
          <a:srcRect/>
          <a:stretch/>
        </p:blipFill>
        <p:spPr>
          <a:xfrm>
            <a:off x="800130" y="5372069"/>
            <a:ext cx="1390282" cy="714305"/>
          </a:xfrm>
          <a:prstGeom prst="rect">
            <a:avLst/>
          </a:prstGeom>
          <a:noFill/>
          <a:ln>
            <a:noFill/>
          </a:ln>
        </p:spPr>
      </p:pic>
      <p:grpSp>
        <p:nvGrpSpPr>
          <p:cNvPr id="19" name="Google Shape;299;p10">
            <a:extLst>
              <a:ext uri="{FF2B5EF4-FFF2-40B4-BE49-F238E27FC236}">
                <a16:creationId xmlns:a16="http://schemas.microsoft.com/office/drawing/2014/main" id="{4DAA6197-CBA0-3649-96DD-4FD9FDEE5784}"/>
              </a:ext>
            </a:extLst>
          </p:cNvPr>
          <p:cNvGrpSpPr/>
          <p:nvPr/>
        </p:nvGrpSpPr>
        <p:grpSpPr>
          <a:xfrm>
            <a:off x="5980" y="1739155"/>
            <a:ext cx="1815160" cy="1445845"/>
            <a:chOff x="-3200375" y="2353900"/>
            <a:chExt cx="3412826" cy="2718448"/>
          </a:xfrm>
        </p:grpSpPr>
        <p:pic>
          <p:nvPicPr>
            <p:cNvPr id="20" name="Google Shape;300;p10">
              <a:extLst>
                <a:ext uri="{FF2B5EF4-FFF2-40B4-BE49-F238E27FC236}">
                  <a16:creationId xmlns:a16="http://schemas.microsoft.com/office/drawing/2014/main" id="{EF5A485E-60BC-CD4B-8DA5-AD10154C3DC7}"/>
                </a:ext>
              </a:extLst>
            </p:cNvPr>
            <p:cNvPicPr preferRelativeResize="0"/>
            <p:nvPr/>
          </p:nvPicPr>
          <p:blipFill rotWithShape="1">
            <a:blip r:embed="rId5">
              <a:alphaModFix/>
            </a:blip>
            <a:srcRect/>
            <a:stretch/>
          </p:blipFill>
          <p:spPr>
            <a:xfrm>
              <a:off x="-3200375" y="2353900"/>
              <a:ext cx="1967268" cy="1148805"/>
            </a:xfrm>
            <a:prstGeom prst="rect">
              <a:avLst/>
            </a:prstGeom>
            <a:noFill/>
            <a:ln>
              <a:noFill/>
            </a:ln>
          </p:spPr>
        </p:pic>
        <p:pic>
          <p:nvPicPr>
            <p:cNvPr id="21" name="Google Shape;301;p10">
              <a:extLst>
                <a:ext uri="{FF2B5EF4-FFF2-40B4-BE49-F238E27FC236}">
                  <a16:creationId xmlns:a16="http://schemas.microsoft.com/office/drawing/2014/main" id="{32F0B8D1-83C5-BD4F-A234-4DD794039011}"/>
                </a:ext>
              </a:extLst>
            </p:cNvPr>
            <p:cNvPicPr preferRelativeResize="0"/>
            <p:nvPr/>
          </p:nvPicPr>
          <p:blipFill rotWithShape="1">
            <a:blip r:embed="rId6">
              <a:alphaModFix/>
            </a:blip>
            <a:srcRect/>
            <a:stretch/>
          </p:blipFill>
          <p:spPr>
            <a:xfrm>
              <a:off x="-1754790" y="2379512"/>
              <a:ext cx="1967241" cy="1069626"/>
            </a:xfrm>
            <a:prstGeom prst="rect">
              <a:avLst/>
            </a:prstGeom>
            <a:noFill/>
            <a:ln>
              <a:noFill/>
            </a:ln>
          </p:spPr>
        </p:pic>
        <p:pic>
          <p:nvPicPr>
            <p:cNvPr id="22" name="Google Shape;302;p10">
              <a:extLst>
                <a:ext uri="{FF2B5EF4-FFF2-40B4-BE49-F238E27FC236}">
                  <a16:creationId xmlns:a16="http://schemas.microsoft.com/office/drawing/2014/main" id="{AEDED351-412C-2A46-ABED-23332E598427}"/>
                </a:ext>
              </a:extLst>
            </p:cNvPr>
            <p:cNvPicPr preferRelativeResize="0"/>
            <p:nvPr/>
          </p:nvPicPr>
          <p:blipFill rotWithShape="1">
            <a:blip r:embed="rId7">
              <a:alphaModFix/>
            </a:blip>
            <a:srcRect/>
            <a:stretch/>
          </p:blipFill>
          <p:spPr>
            <a:xfrm>
              <a:off x="-2900409" y="3502736"/>
              <a:ext cx="1579510" cy="858804"/>
            </a:xfrm>
            <a:prstGeom prst="rect">
              <a:avLst/>
            </a:prstGeom>
            <a:noFill/>
            <a:ln>
              <a:noFill/>
            </a:ln>
          </p:spPr>
        </p:pic>
        <p:pic>
          <p:nvPicPr>
            <p:cNvPr id="23" name="Google Shape;303;p10">
              <a:extLst>
                <a:ext uri="{FF2B5EF4-FFF2-40B4-BE49-F238E27FC236}">
                  <a16:creationId xmlns:a16="http://schemas.microsoft.com/office/drawing/2014/main" id="{B17621B1-1569-B34B-97D2-3BDA49E3452B}"/>
                </a:ext>
              </a:extLst>
            </p:cNvPr>
            <p:cNvPicPr preferRelativeResize="0"/>
            <p:nvPr/>
          </p:nvPicPr>
          <p:blipFill rotWithShape="1">
            <a:blip r:embed="rId8">
              <a:alphaModFix/>
            </a:blip>
            <a:srcRect/>
            <a:stretch/>
          </p:blipFill>
          <p:spPr>
            <a:xfrm>
              <a:off x="-1563552" y="3252805"/>
              <a:ext cx="1579498" cy="1230151"/>
            </a:xfrm>
            <a:prstGeom prst="rect">
              <a:avLst/>
            </a:prstGeom>
            <a:noFill/>
            <a:ln>
              <a:noFill/>
            </a:ln>
          </p:spPr>
        </p:pic>
        <p:pic>
          <p:nvPicPr>
            <p:cNvPr id="24" name="Google Shape;304;p10">
              <a:extLst>
                <a:ext uri="{FF2B5EF4-FFF2-40B4-BE49-F238E27FC236}">
                  <a16:creationId xmlns:a16="http://schemas.microsoft.com/office/drawing/2014/main" id="{8ECBE8DE-9D76-F145-8AEB-3E4B39CC28B6}"/>
                </a:ext>
              </a:extLst>
            </p:cNvPr>
            <p:cNvPicPr preferRelativeResize="0"/>
            <p:nvPr/>
          </p:nvPicPr>
          <p:blipFill rotWithShape="1">
            <a:blip r:embed="rId9">
              <a:alphaModFix/>
            </a:blip>
            <a:srcRect/>
            <a:stretch/>
          </p:blipFill>
          <p:spPr>
            <a:xfrm>
              <a:off x="-2569192" y="4149642"/>
              <a:ext cx="1579451" cy="922706"/>
            </a:xfrm>
            <a:prstGeom prst="rect">
              <a:avLst/>
            </a:prstGeom>
            <a:noFill/>
            <a:ln>
              <a:noFill/>
            </a:ln>
          </p:spPr>
        </p:pic>
      </p:grpSp>
      <p:pic>
        <p:nvPicPr>
          <p:cNvPr id="25" name="Google Shape;305;p10">
            <a:extLst>
              <a:ext uri="{FF2B5EF4-FFF2-40B4-BE49-F238E27FC236}">
                <a16:creationId xmlns:a16="http://schemas.microsoft.com/office/drawing/2014/main" id="{35F383AB-71CE-BB49-97DD-B18974A38F0B}"/>
              </a:ext>
            </a:extLst>
          </p:cNvPr>
          <p:cNvPicPr preferRelativeResize="0"/>
          <p:nvPr/>
        </p:nvPicPr>
        <p:blipFill rotWithShape="1">
          <a:blip r:embed="rId10">
            <a:alphaModFix/>
          </a:blip>
          <a:srcRect/>
          <a:stretch/>
        </p:blipFill>
        <p:spPr>
          <a:xfrm>
            <a:off x="995196" y="2661115"/>
            <a:ext cx="953253" cy="524825"/>
          </a:xfrm>
          <a:prstGeom prst="rect">
            <a:avLst/>
          </a:prstGeom>
          <a:noFill/>
          <a:ln>
            <a:noFill/>
          </a:ln>
        </p:spPr>
      </p:pic>
      <p:pic>
        <p:nvPicPr>
          <p:cNvPr id="26" name="Google Shape;306;p10">
            <a:extLst>
              <a:ext uri="{FF2B5EF4-FFF2-40B4-BE49-F238E27FC236}">
                <a16:creationId xmlns:a16="http://schemas.microsoft.com/office/drawing/2014/main" id="{EEFFF95A-3049-474F-BA70-1F2D0DABF29C}"/>
              </a:ext>
            </a:extLst>
          </p:cNvPr>
          <p:cNvPicPr preferRelativeResize="0"/>
          <p:nvPr/>
        </p:nvPicPr>
        <p:blipFill rotWithShape="1">
          <a:blip r:embed="rId11">
            <a:alphaModFix/>
          </a:blip>
          <a:srcRect/>
          <a:stretch/>
        </p:blipFill>
        <p:spPr>
          <a:xfrm>
            <a:off x="113370" y="6094295"/>
            <a:ext cx="1598574" cy="535959"/>
          </a:xfrm>
          <a:prstGeom prst="rect">
            <a:avLst/>
          </a:prstGeom>
          <a:noFill/>
          <a:ln>
            <a:noFill/>
          </a:ln>
        </p:spPr>
      </p:pic>
      <p:pic>
        <p:nvPicPr>
          <p:cNvPr id="27" name="Google Shape;307;p10">
            <a:extLst>
              <a:ext uri="{FF2B5EF4-FFF2-40B4-BE49-F238E27FC236}">
                <a16:creationId xmlns:a16="http://schemas.microsoft.com/office/drawing/2014/main" id="{EC5D0889-0C3C-DB4A-B2D7-B5071D8A27BA}"/>
              </a:ext>
            </a:extLst>
          </p:cNvPr>
          <p:cNvPicPr preferRelativeResize="0"/>
          <p:nvPr/>
        </p:nvPicPr>
        <p:blipFill rotWithShape="1">
          <a:blip r:embed="rId12">
            <a:alphaModFix/>
          </a:blip>
          <a:srcRect/>
          <a:stretch/>
        </p:blipFill>
        <p:spPr>
          <a:xfrm>
            <a:off x="597812" y="2877555"/>
            <a:ext cx="1114132" cy="616136"/>
          </a:xfrm>
          <a:prstGeom prst="rect">
            <a:avLst/>
          </a:prstGeom>
          <a:noFill/>
          <a:ln>
            <a:noFill/>
          </a:ln>
        </p:spPr>
      </p:pic>
      <p:pic>
        <p:nvPicPr>
          <p:cNvPr id="28" name="Google Shape;308;p10">
            <a:extLst>
              <a:ext uri="{FF2B5EF4-FFF2-40B4-BE49-F238E27FC236}">
                <a16:creationId xmlns:a16="http://schemas.microsoft.com/office/drawing/2014/main" id="{EC1404A3-4E72-BF43-80A7-0BD43DD500D3}"/>
              </a:ext>
            </a:extLst>
          </p:cNvPr>
          <p:cNvPicPr preferRelativeResize="0"/>
          <p:nvPr/>
        </p:nvPicPr>
        <p:blipFill rotWithShape="1">
          <a:blip r:embed="rId13">
            <a:alphaModFix/>
          </a:blip>
          <a:srcRect/>
          <a:stretch/>
        </p:blipFill>
        <p:spPr>
          <a:xfrm>
            <a:off x="113371" y="4251623"/>
            <a:ext cx="938929" cy="46333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9" name="Google Shape;309;p10">
            <a:extLst>
              <a:ext uri="{FF2B5EF4-FFF2-40B4-BE49-F238E27FC236}">
                <a16:creationId xmlns:a16="http://schemas.microsoft.com/office/drawing/2014/main" id="{AD3B1B93-91C9-314C-B2A3-56B87040380D}"/>
              </a:ext>
            </a:extLst>
          </p:cNvPr>
          <p:cNvPicPr preferRelativeResize="0"/>
          <p:nvPr/>
        </p:nvPicPr>
        <p:blipFill rotWithShape="1">
          <a:blip r:embed="rId14">
            <a:alphaModFix/>
          </a:blip>
          <a:srcRect/>
          <a:stretch/>
        </p:blipFill>
        <p:spPr>
          <a:xfrm>
            <a:off x="1024065" y="4251623"/>
            <a:ext cx="836953" cy="509775"/>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0" name="Google Shape;310;p10">
            <a:extLst>
              <a:ext uri="{FF2B5EF4-FFF2-40B4-BE49-F238E27FC236}">
                <a16:creationId xmlns:a16="http://schemas.microsoft.com/office/drawing/2014/main" id="{AA53DB98-D7B1-064C-9B47-C287269A3AA9}"/>
              </a:ext>
            </a:extLst>
          </p:cNvPr>
          <p:cNvPicPr preferRelativeResize="0"/>
          <p:nvPr/>
        </p:nvPicPr>
        <p:blipFill rotWithShape="1">
          <a:blip r:embed="rId15">
            <a:alphaModFix/>
          </a:blip>
          <a:srcRect t="9455" b="9447"/>
          <a:stretch/>
        </p:blipFill>
        <p:spPr>
          <a:xfrm>
            <a:off x="383045" y="4602614"/>
            <a:ext cx="893179" cy="417109"/>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241558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FBB1508-5AE6-624D-B6DB-F87601C16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778934"/>
            <a:ext cx="828198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3C6FDC-2BE6-D74A-8FA1-C45F0DC6C740}"/>
              </a:ext>
            </a:extLst>
          </p:cNvPr>
          <p:cNvSpPr txBox="1"/>
          <p:nvPr/>
        </p:nvSpPr>
        <p:spPr>
          <a:xfrm>
            <a:off x="8547100" y="1362204"/>
            <a:ext cx="1981200" cy="4832092"/>
          </a:xfrm>
          <a:prstGeom prst="rect">
            <a:avLst/>
          </a:prstGeom>
          <a:solidFill>
            <a:schemeClr val="tx2"/>
          </a:solidFill>
        </p:spPr>
        <p:txBody>
          <a:bodyPr wrap="square">
            <a:spAutoFit/>
          </a:bodyPr>
          <a:lstStyle/>
          <a:p>
            <a:pPr algn="ctr" rtl="0">
              <a:spcBef>
                <a:spcPts val="0"/>
              </a:spcBef>
              <a:spcAft>
                <a:spcPts val="0"/>
              </a:spcAft>
            </a:pPr>
            <a:r>
              <a:rPr lang="en-IE" sz="1400" b="1" i="1" u="none" strike="noStrike" dirty="0">
                <a:solidFill>
                  <a:srgbClr val="FFFFFF"/>
                </a:solidFill>
                <a:effectLst/>
                <a:latin typeface="Arial" panose="020B0604020202020204" pitchFamily="34" charset="0"/>
              </a:rPr>
              <a:t>Consistent number of proposals coming from applicants coming from SMEs and/or IT field as well as from Academia/Research</a:t>
            </a:r>
            <a:endParaRPr lang="en-IE" sz="1400" b="0" dirty="0">
              <a:effectLst/>
            </a:endParaRPr>
          </a:p>
          <a:p>
            <a:pPr algn="ctr" rtl="0">
              <a:spcBef>
                <a:spcPts val="0"/>
              </a:spcBef>
              <a:spcAft>
                <a:spcPts val="0"/>
              </a:spcAft>
            </a:pPr>
            <a:br>
              <a:rPr lang="en-IE" sz="1400" b="0" dirty="0">
                <a:effectLst/>
              </a:rPr>
            </a:br>
            <a:r>
              <a:rPr lang="en-IE" sz="1400" b="0" i="1" u="none" strike="noStrike" dirty="0">
                <a:solidFill>
                  <a:srgbClr val="FFFFFF"/>
                </a:solidFill>
                <a:effectLst/>
                <a:latin typeface="Arial" panose="020B0604020202020204" pitchFamily="34" charset="0"/>
              </a:rPr>
              <a:t>Cybersecurity, 5G,</a:t>
            </a:r>
            <a:endParaRPr lang="en-IE" sz="1400" b="0" dirty="0">
              <a:effectLst/>
            </a:endParaRPr>
          </a:p>
          <a:p>
            <a:pPr algn="ctr" rtl="0">
              <a:spcBef>
                <a:spcPts val="0"/>
              </a:spcBef>
              <a:spcAft>
                <a:spcPts val="0"/>
              </a:spcAft>
            </a:pPr>
            <a:r>
              <a:rPr lang="en-IE" sz="1400" b="0" i="1" u="none" strike="noStrike" dirty="0">
                <a:solidFill>
                  <a:srgbClr val="FFFFFF"/>
                </a:solidFill>
                <a:effectLst/>
                <a:latin typeface="Arial" panose="020B0604020202020204" pitchFamily="34" charset="0"/>
              </a:rPr>
              <a:t>Artificial Intelligence,</a:t>
            </a:r>
            <a:endParaRPr lang="en-IE" sz="1400" b="0" dirty="0">
              <a:effectLst/>
            </a:endParaRPr>
          </a:p>
          <a:p>
            <a:pPr algn="ctr" rtl="0">
              <a:spcBef>
                <a:spcPts val="0"/>
              </a:spcBef>
              <a:spcAft>
                <a:spcPts val="0"/>
              </a:spcAft>
            </a:pPr>
            <a:r>
              <a:rPr lang="en-IE" sz="1400" b="0" i="1" u="none" strike="noStrike" dirty="0">
                <a:solidFill>
                  <a:srgbClr val="FFFFFF"/>
                </a:solidFill>
                <a:effectLst/>
                <a:latin typeface="Arial" panose="020B0604020202020204" pitchFamily="34" charset="0"/>
              </a:rPr>
              <a:t>Blockchain &amp; DLT proved to be yet the most popular topics.</a:t>
            </a:r>
            <a:endParaRPr lang="en-IE" sz="1400" b="0" dirty="0">
              <a:effectLst/>
            </a:endParaRPr>
          </a:p>
          <a:p>
            <a:pPr algn="ctr" rtl="0">
              <a:spcBef>
                <a:spcPts val="0"/>
              </a:spcBef>
              <a:spcAft>
                <a:spcPts val="0"/>
              </a:spcAft>
            </a:pPr>
            <a:r>
              <a:rPr lang="en-IE" sz="1400" b="0" i="1" u="none" strike="noStrike" dirty="0">
                <a:solidFill>
                  <a:srgbClr val="FFFFFF"/>
                </a:solidFill>
                <a:effectLst/>
                <a:latin typeface="Arial" panose="020B0604020202020204" pitchFamily="34" charset="0"/>
              </a:rPr>
              <a:t> </a:t>
            </a:r>
            <a:br>
              <a:rPr lang="en-IE" sz="1400" b="0" i="1" u="none" strike="noStrike" dirty="0">
                <a:solidFill>
                  <a:srgbClr val="FFFFFF"/>
                </a:solidFill>
                <a:effectLst/>
                <a:latin typeface="Arial" panose="020B0604020202020204" pitchFamily="34" charset="0"/>
              </a:rPr>
            </a:br>
            <a:r>
              <a:rPr lang="en-IE" sz="1400" b="0" i="1" u="none" strike="noStrike" dirty="0">
                <a:solidFill>
                  <a:srgbClr val="FFFFFF"/>
                </a:solidFill>
                <a:effectLst/>
                <a:latin typeface="Arial" panose="020B0604020202020204" pitchFamily="34" charset="0"/>
              </a:rPr>
              <a:t>A wide range of different topics tackled: e-Health; Semantics; Smart Grids; Smart Cities and more.</a:t>
            </a:r>
            <a:endParaRPr lang="en-IE" sz="1400" b="0" dirty="0">
              <a:effectLst/>
            </a:endParaRPr>
          </a:p>
          <a:p>
            <a:br>
              <a:rPr lang="en-IE" sz="1400" b="0" dirty="0">
                <a:effectLst/>
              </a:rPr>
            </a:br>
            <a:endParaRPr lang="en-IE" sz="1400" dirty="0"/>
          </a:p>
        </p:txBody>
      </p:sp>
    </p:spTree>
    <p:extLst>
      <p:ext uri="{BB962C8B-B14F-4D97-AF65-F5344CB8AC3E}">
        <p14:creationId xmlns:p14="http://schemas.microsoft.com/office/powerpoint/2010/main" val="198752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5577" y="2609087"/>
            <a:ext cx="16763" cy="304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67065" y="2609087"/>
            <a:ext cx="16763" cy="304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06425" y="1650040"/>
            <a:ext cx="98425" cy="75565"/>
          </a:xfrm>
          <a:custGeom>
            <a:avLst/>
            <a:gdLst/>
            <a:ahLst/>
            <a:cxnLst/>
            <a:rect l="l" t="t" r="r" b="b"/>
            <a:pathLst>
              <a:path w="98425" h="75564">
                <a:moveTo>
                  <a:pt x="0" y="75499"/>
                </a:moveTo>
                <a:lnTo>
                  <a:pt x="326" y="74732"/>
                </a:lnTo>
                <a:lnTo>
                  <a:pt x="486" y="74526"/>
                </a:lnTo>
              </a:path>
              <a:path w="98425" h="75564">
                <a:moveTo>
                  <a:pt x="58257" y="16754"/>
                </a:moveTo>
                <a:lnTo>
                  <a:pt x="58464" y="16594"/>
                </a:lnTo>
                <a:lnTo>
                  <a:pt x="59235" y="16266"/>
                </a:lnTo>
              </a:path>
              <a:path w="98425" h="75564">
                <a:moveTo>
                  <a:pt x="95469" y="824"/>
                </a:moveTo>
                <a:lnTo>
                  <a:pt x="96973" y="183"/>
                </a:lnTo>
                <a:lnTo>
                  <a:pt x="98315" y="0"/>
                </a:lnTo>
              </a:path>
            </a:pathLst>
          </a:custGeom>
          <a:ln w="5065">
            <a:solidFill>
              <a:srgbClr val="497EBA"/>
            </a:solidFill>
          </a:ln>
        </p:spPr>
        <p:txBody>
          <a:bodyPr wrap="square" lIns="0" tIns="0" rIns="0" bIns="0" rtlCol="0"/>
          <a:lstStyle/>
          <a:p>
            <a:endParaRPr/>
          </a:p>
        </p:txBody>
      </p:sp>
      <p:sp>
        <p:nvSpPr>
          <p:cNvPr id="6" name="object 6"/>
          <p:cNvSpPr/>
          <p:nvPr/>
        </p:nvSpPr>
        <p:spPr>
          <a:xfrm>
            <a:off x="646049" y="1644395"/>
            <a:ext cx="9606280" cy="0"/>
          </a:xfrm>
          <a:custGeom>
            <a:avLst/>
            <a:gdLst/>
            <a:ahLst/>
            <a:cxnLst/>
            <a:rect l="l" t="t" r="r" b="b"/>
            <a:pathLst>
              <a:path w="9606280">
                <a:moveTo>
                  <a:pt x="0" y="0"/>
                </a:moveTo>
                <a:lnTo>
                  <a:pt x="9605779" y="0"/>
                </a:lnTo>
              </a:path>
            </a:pathLst>
          </a:custGeom>
          <a:ln w="5066">
            <a:solidFill>
              <a:srgbClr val="497EBA"/>
            </a:solidFill>
          </a:ln>
        </p:spPr>
        <p:txBody>
          <a:bodyPr wrap="square" lIns="0" tIns="0" rIns="0" bIns="0" rtlCol="0"/>
          <a:lstStyle/>
          <a:p>
            <a:endParaRPr/>
          </a:p>
        </p:txBody>
      </p:sp>
      <p:sp>
        <p:nvSpPr>
          <p:cNvPr id="7" name="object 7"/>
          <p:cNvSpPr/>
          <p:nvPr/>
        </p:nvSpPr>
        <p:spPr>
          <a:xfrm>
            <a:off x="10251829" y="1644396"/>
            <a:ext cx="161925" cy="852805"/>
          </a:xfrm>
          <a:custGeom>
            <a:avLst/>
            <a:gdLst/>
            <a:ahLst/>
            <a:cxnLst/>
            <a:rect l="l" t="t" r="r" b="b"/>
            <a:pathLst>
              <a:path w="161925" h="852805">
                <a:moveTo>
                  <a:pt x="0" y="0"/>
                </a:moveTo>
                <a:lnTo>
                  <a:pt x="4" y="0"/>
                </a:lnTo>
              </a:path>
              <a:path w="161925" h="852805">
                <a:moveTo>
                  <a:pt x="43039" y="5808"/>
                </a:moveTo>
                <a:lnTo>
                  <a:pt x="43183" y="5827"/>
                </a:lnTo>
                <a:lnTo>
                  <a:pt x="43278" y="5867"/>
                </a:lnTo>
              </a:path>
              <a:path w="161925" h="852805">
                <a:moveTo>
                  <a:pt x="137155" y="77141"/>
                </a:moveTo>
                <a:lnTo>
                  <a:pt x="137602" y="77723"/>
                </a:lnTo>
              </a:path>
              <a:path w="161925" h="852805">
                <a:moveTo>
                  <a:pt x="138679" y="79126"/>
                </a:moveTo>
                <a:lnTo>
                  <a:pt x="139639" y="80376"/>
                </a:lnTo>
                <a:lnTo>
                  <a:pt x="139806" y="80771"/>
                </a:lnTo>
              </a:path>
              <a:path w="161925" h="852805">
                <a:moveTo>
                  <a:pt x="155443" y="117994"/>
                </a:moveTo>
                <a:lnTo>
                  <a:pt x="155818" y="118885"/>
                </a:lnTo>
                <a:lnTo>
                  <a:pt x="156020" y="120395"/>
                </a:lnTo>
              </a:path>
              <a:path w="161925" h="852805">
                <a:moveTo>
                  <a:pt x="161499" y="161238"/>
                </a:moveTo>
                <a:lnTo>
                  <a:pt x="161540" y="161543"/>
                </a:lnTo>
                <a:lnTo>
                  <a:pt x="161540" y="806195"/>
                </a:lnTo>
                <a:lnTo>
                  <a:pt x="160031" y="817586"/>
                </a:lnTo>
              </a:path>
              <a:path w="161925" h="852805">
                <a:moveTo>
                  <a:pt x="156385" y="845099"/>
                </a:moveTo>
                <a:lnTo>
                  <a:pt x="155818" y="849382"/>
                </a:lnTo>
                <a:lnTo>
                  <a:pt x="154568" y="852368"/>
                </a:lnTo>
              </a:path>
            </a:pathLst>
          </a:custGeom>
          <a:ln w="5065">
            <a:solidFill>
              <a:srgbClr val="497EBA"/>
            </a:solidFill>
          </a:ln>
        </p:spPr>
        <p:txBody>
          <a:bodyPr wrap="square" lIns="0" tIns="0" rIns="0" bIns="0" rtlCol="0"/>
          <a:lstStyle/>
          <a:p>
            <a:endParaRPr/>
          </a:p>
        </p:txBody>
      </p:sp>
      <p:sp>
        <p:nvSpPr>
          <p:cNvPr id="8" name="object 8"/>
          <p:cNvSpPr/>
          <p:nvPr/>
        </p:nvSpPr>
        <p:spPr>
          <a:xfrm>
            <a:off x="10284961" y="2526408"/>
            <a:ext cx="110502" cy="8353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84513" y="1644395"/>
            <a:ext cx="9928856" cy="967739"/>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5581139" y="2863850"/>
            <a:ext cx="4685926" cy="2852736"/>
          </a:xfrm>
          <a:custGeom>
            <a:avLst/>
            <a:gdLst/>
            <a:ahLst/>
            <a:cxnLst/>
            <a:rect l="l" t="t" r="r" b="b"/>
            <a:pathLst>
              <a:path w="10110470" h="3363595">
                <a:moveTo>
                  <a:pt x="10110215" y="3363467"/>
                </a:moveTo>
                <a:lnTo>
                  <a:pt x="10110215" y="0"/>
                </a:lnTo>
                <a:lnTo>
                  <a:pt x="0" y="0"/>
                </a:lnTo>
                <a:lnTo>
                  <a:pt x="0" y="3363467"/>
                </a:lnTo>
                <a:lnTo>
                  <a:pt x="10110215" y="3363467"/>
                </a:lnTo>
                <a:close/>
              </a:path>
            </a:pathLst>
          </a:custGeom>
          <a:blipFill>
            <a:blip r:embed="rId5" cstate="print"/>
            <a:stretch>
              <a:fillRect/>
            </a:stretch>
          </a:blipFill>
          <a:ln>
            <a:solidFill>
              <a:srgbClr val="2EAFE3"/>
            </a:solidFill>
          </a:ln>
        </p:spPr>
        <p:txBody>
          <a:bodyPr wrap="square" lIns="0" tIns="0" rIns="0" bIns="0" rtlCol="0"/>
          <a:lstStyle/>
          <a:p>
            <a:r>
              <a:rPr lang="en-IE" dirty="0"/>
              <a:t>“</a:t>
            </a:r>
            <a:r>
              <a:rPr lang="en-IE" b="1" dirty="0"/>
              <a:t>Following the Fellows Impact Reports</a:t>
            </a:r>
            <a:r>
              <a:rPr lang="en-IE" dirty="0"/>
              <a:t>”, highlights a variety of evidence-based outcomes gained through the project’s second open call. The report puts the fellows themselves, all of whom are rightly experts within their own respective fields of ICT standardisation - under the spotlight and offers them the opportunity to speak about their work and the added-value they are contributing to standards efforts as awardees from their own perspectives.</a:t>
            </a:r>
            <a:endParaRPr dirty="0"/>
          </a:p>
        </p:txBody>
      </p:sp>
      <p:sp>
        <p:nvSpPr>
          <p:cNvPr id="13" name="object 13"/>
          <p:cNvSpPr txBox="1"/>
          <p:nvPr/>
        </p:nvSpPr>
        <p:spPr>
          <a:xfrm>
            <a:off x="279646" y="1039255"/>
            <a:ext cx="10193451" cy="1563698"/>
          </a:xfrm>
          <a:prstGeom prst="rect">
            <a:avLst/>
          </a:prstGeom>
        </p:spPr>
        <p:txBody>
          <a:bodyPr vert="horz" wrap="square" lIns="0" tIns="12065" rIns="0" bIns="0" rtlCol="0">
            <a:spAutoFit/>
          </a:bodyPr>
          <a:lstStyle/>
          <a:p>
            <a:pPr marL="3169920" marR="5080">
              <a:lnSpc>
                <a:spcPct val="100600"/>
              </a:lnSpc>
              <a:spcBef>
                <a:spcPts val="95"/>
              </a:spcBef>
              <a:tabLst>
                <a:tab pos="6701155" algn="l"/>
              </a:tabLst>
            </a:pPr>
            <a:r>
              <a:rPr sz="1800" b="1" spc="5" dirty="0">
                <a:latin typeface="Helvetica"/>
                <a:cs typeface="Helvetica"/>
              </a:rPr>
              <a:t>New </a:t>
            </a:r>
            <a:r>
              <a:rPr sz="1800" b="1" dirty="0">
                <a:latin typeface="Helvetica"/>
                <a:cs typeface="Helvetica"/>
              </a:rPr>
              <a:t>Standards Developed/Revised </a:t>
            </a:r>
            <a:r>
              <a:rPr sz="1800" b="1" spc="5" dirty="0">
                <a:latin typeface="Helvetica"/>
                <a:cs typeface="Helvetica"/>
              </a:rPr>
              <a:t>in </a:t>
            </a:r>
            <a:r>
              <a:rPr sz="1800" b="1" dirty="0">
                <a:latin typeface="Helvetica"/>
                <a:cs typeface="Helvetica"/>
              </a:rPr>
              <a:t>the Stan</a:t>
            </a:r>
            <a:r>
              <a:rPr lang="en-IE" sz="1800" b="1" dirty="0">
                <a:latin typeface="Helvetica"/>
                <a:cs typeface="Helvetica"/>
              </a:rPr>
              <a:t>d</a:t>
            </a:r>
            <a:r>
              <a:rPr sz="1800" b="1" dirty="0">
                <a:latin typeface="Helvetica"/>
                <a:cs typeface="Helvetica"/>
              </a:rPr>
              <a:t>ICT.eu </a:t>
            </a:r>
            <a:r>
              <a:rPr sz="1800" b="1" spc="5" dirty="0">
                <a:latin typeface="Helvetica"/>
                <a:cs typeface="Helvetica"/>
              </a:rPr>
              <a:t>Fellowship  Programme </a:t>
            </a:r>
            <a:r>
              <a:rPr sz="1800" b="1" dirty="0">
                <a:latin typeface="Helvetica"/>
                <a:cs typeface="Helvetica"/>
              </a:rPr>
              <a:t>Context (1</a:t>
            </a:r>
            <a:r>
              <a:rPr sz="1800" b="1" dirty="0">
                <a:latin typeface="Arial"/>
                <a:cs typeface="Arial"/>
              </a:rPr>
              <a:t>° </a:t>
            </a:r>
            <a:r>
              <a:rPr sz="1800" b="1" dirty="0">
                <a:latin typeface="Helvetica"/>
                <a:cs typeface="Helvetica"/>
              </a:rPr>
              <a:t>- </a:t>
            </a:r>
            <a:r>
              <a:rPr sz="1800" b="1" spc="5" dirty="0">
                <a:latin typeface="Helvetica"/>
                <a:cs typeface="Helvetica"/>
              </a:rPr>
              <a:t>2</a:t>
            </a:r>
            <a:r>
              <a:rPr sz="1800" b="1" spc="5" dirty="0">
                <a:latin typeface="Arial"/>
                <a:cs typeface="Arial"/>
              </a:rPr>
              <a:t>° </a:t>
            </a:r>
            <a:r>
              <a:rPr sz="1800" b="1" dirty="0">
                <a:latin typeface="Helvetica"/>
                <a:cs typeface="Helvetica"/>
              </a:rPr>
              <a:t>-</a:t>
            </a:r>
            <a:r>
              <a:rPr sz="1800" b="1" spc="5" dirty="0">
                <a:latin typeface="Helvetica"/>
                <a:cs typeface="Helvetica"/>
              </a:rPr>
              <a:t> 3</a:t>
            </a:r>
            <a:r>
              <a:rPr sz="1800" b="1" spc="5" dirty="0">
                <a:latin typeface="Arial"/>
                <a:cs typeface="Arial"/>
              </a:rPr>
              <a:t>°</a:t>
            </a:r>
            <a:r>
              <a:rPr lang="it-IT" sz="1800" b="1" spc="5" dirty="0">
                <a:latin typeface="Arial"/>
                <a:cs typeface="Arial"/>
              </a:rPr>
              <a:t> - 4° </a:t>
            </a:r>
            <a:r>
              <a:rPr sz="1800" b="1" dirty="0">
                <a:latin typeface="Helvetica"/>
                <a:cs typeface="Helvetica"/>
              </a:rPr>
              <a:t>Open Call)</a:t>
            </a:r>
            <a:endParaRPr sz="1800" dirty="0">
              <a:latin typeface="Helvetica"/>
              <a:cs typeface="Helvetica"/>
            </a:endParaRPr>
          </a:p>
          <a:p>
            <a:pPr marL="173990" marR="361950" indent="635" algn="ctr">
              <a:lnSpc>
                <a:spcPct val="100800"/>
              </a:lnSpc>
              <a:spcBef>
                <a:spcPts val="930"/>
              </a:spcBef>
            </a:pPr>
            <a:r>
              <a:rPr sz="1900" b="1" i="1" spc="10" dirty="0">
                <a:latin typeface="Calibri-BoldItalic"/>
                <a:cs typeface="Calibri-BoldItalic"/>
              </a:rPr>
              <a:t>As a </a:t>
            </a:r>
            <a:r>
              <a:rPr sz="1900" b="1" i="1" dirty="0">
                <a:latin typeface="Calibri-BoldItalic"/>
                <a:cs typeface="Calibri-BoldItalic"/>
              </a:rPr>
              <a:t>result of the </a:t>
            </a:r>
            <a:r>
              <a:rPr sz="1900" b="1" i="1" spc="-15" dirty="0">
                <a:latin typeface="Calibri-BoldItalic"/>
                <a:cs typeface="Calibri-BoldItalic"/>
              </a:rPr>
              <a:t>StandICT.eu </a:t>
            </a:r>
            <a:r>
              <a:rPr sz="1900" b="1" i="1" dirty="0">
                <a:latin typeface="Calibri-BoldItalic"/>
                <a:cs typeface="Calibri-BoldItalic"/>
              </a:rPr>
              <a:t>received financial grant </a:t>
            </a:r>
            <a:r>
              <a:rPr sz="1900" b="1" i="1" spc="5" dirty="0">
                <a:solidFill>
                  <a:srgbClr val="953634"/>
                </a:solidFill>
                <a:latin typeface="Calibri-BoldItalic"/>
                <a:cs typeface="Calibri-BoldItalic"/>
              </a:rPr>
              <a:t>57 </a:t>
            </a:r>
            <a:r>
              <a:rPr sz="1900" b="1" i="1" spc="-5" dirty="0">
                <a:latin typeface="Calibri-BoldItalic"/>
                <a:cs typeface="Calibri-BoldItalic"/>
              </a:rPr>
              <a:t>applicants </a:t>
            </a:r>
            <a:r>
              <a:rPr sz="1900" b="1" i="1" spc="-10" dirty="0">
                <a:latin typeface="Calibri-BoldItalic"/>
                <a:cs typeface="Calibri-BoldItalic"/>
              </a:rPr>
              <a:t>stated to </a:t>
            </a:r>
            <a:r>
              <a:rPr sz="1900" b="1" i="1" spc="5" dirty="0">
                <a:latin typeface="Calibri-BoldItalic"/>
                <a:cs typeface="Calibri-BoldItalic"/>
              </a:rPr>
              <a:t>have </a:t>
            </a:r>
            <a:r>
              <a:rPr sz="1900" b="1" i="1" dirty="0">
                <a:latin typeface="Calibri-BoldItalic"/>
                <a:cs typeface="Calibri-BoldItalic"/>
              </a:rPr>
              <a:t>contributed  </a:t>
            </a:r>
            <a:r>
              <a:rPr sz="1900" b="1" i="1" spc="-10" dirty="0">
                <a:latin typeface="Calibri-BoldItalic"/>
                <a:cs typeface="Calibri-BoldItalic"/>
              </a:rPr>
              <a:t>to </a:t>
            </a:r>
            <a:r>
              <a:rPr sz="1900" b="1" i="1" dirty="0">
                <a:latin typeface="Calibri-BoldItalic"/>
                <a:cs typeface="Calibri-BoldItalic"/>
              </a:rPr>
              <a:t>the development/draft of brand </a:t>
            </a:r>
            <a:r>
              <a:rPr sz="1900" b="1" i="1" spc="5" dirty="0">
                <a:latin typeface="Calibri-BoldItalic"/>
                <a:cs typeface="Calibri-BoldItalic"/>
              </a:rPr>
              <a:t>new </a:t>
            </a:r>
            <a:r>
              <a:rPr sz="1900" b="1" i="1" spc="-5" dirty="0">
                <a:latin typeface="Calibri-BoldItalic"/>
                <a:cs typeface="Calibri-BoldItalic"/>
              </a:rPr>
              <a:t>Standards </a:t>
            </a:r>
            <a:r>
              <a:rPr sz="1900" b="1" i="1" spc="5" dirty="0">
                <a:latin typeface="Calibri-BoldItalic"/>
                <a:cs typeface="Calibri-BoldItalic"/>
              </a:rPr>
              <a:t>and </a:t>
            </a:r>
            <a:r>
              <a:rPr sz="1900" b="1" i="1" spc="5" dirty="0">
                <a:solidFill>
                  <a:srgbClr val="953634"/>
                </a:solidFill>
                <a:latin typeface="Calibri-BoldItalic"/>
                <a:cs typeface="Calibri-BoldItalic"/>
              </a:rPr>
              <a:t>44 </a:t>
            </a:r>
            <a:r>
              <a:rPr sz="1900" b="1" i="1" dirty="0">
                <a:latin typeface="Calibri-BoldItalic"/>
                <a:cs typeface="Calibri-BoldItalic"/>
              </a:rPr>
              <a:t>are currently </a:t>
            </a:r>
            <a:r>
              <a:rPr sz="1900" b="1" i="1" spc="5" dirty="0">
                <a:latin typeface="Calibri-BoldItalic"/>
                <a:cs typeface="Calibri-BoldItalic"/>
              </a:rPr>
              <a:t>working (or </a:t>
            </a:r>
            <a:r>
              <a:rPr sz="1900" b="1" i="1" spc="-5" dirty="0">
                <a:latin typeface="Calibri-BoldItalic"/>
                <a:cs typeface="Calibri-BoldItalic"/>
              </a:rPr>
              <a:t>contributed)  </a:t>
            </a:r>
            <a:r>
              <a:rPr sz="1900" b="1" i="1" spc="-10" dirty="0">
                <a:latin typeface="Calibri-BoldItalic"/>
                <a:cs typeface="Calibri-BoldItalic"/>
              </a:rPr>
              <a:t>to </a:t>
            </a:r>
            <a:r>
              <a:rPr sz="1900" b="1" i="1" dirty="0">
                <a:latin typeface="Calibri-BoldItalic"/>
                <a:cs typeface="Calibri-BoldItalic"/>
              </a:rPr>
              <a:t>setting-up </a:t>
            </a:r>
            <a:r>
              <a:rPr sz="1900" b="1" i="1" spc="5" dirty="0">
                <a:latin typeface="Calibri-BoldItalic"/>
                <a:cs typeface="Calibri-BoldItalic"/>
              </a:rPr>
              <a:t>new </a:t>
            </a:r>
            <a:r>
              <a:rPr sz="1900" b="1" i="1" spc="-5" dirty="0">
                <a:latin typeface="Calibri-BoldItalic"/>
                <a:cs typeface="Calibri-BoldItalic"/>
              </a:rPr>
              <a:t>TCs, </a:t>
            </a:r>
            <a:r>
              <a:rPr sz="1900" b="1" i="1" dirty="0">
                <a:latin typeface="Calibri-BoldItalic"/>
                <a:cs typeface="Calibri-BoldItalic"/>
              </a:rPr>
              <a:t>WGs, sub-committees </a:t>
            </a:r>
            <a:r>
              <a:rPr sz="1900" b="1" i="1" spc="5" dirty="0">
                <a:latin typeface="Calibri-BoldItalic"/>
                <a:cs typeface="Calibri-BoldItalic"/>
              </a:rPr>
              <a:t>or </a:t>
            </a:r>
            <a:r>
              <a:rPr sz="1900" b="1" i="1" dirty="0">
                <a:latin typeface="Calibri-BoldItalic"/>
                <a:cs typeface="Calibri-BoldItalic"/>
              </a:rPr>
              <a:t>Focus Groups </a:t>
            </a:r>
            <a:r>
              <a:rPr sz="1900" b="1" i="1" spc="5" dirty="0">
                <a:latin typeface="Calibri-BoldItalic"/>
                <a:cs typeface="Calibri-BoldItalic"/>
              </a:rPr>
              <a:t>in renowned</a:t>
            </a:r>
            <a:r>
              <a:rPr sz="1900" b="1" i="1" spc="-90" dirty="0">
                <a:latin typeface="Calibri-BoldItalic"/>
                <a:cs typeface="Calibri-BoldItalic"/>
              </a:rPr>
              <a:t> </a:t>
            </a:r>
            <a:r>
              <a:rPr sz="1900" b="1" i="1" spc="5" dirty="0">
                <a:latin typeface="Calibri-BoldItalic"/>
                <a:cs typeface="Calibri-BoldItalic"/>
              </a:rPr>
              <a:t>SDOs.</a:t>
            </a:r>
            <a:endParaRPr sz="1900" dirty="0">
              <a:latin typeface="Calibri-BoldItalic"/>
              <a:cs typeface="Calibri-BoldItalic"/>
            </a:endParaRPr>
          </a:p>
        </p:txBody>
      </p:sp>
      <p:pic>
        <p:nvPicPr>
          <p:cNvPr id="2050" name="Picture 2">
            <a:extLst>
              <a:ext uri="{FF2B5EF4-FFF2-40B4-BE49-F238E27FC236}">
                <a16:creationId xmlns:a16="http://schemas.microsoft.com/office/drawing/2014/main" id="{7A9EF43F-EAF4-3B4E-AA6E-D0939840DA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47" y="2654991"/>
            <a:ext cx="5469637" cy="41723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F82FD8-2BB6-084B-8113-14E56862620F}"/>
              </a:ext>
            </a:extLst>
          </p:cNvPr>
          <p:cNvSpPr txBox="1"/>
          <p:nvPr/>
        </p:nvSpPr>
        <p:spPr>
          <a:xfrm>
            <a:off x="279646" y="6808292"/>
            <a:ext cx="7636962" cy="646331"/>
          </a:xfrm>
          <a:prstGeom prst="rect">
            <a:avLst/>
          </a:prstGeom>
          <a:noFill/>
        </p:spPr>
        <p:txBody>
          <a:bodyPr wrap="none" rtlCol="0">
            <a:spAutoFit/>
          </a:bodyPr>
          <a:lstStyle/>
          <a:p>
            <a:r>
              <a:rPr lang="en-IE" b="1" i="1" spc="-25" dirty="0">
                <a:solidFill>
                  <a:schemeClr val="accent5"/>
                </a:solidFill>
                <a:latin typeface="Calibri-BoldItalic"/>
                <a:cs typeface="Calibri-BoldItalic"/>
              </a:rPr>
              <a:t>IoT, </a:t>
            </a:r>
            <a:r>
              <a:rPr lang="en-IE" b="1" i="1" spc="5" dirty="0">
                <a:solidFill>
                  <a:schemeClr val="accent5"/>
                </a:solidFill>
                <a:latin typeface="Calibri-BoldItalic"/>
                <a:cs typeface="Calibri-BoldItalic"/>
              </a:rPr>
              <a:t>Cybersecurity, </a:t>
            </a:r>
            <a:r>
              <a:rPr lang="en-IE" b="1" i="1" spc="10" dirty="0">
                <a:solidFill>
                  <a:schemeClr val="accent5"/>
                </a:solidFill>
                <a:latin typeface="Calibri-BoldItalic"/>
                <a:cs typeface="Calibri-BoldItalic"/>
              </a:rPr>
              <a:t>5G, </a:t>
            </a:r>
            <a:r>
              <a:rPr lang="en-IE" b="1" i="1" spc="5" dirty="0">
                <a:solidFill>
                  <a:schemeClr val="accent5"/>
                </a:solidFill>
                <a:latin typeface="Calibri-BoldItalic"/>
                <a:cs typeface="Calibri-BoldItalic"/>
              </a:rPr>
              <a:t>Blockchain,  </a:t>
            </a:r>
            <a:r>
              <a:rPr lang="en-IE" b="1" i="1" spc="10" dirty="0">
                <a:solidFill>
                  <a:schemeClr val="accent5"/>
                </a:solidFill>
                <a:latin typeface="Calibri-BoldItalic"/>
                <a:cs typeface="Calibri-BoldItalic"/>
              </a:rPr>
              <a:t>e-Health, Quantum  ,Artificial  Intelligence,</a:t>
            </a:r>
          </a:p>
          <a:p>
            <a:r>
              <a:rPr lang="en-IE" b="1" i="1" spc="10" dirty="0">
                <a:solidFill>
                  <a:schemeClr val="accent5"/>
                </a:solidFill>
                <a:latin typeface="Calibri-BoldItalic"/>
                <a:cs typeface="Calibri-BoldItalic"/>
              </a:rPr>
              <a:t>Semantic  Interoperability,  Trusted  Information ,Augmented Reality</a:t>
            </a:r>
            <a:endParaRPr lang="en-IE" dirty="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18"/>
          <p:cNvSpPr txBox="1"/>
          <p:nvPr/>
        </p:nvSpPr>
        <p:spPr>
          <a:xfrm>
            <a:off x="5824238" y="6950877"/>
            <a:ext cx="4932662" cy="360549"/>
          </a:xfrm>
          <a:prstGeom prst="rect">
            <a:avLst/>
          </a:prstGeom>
        </p:spPr>
        <p:txBody>
          <a:bodyPr vert="horz" wrap="square" lIns="0" tIns="12065" rIns="0" bIns="0" rtlCol="0">
            <a:spAutoFit/>
          </a:bodyPr>
          <a:lstStyle/>
          <a:p>
            <a:pPr marL="12700" marR="5080" algn="ctr">
              <a:lnSpc>
                <a:spcPct val="101899"/>
              </a:lnSpc>
              <a:spcBef>
                <a:spcPts val="95"/>
              </a:spcBef>
            </a:pPr>
            <a:r>
              <a:rPr sz="1200" b="1" i="1" spc="10" dirty="0">
                <a:latin typeface="Calibri-BoldItalic"/>
                <a:cs typeface="Calibri-BoldItalic"/>
              </a:rPr>
              <a:t>Thought leadership personalities in </a:t>
            </a:r>
            <a:r>
              <a:rPr sz="1200" b="1" i="1" spc="5" dirty="0">
                <a:latin typeface="Calibri-BoldItalic"/>
                <a:cs typeface="Calibri-BoldItalic"/>
              </a:rPr>
              <a:t>critical </a:t>
            </a:r>
            <a:r>
              <a:rPr sz="1200" b="1" i="1" spc="10" dirty="0">
                <a:latin typeface="Calibri-BoldItalic"/>
                <a:cs typeface="Calibri-BoldItalic"/>
              </a:rPr>
              <a:t>ICT </a:t>
            </a:r>
            <a:r>
              <a:rPr sz="1200" b="1" i="1" spc="5" dirty="0">
                <a:latin typeface="Calibri-BoldItalic"/>
                <a:cs typeface="Calibri-BoldItalic"/>
              </a:rPr>
              <a:t>sectors, </a:t>
            </a:r>
            <a:r>
              <a:rPr sz="1200" b="1" i="1" spc="10" dirty="0">
                <a:latin typeface="Calibri-BoldItalic"/>
                <a:cs typeface="Calibri-BoldItalic"/>
              </a:rPr>
              <a:t>with </a:t>
            </a:r>
            <a:r>
              <a:rPr sz="1200" b="1" i="1" spc="15" dirty="0">
                <a:latin typeface="Calibri-BoldItalic"/>
                <a:cs typeface="Calibri-BoldItalic"/>
              </a:rPr>
              <a:t>the </a:t>
            </a:r>
            <a:r>
              <a:rPr sz="1200" b="1" i="1" spc="10" dirty="0">
                <a:latin typeface="Calibri-BoldItalic"/>
                <a:cs typeface="Calibri-BoldItalic"/>
              </a:rPr>
              <a:t>ambitious </a:t>
            </a:r>
            <a:r>
              <a:rPr sz="1200" b="1" i="1" spc="15" dirty="0">
                <a:latin typeface="Calibri-BoldItalic"/>
                <a:cs typeface="Calibri-BoldItalic"/>
              </a:rPr>
              <a:t>goal </a:t>
            </a:r>
            <a:r>
              <a:rPr sz="1200" b="1" i="1" spc="5" dirty="0">
                <a:latin typeface="Calibri-BoldItalic"/>
                <a:cs typeface="Calibri-BoldItalic"/>
              </a:rPr>
              <a:t>to </a:t>
            </a:r>
            <a:r>
              <a:rPr sz="1200" b="1" i="1" spc="10" dirty="0">
                <a:latin typeface="Calibri-BoldItalic"/>
                <a:cs typeface="Calibri-BoldItalic"/>
              </a:rPr>
              <a:t>elaborate</a:t>
            </a:r>
            <a:r>
              <a:rPr sz="1200" b="1" i="1" spc="-195" dirty="0">
                <a:latin typeface="Calibri-BoldItalic"/>
                <a:cs typeface="Calibri-BoldItalic"/>
              </a:rPr>
              <a:t> </a:t>
            </a:r>
            <a:r>
              <a:rPr sz="1200" b="1" i="1" spc="5" dirty="0">
                <a:latin typeface="Calibri-BoldItalic"/>
                <a:cs typeface="Calibri-BoldItalic"/>
              </a:rPr>
              <a:t>tailored  </a:t>
            </a:r>
            <a:r>
              <a:rPr sz="1200" b="1" i="1" spc="10" dirty="0">
                <a:latin typeface="Calibri-BoldItalic"/>
                <a:cs typeface="Calibri-BoldItalic"/>
              </a:rPr>
              <a:t>Landscape </a:t>
            </a:r>
            <a:r>
              <a:rPr sz="1200" b="1" i="1" spc="20" dirty="0">
                <a:latin typeface="Calibri-BoldItalic"/>
                <a:cs typeface="Calibri-BoldItalic"/>
              </a:rPr>
              <a:t>&amp; </a:t>
            </a:r>
            <a:r>
              <a:rPr sz="1200" b="1" i="1" spc="15" dirty="0">
                <a:latin typeface="Calibri-BoldItalic"/>
                <a:cs typeface="Calibri-BoldItalic"/>
              </a:rPr>
              <a:t>Gap </a:t>
            </a:r>
            <a:r>
              <a:rPr sz="1200" b="1" i="1" spc="10" dirty="0">
                <a:latin typeface="Calibri-BoldItalic"/>
                <a:cs typeface="Calibri-BoldItalic"/>
              </a:rPr>
              <a:t>Analyses </a:t>
            </a:r>
            <a:r>
              <a:rPr sz="1200" b="1" i="1" spc="15" dirty="0">
                <a:latin typeface="Calibri-BoldItalic"/>
                <a:cs typeface="Calibri-BoldItalic"/>
              </a:rPr>
              <a:t>on a </a:t>
            </a:r>
            <a:r>
              <a:rPr sz="1200" b="1" i="1" spc="10" dirty="0">
                <a:latin typeface="Calibri-BoldItalic"/>
                <a:cs typeface="Calibri-BoldItalic"/>
              </a:rPr>
              <a:t>given subject area. </a:t>
            </a:r>
            <a:endParaRPr sz="1200" dirty="0">
              <a:latin typeface="Calibri-BoldItalic"/>
              <a:cs typeface="Calibri-BoldItalic"/>
            </a:endParaRPr>
          </a:p>
        </p:txBody>
      </p:sp>
      <p:sp>
        <p:nvSpPr>
          <p:cNvPr id="42" name="Rectangle 41">
            <a:extLst>
              <a:ext uri="{FF2B5EF4-FFF2-40B4-BE49-F238E27FC236}">
                <a16:creationId xmlns:a16="http://schemas.microsoft.com/office/drawing/2014/main" id="{4D4394F3-A6B8-5541-AA26-4B70B2B2769F}"/>
              </a:ext>
            </a:extLst>
          </p:cNvPr>
          <p:cNvSpPr/>
          <p:nvPr/>
        </p:nvSpPr>
        <p:spPr>
          <a:xfrm>
            <a:off x="184413" y="882650"/>
            <a:ext cx="5543287" cy="6248400"/>
          </a:xfrm>
          <a:prstGeom prst="rect">
            <a:avLst/>
          </a:prstGeom>
          <a:solidFill>
            <a:srgbClr val="2EA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bject 9"/>
          <p:cNvSpPr txBox="1">
            <a:spLocks noGrp="1"/>
          </p:cNvSpPr>
          <p:nvPr>
            <p:ph type="title"/>
          </p:nvPr>
        </p:nvSpPr>
        <p:spPr>
          <a:xfrm>
            <a:off x="317500" y="45168"/>
            <a:ext cx="4236085" cy="739140"/>
          </a:xfrm>
          <a:prstGeom prst="rect">
            <a:avLst/>
          </a:prstGeom>
        </p:spPr>
        <p:txBody>
          <a:bodyPr vert="horz" wrap="square" lIns="0" tIns="11430" rIns="0" bIns="0" rtlCol="0">
            <a:spAutoFit/>
          </a:bodyPr>
          <a:lstStyle/>
          <a:p>
            <a:pPr marL="819785" marR="5080" indent="-807720">
              <a:lnSpc>
                <a:spcPct val="101699"/>
              </a:lnSpc>
              <a:spcBef>
                <a:spcPts val="90"/>
              </a:spcBef>
            </a:pPr>
            <a:r>
              <a:rPr spc="15" dirty="0">
                <a:latin typeface="Calibri"/>
                <a:cs typeface="Calibri"/>
              </a:rPr>
              <a:t>Technical Working Groups</a:t>
            </a:r>
            <a:r>
              <a:rPr spc="-95" dirty="0">
                <a:latin typeface="Calibri"/>
                <a:cs typeface="Calibri"/>
              </a:rPr>
              <a:t> </a:t>
            </a:r>
            <a:r>
              <a:rPr spc="20" dirty="0">
                <a:latin typeface="Calibri"/>
                <a:cs typeface="Calibri"/>
              </a:rPr>
              <a:t>(TWGs)  </a:t>
            </a:r>
            <a:r>
              <a:rPr spc="15" dirty="0">
                <a:latin typeface="Calibri"/>
                <a:cs typeface="Calibri"/>
              </a:rPr>
              <a:t>Leadership</a:t>
            </a:r>
            <a:r>
              <a:rPr dirty="0">
                <a:latin typeface="Calibri"/>
                <a:cs typeface="Calibri"/>
              </a:rPr>
              <a:t> </a:t>
            </a:r>
            <a:r>
              <a:rPr spc="15" dirty="0">
                <a:latin typeface="Calibri"/>
                <a:cs typeface="Calibri"/>
              </a:rPr>
              <a:t>Overview</a:t>
            </a:r>
          </a:p>
        </p:txBody>
      </p:sp>
      <p:pic>
        <p:nvPicPr>
          <p:cNvPr id="27" name="Picture 26">
            <a:extLst>
              <a:ext uri="{FF2B5EF4-FFF2-40B4-BE49-F238E27FC236}">
                <a16:creationId xmlns:a16="http://schemas.microsoft.com/office/drawing/2014/main" id="{4759B408-95D3-BA45-9A44-AAA083BFEEB6}"/>
              </a:ext>
            </a:extLst>
          </p:cNvPr>
          <p:cNvPicPr>
            <a:picLocks noChangeAspect="1"/>
          </p:cNvPicPr>
          <p:nvPr/>
        </p:nvPicPr>
        <p:blipFill>
          <a:blip r:embed="rId2"/>
          <a:stretch>
            <a:fillRect/>
          </a:stretch>
        </p:blipFill>
        <p:spPr>
          <a:xfrm>
            <a:off x="293218" y="1035050"/>
            <a:ext cx="1141161" cy="1188000"/>
          </a:xfrm>
          <a:prstGeom prst="rect">
            <a:avLst/>
          </a:prstGeom>
          <a:solidFill>
            <a:schemeClr val="accent1">
              <a:lumMod val="20000"/>
              <a:lumOff val="80000"/>
            </a:schemeClr>
          </a:solidFill>
        </p:spPr>
      </p:pic>
      <p:pic>
        <p:nvPicPr>
          <p:cNvPr id="28" name="Picture 27">
            <a:extLst>
              <a:ext uri="{FF2B5EF4-FFF2-40B4-BE49-F238E27FC236}">
                <a16:creationId xmlns:a16="http://schemas.microsoft.com/office/drawing/2014/main" id="{F00B8F9B-5340-FA45-A30F-8BA70A7A75F0}"/>
              </a:ext>
            </a:extLst>
          </p:cNvPr>
          <p:cNvPicPr>
            <a:picLocks noChangeAspect="1"/>
          </p:cNvPicPr>
          <p:nvPr/>
        </p:nvPicPr>
        <p:blipFill>
          <a:blip r:embed="rId3"/>
          <a:stretch>
            <a:fillRect/>
          </a:stretch>
        </p:blipFill>
        <p:spPr>
          <a:xfrm>
            <a:off x="280630" y="2588825"/>
            <a:ext cx="1108800" cy="1188000"/>
          </a:xfrm>
          <a:prstGeom prst="rect">
            <a:avLst/>
          </a:prstGeom>
          <a:solidFill>
            <a:schemeClr val="accent1">
              <a:lumMod val="20000"/>
              <a:lumOff val="80000"/>
            </a:schemeClr>
          </a:solidFill>
        </p:spPr>
      </p:pic>
      <p:pic>
        <p:nvPicPr>
          <p:cNvPr id="29" name="Picture 28">
            <a:extLst>
              <a:ext uri="{FF2B5EF4-FFF2-40B4-BE49-F238E27FC236}">
                <a16:creationId xmlns:a16="http://schemas.microsoft.com/office/drawing/2014/main" id="{81A9B0BB-55C9-7446-9AC2-0E42B74D8728}"/>
              </a:ext>
            </a:extLst>
          </p:cNvPr>
          <p:cNvPicPr>
            <a:picLocks noChangeAspect="1"/>
          </p:cNvPicPr>
          <p:nvPr/>
        </p:nvPicPr>
        <p:blipFill>
          <a:blip r:embed="rId4"/>
          <a:stretch>
            <a:fillRect/>
          </a:stretch>
        </p:blipFill>
        <p:spPr>
          <a:xfrm>
            <a:off x="1573135" y="2588825"/>
            <a:ext cx="1207317" cy="1188000"/>
          </a:xfrm>
          <a:prstGeom prst="rect">
            <a:avLst/>
          </a:prstGeom>
          <a:solidFill>
            <a:schemeClr val="accent1">
              <a:lumMod val="20000"/>
              <a:lumOff val="80000"/>
            </a:schemeClr>
          </a:solidFill>
        </p:spPr>
      </p:pic>
      <p:pic>
        <p:nvPicPr>
          <p:cNvPr id="30" name="Picture 29">
            <a:extLst>
              <a:ext uri="{FF2B5EF4-FFF2-40B4-BE49-F238E27FC236}">
                <a16:creationId xmlns:a16="http://schemas.microsoft.com/office/drawing/2014/main" id="{0069DCB1-EA00-8A4D-9B71-099ED2AF0E01}"/>
              </a:ext>
            </a:extLst>
          </p:cNvPr>
          <p:cNvPicPr>
            <a:picLocks noChangeAspect="1"/>
          </p:cNvPicPr>
          <p:nvPr/>
        </p:nvPicPr>
        <p:blipFill>
          <a:blip r:embed="rId5"/>
          <a:stretch>
            <a:fillRect/>
          </a:stretch>
        </p:blipFill>
        <p:spPr>
          <a:xfrm>
            <a:off x="1616314" y="1035050"/>
            <a:ext cx="1207317" cy="1188000"/>
          </a:xfrm>
          <a:prstGeom prst="rect">
            <a:avLst/>
          </a:prstGeom>
          <a:solidFill>
            <a:schemeClr val="accent1">
              <a:lumMod val="20000"/>
              <a:lumOff val="80000"/>
            </a:schemeClr>
          </a:solidFill>
        </p:spPr>
      </p:pic>
      <p:pic>
        <p:nvPicPr>
          <p:cNvPr id="31" name="Picture 30">
            <a:extLst>
              <a:ext uri="{FF2B5EF4-FFF2-40B4-BE49-F238E27FC236}">
                <a16:creationId xmlns:a16="http://schemas.microsoft.com/office/drawing/2014/main" id="{07B5EABD-4B5D-6142-AEBB-BBA3AD767213}"/>
              </a:ext>
            </a:extLst>
          </p:cNvPr>
          <p:cNvPicPr>
            <a:picLocks noChangeAspect="1"/>
          </p:cNvPicPr>
          <p:nvPr/>
        </p:nvPicPr>
        <p:blipFill>
          <a:blip r:embed="rId6"/>
          <a:stretch>
            <a:fillRect/>
          </a:stretch>
        </p:blipFill>
        <p:spPr>
          <a:xfrm>
            <a:off x="3005566" y="1035050"/>
            <a:ext cx="1212369" cy="1188000"/>
          </a:xfrm>
          <a:prstGeom prst="rect">
            <a:avLst/>
          </a:prstGeom>
          <a:solidFill>
            <a:schemeClr val="accent1">
              <a:lumMod val="20000"/>
              <a:lumOff val="80000"/>
            </a:schemeClr>
          </a:solidFill>
        </p:spPr>
      </p:pic>
      <p:pic>
        <p:nvPicPr>
          <p:cNvPr id="32" name="Picture 31">
            <a:extLst>
              <a:ext uri="{FF2B5EF4-FFF2-40B4-BE49-F238E27FC236}">
                <a16:creationId xmlns:a16="http://schemas.microsoft.com/office/drawing/2014/main" id="{AC18E6B8-EF42-1841-B106-D60C24E65E90}"/>
              </a:ext>
            </a:extLst>
          </p:cNvPr>
          <p:cNvPicPr>
            <a:picLocks noChangeAspect="1"/>
          </p:cNvPicPr>
          <p:nvPr/>
        </p:nvPicPr>
        <p:blipFill>
          <a:blip r:embed="rId7"/>
          <a:stretch>
            <a:fillRect/>
          </a:stretch>
        </p:blipFill>
        <p:spPr>
          <a:xfrm>
            <a:off x="2972789" y="2588825"/>
            <a:ext cx="1221000" cy="1188000"/>
          </a:xfrm>
          <a:prstGeom prst="rect">
            <a:avLst/>
          </a:prstGeom>
          <a:solidFill>
            <a:schemeClr val="accent1">
              <a:lumMod val="20000"/>
              <a:lumOff val="80000"/>
            </a:schemeClr>
          </a:solidFill>
        </p:spPr>
      </p:pic>
      <p:pic>
        <p:nvPicPr>
          <p:cNvPr id="33" name="Picture 32">
            <a:extLst>
              <a:ext uri="{FF2B5EF4-FFF2-40B4-BE49-F238E27FC236}">
                <a16:creationId xmlns:a16="http://schemas.microsoft.com/office/drawing/2014/main" id="{44704DAF-A2F9-684E-B443-093EC2D5EBDF}"/>
              </a:ext>
            </a:extLst>
          </p:cNvPr>
          <p:cNvPicPr>
            <a:picLocks noChangeAspect="1"/>
          </p:cNvPicPr>
          <p:nvPr/>
        </p:nvPicPr>
        <p:blipFill>
          <a:blip r:embed="rId8"/>
          <a:stretch>
            <a:fillRect/>
          </a:stretch>
        </p:blipFill>
        <p:spPr>
          <a:xfrm>
            <a:off x="295830" y="4142600"/>
            <a:ext cx="1188000" cy="1188000"/>
          </a:xfrm>
          <a:prstGeom prst="rect">
            <a:avLst/>
          </a:prstGeom>
          <a:solidFill>
            <a:schemeClr val="accent1">
              <a:lumMod val="20000"/>
              <a:lumOff val="80000"/>
            </a:schemeClr>
          </a:solidFill>
        </p:spPr>
      </p:pic>
      <p:pic>
        <p:nvPicPr>
          <p:cNvPr id="34" name="Picture 33">
            <a:extLst>
              <a:ext uri="{FF2B5EF4-FFF2-40B4-BE49-F238E27FC236}">
                <a16:creationId xmlns:a16="http://schemas.microsoft.com/office/drawing/2014/main" id="{9BF18891-AD16-5B4C-B22C-DB16CD84E73F}"/>
              </a:ext>
            </a:extLst>
          </p:cNvPr>
          <p:cNvPicPr>
            <a:picLocks noChangeAspect="1"/>
          </p:cNvPicPr>
          <p:nvPr/>
        </p:nvPicPr>
        <p:blipFill>
          <a:blip r:embed="rId9"/>
          <a:stretch>
            <a:fillRect/>
          </a:stretch>
        </p:blipFill>
        <p:spPr>
          <a:xfrm>
            <a:off x="1707741" y="4142600"/>
            <a:ext cx="1156235" cy="1188000"/>
          </a:xfrm>
          <a:prstGeom prst="rect">
            <a:avLst/>
          </a:prstGeom>
          <a:solidFill>
            <a:schemeClr val="accent1">
              <a:lumMod val="20000"/>
              <a:lumOff val="80000"/>
            </a:schemeClr>
          </a:solidFill>
        </p:spPr>
      </p:pic>
      <p:pic>
        <p:nvPicPr>
          <p:cNvPr id="35" name="Picture 34">
            <a:extLst>
              <a:ext uri="{FF2B5EF4-FFF2-40B4-BE49-F238E27FC236}">
                <a16:creationId xmlns:a16="http://schemas.microsoft.com/office/drawing/2014/main" id="{8667A55F-48CD-CF42-993D-5729C64DB78C}"/>
              </a:ext>
            </a:extLst>
          </p:cNvPr>
          <p:cNvPicPr>
            <a:picLocks noChangeAspect="1"/>
          </p:cNvPicPr>
          <p:nvPr/>
        </p:nvPicPr>
        <p:blipFill>
          <a:blip r:embed="rId10"/>
          <a:stretch>
            <a:fillRect/>
          </a:stretch>
        </p:blipFill>
        <p:spPr>
          <a:xfrm>
            <a:off x="4386125" y="2590251"/>
            <a:ext cx="1188000" cy="1188000"/>
          </a:xfrm>
          <a:prstGeom prst="rect">
            <a:avLst/>
          </a:prstGeom>
          <a:solidFill>
            <a:schemeClr val="accent1">
              <a:lumMod val="20000"/>
              <a:lumOff val="80000"/>
            </a:schemeClr>
          </a:solidFill>
        </p:spPr>
      </p:pic>
      <p:pic>
        <p:nvPicPr>
          <p:cNvPr id="36" name="Picture 35">
            <a:extLst>
              <a:ext uri="{FF2B5EF4-FFF2-40B4-BE49-F238E27FC236}">
                <a16:creationId xmlns:a16="http://schemas.microsoft.com/office/drawing/2014/main" id="{27E882F0-C73B-FF4C-9E0E-7E1C604F4F22}"/>
              </a:ext>
            </a:extLst>
          </p:cNvPr>
          <p:cNvPicPr>
            <a:picLocks noChangeAspect="1"/>
          </p:cNvPicPr>
          <p:nvPr/>
        </p:nvPicPr>
        <p:blipFill>
          <a:blip r:embed="rId11"/>
          <a:stretch>
            <a:fillRect/>
          </a:stretch>
        </p:blipFill>
        <p:spPr>
          <a:xfrm>
            <a:off x="3087887" y="4142600"/>
            <a:ext cx="1130048" cy="1188000"/>
          </a:xfrm>
          <a:prstGeom prst="rect">
            <a:avLst/>
          </a:prstGeom>
          <a:solidFill>
            <a:schemeClr val="accent1">
              <a:lumMod val="20000"/>
              <a:lumOff val="80000"/>
            </a:schemeClr>
          </a:solidFill>
        </p:spPr>
      </p:pic>
      <p:pic>
        <p:nvPicPr>
          <p:cNvPr id="37" name="Picture 36">
            <a:extLst>
              <a:ext uri="{FF2B5EF4-FFF2-40B4-BE49-F238E27FC236}">
                <a16:creationId xmlns:a16="http://schemas.microsoft.com/office/drawing/2014/main" id="{983E16F8-8EAA-6B49-ABF7-AB0DF7A95938}"/>
              </a:ext>
            </a:extLst>
          </p:cNvPr>
          <p:cNvPicPr>
            <a:picLocks noChangeAspect="1"/>
          </p:cNvPicPr>
          <p:nvPr/>
        </p:nvPicPr>
        <p:blipFill>
          <a:blip r:embed="rId12"/>
          <a:stretch>
            <a:fillRect/>
          </a:stretch>
        </p:blipFill>
        <p:spPr>
          <a:xfrm>
            <a:off x="4441847" y="4142600"/>
            <a:ext cx="1135780" cy="1188000"/>
          </a:xfrm>
          <a:prstGeom prst="rect">
            <a:avLst/>
          </a:prstGeom>
          <a:solidFill>
            <a:schemeClr val="accent1">
              <a:lumMod val="20000"/>
              <a:lumOff val="80000"/>
            </a:schemeClr>
          </a:solidFill>
        </p:spPr>
      </p:pic>
      <p:pic>
        <p:nvPicPr>
          <p:cNvPr id="38" name="Picture 37">
            <a:extLst>
              <a:ext uri="{FF2B5EF4-FFF2-40B4-BE49-F238E27FC236}">
                <a16:creationId xmlns:a16="http://schemas.microsoft.com/office/drawing/2014/main" id="{D20CF45C-B457-6F47-B467-43C86EBBC124}"/>
              </a:ext>
            </a:extLst>
          </p:cNvPr>
          <p:cNvPicPr>
            <a:picLocks noChangeAspect="1"/>
          </p:cNvPicPr>
          <p:nvPr/>
        </p:nvPicPr>
        <p:blipFill>
          <a:blip r:embed="rId13"/>
          <a:stretch>
            <a:fillRect/>
          </a:stretch>
        </p:blipFill>
        <p:spPr>
          <a:xfrm>
            <a:off x="280630" y="5696375"/>
            <a:ext cx="1132313" cy="1188000"/>
          </a:xfrm>
          <a:prstGeom prst="rect">
            <a:avLst/>
          </a:prstGeom>
          <a:solidFill>
            <a:schemeClr val="accent1">
              <a:lumMod val="20000"/>
              <a:lumOff val="80000"/>
            </a:schemeClr>
          </a:solidFill>
        </p:spPr>
      </p:pic>
      <p:pic>
        <p:nvPicPr>
          <p:cNvPr id="41" name="Picture 40">
            <a:extLst>
              <a:ext uri="{FF2B5EF4-FFF2-40B4-BE49-F238E27FC236}">
                <a16:creationId xmlns:a16="http://schemas.microsoft.com/office/drawing/2014/main" id="{66605B4A-C352-3046-A1CD-F737811A45C1}"/>
              </a:ext>
            </a:extLst>
          </p:cNvPr>
          <p:cNvPicPr>
            <a:picLocks noChangeAspect="1"/>
          </p:cNvPicPr>
          <p:nvPr/>
        </p:nvPicPr>
        <p:blipFill>
          <a:blip r:embed="rId14"/>
          <a:stretch>
            <a:fillRect/>
          </a:stretch>
        </p:blipFill>
        <p:spPr>
          <a:xfrm>
            <a:off x="4399870" y="1035050"/>
            <a:ext cx="1169723" cy="1188000"/>
          </a:xfrm>
          <a:prstGeom prst="rect">
            <a:avLst/>
          </a:prstGeom>
          <a:solidFill>
            <a:schemeClr val="accent1">
              <a:lumMod val="20000"/>
              <a:lumOff val="80000"/>
            </a:schemeClr>
          </a:solidFill>
        </p:spPr>
      </p:pic>
      <p:sp>
        <p:nvSpPr>
          <p:cNvPr id="43" name="TextBox 42">
            <a:extLst>
              <a:ext uri="{FF2B5EF4-FFF2-40B4-BE49-F238E27FC236}">
                <a16:creationId xmlns:a16="http://schemas.microsoft.com/office/drawing/2014/main" id="{05AF4981-A569-274C-9968-CB734FA204FE}"/>
              </a:ext>
            </a:extLst>
          </p:cNvPr>
          <p:cNvSpPr txBox="1"/>
          <p:nvPr/>
        </p:nvSpPr>
        <p:spPr>
          <a:xfrm>
            <a:off x="317500" y="2205140"/>
            <a:ext cx="5489752" cy="307777"/>
          </a:xfrm>
          <a:prstGeom prst="rect">
            <a:avLst/>
          </a:prstGeom>
          <a:noFill/>
        </p:spPr>
        <p:txBody>
          <a:bodyPr wrap="square" rtlCol="0">
            <a:spAutoFit/>
          </a:bodyPr>
          <a:lstStyle/>
          <a:p>
            <a:r>
              <a:rPr lang="en-IE" sz="1400" dirty="0">
                <a:solidFill>
                  <a:schemeClr val="bg1"/>
                </a:solidFill>
              </a:rPr>
              <a:t>Lindsay Frost        Brian McAuliffe        Fiona Delaney       Mathias Pocs</a:t>
            </a:r>
          </a:p>
        </p:txBody>
      </p:sp>
      <p:sp>
        <p:nvSpPr>
          <p:cNvPr id="45" name="TextBox 44">
            <a:extLst>
              <a:ext uri="{FF2B5EF4-FFF2-40B4-BE49-F238E27FC236}">
                <a16:creationId xmlns:a16="http://schemas.microsoft.com/office/drawing/2014/main" id="{DECA359C-98E8-8D46-A586-EEFD636296C6}"/>
              </a:ext>
            </a:extLst>
          </p:cNvPr>
          <p:cNvSpPr txBox="1"/>
          <p:nvPr/>
        </p:nvSpPr>
        <p:spPr>
          <a:xfrm>
            <a:off x="317500" y="3776825"/>
            <a:ext cx="5489752" cy="307777"/>
          </a:xfrm>
          <a:prstGeom prst="rect">
            <a:avLst/>
          </a:prstGeom>
          <a:noFill/>
        </p:spPr>
        <p:txBody>
          <a:bodyPr wrap="square" rtlCol="0">
            <a:spAutoFit/>
          </a:bodyPr>
          <a:lstStyle/>
          <a:p>
            <a:r>
              <a:rPr lang="en-IE" sz="1400" dirty="0">
                <a:solidFill>
                  <a:schemeClr val="bg1"/>
                </a:solidFill>
              </a:rPr>
              <a:t>Tom De Block  </a:t>
            </a:r>
            <a:r>
              <a:rPr lang="en-IE" sz="1200" dirty="0">
                <a:solidFill>
                  <a:schemeClr val="bg1"/>
                </a:solidFill>
              </a:rPr>
              <a:t>Sebastian Hallensleben     </a:t>
            </a:r>
            <a:r>
              <a:rPr lang="en-IE" sz="1400" dirty="0">
                <a:solidFill>
                  <a:schemeClr val="bg1"/>
                </a:solidFill>
              </a:rPr>
              <a:t>Antonio Kung    Jeroen Broekhuijsen  </a:t>
            </a:r>
          </a:p>
        </p:txBody>
      </p:sp>
      <p:sp>
        <p:nvSpPr>
          <p:cNvPr id="46" name="TextBox 45">
            <a:extLst>
              <a:ext uri="{FF2B5EF4-FFF2-40B4-BE49-F238E27FC236}">
                <a16:creationId xmlns:a16="http://schemas.microsoft.com/office/drawing/2014/main" id="{80C8E300-A0D7-A245-A7D9-FC3DE42E88E5}"/>
              </a:ext>
            </a:extLst>
          </p:cNvPr>
          <p:cNvSpPr txBox="1"/>
          <p:nvPr/>
        </p:nvSpPr>
        <p:spPr>
          <a:xfrm>
            <a:off x="317500" y="5302250"/>
            <a:ext cx="5489752" cy="307777"/>
          </a:xfrm>
          <a:prstGeom prst="rect">
            <a:avLst/>
          </a:prstGeom>
          <a:noFill/>
        </p:spPr>
        <p:txBody>
          <a:bodyPr wrap="square" rtlCol="0">
            <a:spAutoFit/>
          </a:bodyPr>
          <a:lstStyle/>
          <a:p>
            <a:r>
              <a:rPr lang="en-IE" sz="1400" dirty="0">
                <a:solidFill>
                  <a:schemeClr val="bg1"/>
                </a:solidFill>
              </a:rPr>
              <a:t>Dimos Kyriazis       Ismael Arribas            Joel Myers</a:t>
            </a:r>
            <a:r>
              <a:rPr lang="en-IE" sz="1200" dirty="0">
                <a:solidFill>
                  <a:schemeClr val="bg1"/>
                </a:solidFill>
              </a:rPr>
              <a:t>           Georgios Karagiannis </a:t>
            </a:r>
            <a:r>
              <a:rPr lang="en-IE" sz="1400" dirty="0">
                <a:solidFill>
                  <a:schemeClr val="bg1"/>
                </a:solidFill>
              </a:rPr>
              <a:t>  </a:t>
            </a:r>
          </a:p>
        </p:txBody>
      </p:sp>
      <p:sp>
        <p:nvSpPr>
          <p:cNvPr id="47" name="TextBox 46">
            <a:extLst>
              <a:ext uri="{FF2B5EF4-FFF2-40B4-BE49-F238E27FC236}">
                <a16:creationId xmlns:a16="http://schemas.microsoft.com/office/drawing/2014/main" id="{61949BAD-00AE-F84D-9963-4DA87D81CE79}"/>
              </a:ext>
            </a:extLst>
          </p:cNvPr>
          <p:cNvSpPr txBox="1"/>
          <p:nvPr/>
        </p:nvSpPr>
        <p:spPr>
          <a:xfrm>
            <a:off x="204189" y="6852272"/>
            <a:ext cx="5489752" cy="307777"/>
          </a:xfrm>
          <a:prstGeom prst="rect">
            <a:avLst/>
          </a:prstGeom>
          <a:noFill/>
        </p:spPr>
        <p:txBody>
          <a:bodyPr wrap="square" rtlCol="0">
            <a:spAutoFit/>
          </a:bodyPr>
          <a:lstStyle/>
          <a:p>
            <a:r>
              <a:rPr lang="en-IE" sz="1400" dirty="0">
                <a:solidFill>
                  <a:schemeClr val="bg1"/>
                </a:solidFill>
              </a:rPr>
              <a:t>Akopaul Sarkar           Jens </a:t>
            </a:r>
            <a:r>
              <a:rPr lang="en-IE" sz="1400" dirty="0" err="1">
                <a:solidFill>
                  <a:schemeClr val="bg1"/>
                </a:solidFill>
              </a:rPr>
              <a:t>Gayko</a:t>
            </a:r>
            <a:r>
              <a:rPr lang="en-IE" sz="1400" dirty="0">
                <a:solidFill>
                  <a:schemeClr val="bg1"/>
                </a:solidFill>
              </a:rPr>
              <a:t>           Marieke Williams       Fergal Finn</a:t>
            </a:r>
          </a:p>
        </p:txBody>
      </p:sp>
      <p:grpSp>
        <p:nvGrpSpPr>
          <p:cNvPr id="4" name="Group 3">
            <a:extLst>
              <a:ext uri="{FF2B5EF4-FFF2-40B4-BE49-F238E27FC236}">
                <a16:creationId xmlns:a16="http://schemas.microsoft.com/office/drawing/2014/main" id="{BBEE59C5-DCDD-9E4D-97D0-CE9EB7835D82}"/>
              </a:ext>
            </a:extLst>
          </p:cNvPr>
          <p:cNvGrpSpPr/>
          <p:nvPr/>
        </p:nvGrpSpPr>
        <p:grpSpPr>
          <a:xfrm>
            <a:off x="1699787" y="5642689"/>
            <a:ext cx="1132313" cy="1224826"/>
            <a:chOff x="1598535" y="5642689"/>
            <a:chExt cx="1132313" cy="1224826"/>
          </a:xfrm>
        </p:grpSpPr>
        <p:pic>
          <p:nvPicPr>
            <p:cNvPr id="39" name="Picture 38">
              <a:extLst>
                <a:ext uri="{FF2B5EF4-FFF2-40B4-BE49-F238E27FC236}">
                  <a16:creationId xmlns:a16="http://schemas.microsoft.com/office/drawing/2014/main" id="{3EDC2C21-D620-D144-92EF-9C635AD44F40}"/>
                </a:ext>
              </a:extLst>
            </p:cNvPr>
            <p:cNvPicPr>
              <a:picLocks noChangeAspect="1"/>
            </p:cNvPicPr>
            <p:nvPr/>
          </p:nvPicPr>
          <p:blipFill>
            <a:blip r:embed="rId13"/>
            <a:stretch>
              <a:fillRect/>
            </a:stretch>
          </p:blipFill>
          <p:spPr>
            <a:xfrm>
              <a:off x="1598535" y="5661102"/>
              <a:ext cx="1132313" cy="1188000"/>
            </a:xfrm>
            <a:prstGeom prst="rect">
              <a:avLst/>
            </a:prstGeom>
            <a:solidFill>
              <a:schemeClr val="accent1">
                <a:lumMod val="20000"/>
                <a:lumOff val="80000"/>
              </a:schemeClr>
            </a:solidFill>
          </p:spPr>
        </p:pic>
        <p:pic>
          <p:nvPicPr>
            <p:cNvPr id="2" name="Picture 1">
              <a:extLst>
                <a:ext uri="{FF2B5EF4-FFF2-40B4-BE49-F238E27FC236}">
                  <a16:creationId xmlns:a16="http://schemas.microsoft.com/office/drawing/2014/main" id="{69A093B3-783A-444B-BD61-EE249639CD54}"/>
                </a:ext>
              </a:extLst>
            </p:cNvPr>
            <p:cNvPicPr>
              <a:picLocks noChangeAspect="1"/>
            </p:cNvPicPr>
            <p:nvPr/>
          </p:nvPicPr>
          <p:blipFill>
            <a:blip r:embed="rId15"/>
            <a:stretch>
              <a:fillRect/>
            </a:stretch>
          </p:blipFill>
          <p:spPr>
            <a:xfrm>
              <a:off x="1598535" y="5642689"/>
              <a:ext cx="1132313" cy="1224826"/>
            </a:xfrm>
            <a:prstGeom prst="rect">
              <a:avLst/>
            </a:prstGeom>
          </p:spPr>
        </p:pic>
      </p:grpSp>
      <p:grpSp>
        <p:nvGrpSpPr>
          <p:cNvPr id="6" name="Group 5">
            <a:extLst>
              <a:ext uri="{FF2B5EF4-FFF2-40B4-BE49-F238E27FC236}">
                <a16:creationId xmlns:a16="http://schemas.microsoft.com/office/drawing/2014/main" id="{08CDE4AE-9D29-C34B-8D6B-29373DBAF557}"/>
              </a:ext>
            </a:extLst>
          </p:cNvPr>
          <p:cNvGrpSpPr/>
          <p:nvPr/>
        </p:nvGrpSpPr>
        <p:grpSpPr>
          <a:xfrm>
            <a:off x="3050567" y="5676376"/>
            <a:ext cx="1188000" cy="1231698"/>
            <a:chOff x="3050567" y="5676376"/>
            <a:chExt cx="1188000" cy="1231698"/>
          </a:xfrm>
        </p:grpSpPr>
        <p:pic>
          <p:nvPicPr>
            <p:cNvPr id="40" name="Picture 39">
              <a:extLst>
                <a:ext uri="{FF2B5EF4-FFF2-40B4-BE49-F238E27FC236}">
                  <a16:creationId xmlns:a16="http://schemas.microsoft.com/office/drawing/2014/main" id="{C2F4697C-B08A-764E-B19D-58A4C3197D81}"/>
                </a:ext>
              </a:extLst>
            </p:cNvPr>
            <p:cNvPicPr>
              <a:picLocks noChangeAspect="1"/>
            </p:cNvPicPr>
            <p:nvPr/>
          </p:nvPicPr>
          <p:blipFill>
            <a:blip r:embed="rId10"/>
            <a:stretch>
              <a:fillRect/>
            </a:stretch>
          </p:blipFill>
          <p:spPr>
            <a:xfrm>
              <a:off x="3050567" y="5676376"/>
              <a:ext cx="1188000" cy="1188000"/>
            </a:xfrm>
            <a:prstGeom prst="rect">
              <a:avLst/>
            </a:prstGeom>
            <a:solidFill>
              <a:schemeClr val="accent1">
                <a:lumMod val="20000"/>
                <a:lumOff val="80000"/>
              </a:schemeClr>
            </a:solidFill>
          </p:spPr>
        </p:pic>
        <p:pic>
          <p:nvPicPr>
            <p:cNvPr id="3" name="Picture 2">
              <a:extLst>
                <a:ext uri="{FF2B5EF4-FFF2-40B4-BE49-F238E27FC236}">
                  <a16:creationId xmlns:a16="http://schemas.microsoft.com/office/drawing/2014/main" id="{BDF5CEBA-60F8-BC45-A8A0-8E4825F3F540}"/>
                </a:ext>
              </a:extLst>
            </p:cNvPr>
            <p:cNvPicPr>
              <a:picLocks noChangeAspect="1"/>
            </p:cNvPicPr>
            <p:nvPr/>
          </p:nvPicPr>
          <p:blipFill>
            <a:blip r:embed="rId16"/>
            <a:stretch>
              <a:fillRect/>
            </a:stretch>
          </p:blipFill>
          <p:spPr>
            <a:xfrm>
              <a:off x="3060700" y="5683249"/>
              <a:ext cx="1171462" cy="1224825"/>
            </a:xfrm>
            <a:prstGeom prst="rect">
              <a:avLst/>
            </a:prstGeom>
          </p:spPr>
        </p:pic>
      </p:grpSp>
      <p:grpSp>
        <p:nvGrpSpPr>
          <p:cNvPr id="7" name="Group 6">
            <a:extLst>
              <a:ext uri="{FF2B5EF4-FFF2-40B4-BE49-F238E27FC236}">
                <a16:creationId xmlns:a16="http://schemas.microsoft.com/office/drawing/2014/main" id="{D0B5767F-366C-BB47-94D0-726ED547C72E}"/>
              </a:ext>
            </a:extLst>
          </p:cNvPr>
          <p:cNvGrpSpPr/>
          <p:nvPr/>
        </p:nvGrpSpPr>
        <p:grpSpPr>
          <a:xfrm>
            <a:off x="4467167" y="5662522"/>
            <a:ext cx="1188000" cy="1215800"/>
            <a:chOff x="4467167" y="5662522"/>
            <a:chExt cx="1188000" cy="1215800"/>
          </a:xfrm>
        </p:grpSpPr>
        <p:pic>
          <p:nvPicPr>
            <p:cNvPr id="48" name="Picture 47">
              <a:extLst>
                <a:ext uri="{FF2B5EF4-FFF2-40B4-BE49-F238E27FC236}">
                  <a16:creationId xmlns:a16="http://schemas.microsoft.com/office/drawing/2014/main" id="{25AE698C-7C10-B54B-A613-FF38A8CF86E9}"/>
                </a:ext>
              </a:extLst>
            </p:cNvPr>
            <p:cNvPicPr>
              <a:picLocks noChangeAspect="1"/>
            </p:cNvPicPr>
            <p:nvPr/>
          </p:nvPicPr>
          <p:blipFill>
            <a:blip r:embed="rId10"/>
            <a:stretch>
              <a:fillRect/>
            </a:stretch>
          </p:blipFill>
          <p:spPr>
            <a:xfrm>
              <a:off x="4467167" y="5662522"/>
              <a:ext cx="1188000" cy="1188000"/>
            </a:xfrm>
            <a:prstGeom prst="rect">
              <a:avLst/>
            </a:prstGeom>
            <a:solidFill>
              <a:schemeClr val="accent1">
                <a:lumMod val="20000"/>
                <a:lumOff val="80000"/>
              </a:schemeClr>
            </a:solidFill>
          </p:spPr>
        </p:pic>
        <p:pic>
          <p:nvPicPr>
            <p:cNvPr id="5" name="Picture 4">
              <a:extLst>
                <a:ext uri="{FF2B5EF4-FFF2-40B4-BE49-F238E27FC236}">
                  <a16:creationId xmlns:a16="http://schemas.microsoft.com/office/drawing/2014/main" id="{EEF0A116-9D63-8B45-82FE-460485781E12}"/>
                </a:ext>
              </a:extLst>
            </p:cNvPr>
            <p:cNvPicPr>
              <a:picLocks noChangeAspect="1"/>
            </p:cNvPicPr>
            <p:nvPr/>
          </p:nvPicPr>
          <p:blipFill>
            <a:blip r:embed="rId17"/>
            <a:stretch>
              <a:fillRect/>
            </a:stretch>
          </p:blipFill>
          <p:spPr>
            <a:xfrm>
              <a:off x="4508500" y="5683250"/>
              <a:ext cx="1115987" cy="1195072"/>
            </a:xfrm>
            <a:prstGeom prst="rect">
              <a:avLst/>
            </a:prstGeom>
          </p:spPr>
        </p:pic>
      </p:grpSp>
      <p:grpSp>
        <p:nvGrpSpPr>
          <p:cNvPr id="10" name="Group 9">
            <a:extLst>
              <a:ext uri="{FF2B5EF4-FFF2-40B4-BE49-F238E27FC236}">
                <a16:creationId xmlns:a16="http://schemas.microsoft.com/office/drawing/2014/main" id="{0D21D079-F4CE-9D47-ABA3-4D41CF2116BC}"/>
              </a:ext>
            </a:extLst>
          </p:cNvPr>
          <p:cNvGrpSpPr/>
          <p:nvPr/>
        </p:nvGrpSpPr>
        <p:grpSpPr>
          <a:xfrm>
            <a:off x="6413500" y="997798"/>
            <a:ext cx="3657600" cy="5752252"/>
            <a:chOff x="6413500" y="882650"/>
            <a:chExt cx="3657600" cy="5752252"/>
          </a:xfrm>
        </p:grpSpPr>
        <p:sp>
          <p:nvSpPr>
            <p:cNvPr id="8" name="Rounded Rectangle 7">
              <a:extLst>
                <a:ext uri="{FF2B5EF4-FFF2-40B4-BE49-F238E27FC236}">
                  <a16:creationId xmlns:a16="http://schemas.microsoft.com/office/drawing/2014/main" id="{DB67A604-B4DB-8E45-9011-21F3BA1F0D98}"/>
                </a:ext>
              </a:extLst>
            </p:cNvPr>
            <p:cNvSpPr/>
            <p:nvPr/>
          </p:nvSpPr>
          <p:spPr>
            <a:xfrm>
              <a:off x="6413500" y="882650"/>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AI</a:t>
              </a:r>
            </a:p>
          </p:txBody>
        </p:sp>
        <p:sp>
          <p:nvSpPr>
            <p:cNvPr id="49" name="Rounded Rectangle 48">
              <a:extLst>
                <a:ext uri="{FF2B5EF4-FFF2-40B4-BE49-F238E27FC236}">
                  <a16:creationId xmlns:a16="http://schemas.microsoft.com/office/drawing/2014/main" id="{A7DDEBD6-00A5-254A-BD82-5A7C273B7DA0}"/>
                </a:ext>
              </a:extLst>
            </p:cNvPr>
            <p:cNvSpPr/>
            <p:nvPr/>
          </p:nvSpPr>
          <p:spPr>
            <a:xfrm>
              <a:off x="6413500" y="1331959"/>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SMART CITIES</a:t>
              </a:r>
            </a:p>
          </p:txBody>
        </p:sp>
        <p:sp>
          <p:nvSpPr>
            <p:cNvPr id="50" name="Rounded Rectangle 49">
              <a:extLst>
                <a:ext uri="{FF2B5EF4-FFF2-40B4-BE49-F238E27FC236}">
                  <a16:creationId xmlns:a16="http://schemas.microsoft.com/office/drawing/2014/main" id="{289107BB-0579-7B4C-AA5D-16C986C3C975}"/>
                </a:ext>
              </a:extLst>
            </p:cNvPr>
            <p:cNvSpPr/>
            <p:nvPr/>
          </p:nvSpPr>
          <p:spPr>
            <a:xfrm>
              <a:off x="6413500" y="1781268"/>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TRUSTED INFORMATION</a:t>
              </a:r>
            </a:p>
          </p:txBody>
        </p:sp>
        <p:sp>
          <p:nvSpPr>
            <p:cNvPr id="51" name="Rounded Rectangle 50">
              <a:extLst>
                <a:ext uri="{FF2B5EF4-FFF2-40B4-BE49-F238E27FC236}">
                  <a16:creationId xmlns:a16="http://schemas.microsoft.com/office/drawing/2014/main" id="{D3CAEFD7-D360-2F4E-9BB1-FE8F662C9A72}"/>
                </a:ext>
              </a:extLst>
            </p:cNvPr>
            <p:cNvSpPr/>
            <p:nvPr/>
          </p:nvSpPr>
          <p:spPr>
            <a:xfrm>
              <a:off x="6413500" y="2230577"/>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DIGITAL TWIN</a:t>
              </a:r>
            </a:p>
          </p:txBody>
        </p:sp>
        <p:sp>
          <p:nvSpPr>
            <p:cNvPr id="52" name="Rounded Rectangle 51">
              <a:extLst>
                <a:ext uri="{FF2B5EF4-FFF2-40B4-BE49-F238E27FC236}">
                  <a16:creationId xmlns:a16="http://schemas.microsoft.com/office/drawing/2014/main" id="{44F986B0-D3EE-7A41-B657-1517E30FD6ED}"/>
                </a:ext>
              </a:extLst>
            </p:cNvPr>
            <p:cNvSpPr/>
            <p:nvPr/>
          </p:nvSpPr>
          <p:spPr>
            <a:xfrm>
              <a:off x="6413500" y="2679886"/>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DATA DRIVEN POLICY</a:t>
              </a:r>
            </a:p>
          </p:txBody>
        </p:sp>
        <p:sp>
          <p:nvSpPr>
            <p:cNvPr id="53" name="Rounded Rectangle 52">
              <a:extLst>
                <a:ext uri="{FF2B5EF4-FFF2-40B4-BE49-F238E27FC236}">
                  <a16:creationId xmlns:a16="http://schemas.microsoft.com/office/drawing/2014/main" id="{35D7A450-5378-E94E-A600-DC6D4797ED36}"/>
                </a:ext>
              </a:extLst>
            </p:cNvPr>
            <p:cNvSpPr/>
            <p:nvPr/>
          </p:nvSpPr>
          <p:spPr>
            <a:xfrm>
              <a:off x="6413500" y="3129195"/>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IOT &amp; EDGE</a:t>
              </a:r>
            </a:p>
          </p:txBody>
        </p:sp>
        <p:sp>
          <p:nvSpPr>
            <p:cNvPr id="54" name="Rounded Rectangle 53">
              <a:extLst>
                <a:ext uri="{FF2B5EF4-FFF2-40B4-BE49-F238E27FC236}">
                  <a16:creationId xmlns:a16="http://schemas.microsoft.com/office/drawing/2014/main" id="{3C576BEF-BAC1-B84B-BA09-4FAD9A3FB570}"/>
                </a:ext>
              </a:extLst>
            </p:cNvPr>
            <p:cNvSpPr/>
            <p:nvPr/>
          </p:nvSpPr>
          <p:spPr>
            <a:xfrm>
              <a:off x="6413500" y="3578504"/>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CYBERSECURITY</a:t>
              </a:r>
            </a:p>
          </p:txBody>
        </p:sp>
        <p:sp>
          <p:nvSpPr>
            <p:cNvPr id="55" name="Rounded Rectangle 54">
              <a:extLst>
                <a:ext uri="{FF2B5EF4-FFF2-40B4-BE49-F238E27FC236}">
                  <a16:creationId xmlns:a16="http://schemas.microsoft.com/office/drawing/2014/main" id="{09872482-75CE-5E49-9474-FED4EBC79A00}"/>
                </a:ext>
              </a:extLst>
            </p:cNvPr>
            <p:cNvSpPr/>
            <p:nvPr/>
          </p:nvSpPr>
          <p:spPr>
            <a:xfrm>
              <a:off x="6413500" y="4027813"/>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BLOCKCHAIN</a:t>
              </a:r>
            </a:p>
          </p:txBody>
        </p:sp>
        <p:sp>
          <p:nvSpPr>
            <p:cNvPr id="56" name="Rounded Rectangle 55">
              <a:extLst>
                <a:ext uri="{FF2B5EF4-FFF2-40B4-BE49-F238E27FC236}">
                  <a16:creationId xmlns:a16="http://schemas.microsoft.com/office/drawing/2014/main" id="{4AE279A6-CD12-2245-B5ED-1B36399A6B76}"/>
                </a:ext>
              </a:extLst>
            </p:cNvPr>
            <p:cNvSpPr/>
            <p:nvPr/>
          </p:nvSpPr>
          <p:spPr>
            <a:xfrm>
              <a:off x="6413500" y="4477122"/>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ROBOTICS</a:t>
              </a:r>
            </a:p>
          </p:txBody>
        </p:sp>
        <p:sp>
          <p:nvSpPr>
            <p:cNvPr id="57" name="Rounded Rectangle 56">
              <a:extLst>
                <a:ext uri="{FF2B5EF4-FFF2-40B4-BE49-F238E27FC236}">
                  <a16:creationId xmlns:a16="http://schemas.microsoft.com/office/drawing/2014/main" id="{3EA3E81D-30D0-9449-A9DC-7CD2D1715617}"/>
                </a:ext>
              </a:extLst>
            </p:cNvPr>
            <p:cNvSpPr/>
            <p:nvPr/>
          </p:nvSpPr>
          <p:spPr>
            <a:xfrm>
              <a:off x="6413500" y="4926431"/>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ONTOLOGIES</a:t>
              </a:r>
            </a:p>
          </p:txBody>
        </p:sp>
        <p:sp>
          <p:nvSpPr>
            <p:cNvPr id="58" name="Rounded Rectangle 57">
              <a:extLst>
                <a:ext uri="{FF2B5EF4-FFF2-40B4-BE49-F238E27FC236}">
                  <a16:creationId xmlns:a16="http://schemas.microsoft.com/office/drawing/2014/main" id="{36CE0396-13A4-2E4B-AC7B-7C816E00F3E5}"/>
                </a:ext>
              </a:extLst>
            </p:cNvPr>
            <p:cNvSpPr/>
            <p:nvPr/>
          </p:nvSpPr>
          <p:spPr>
            <a:xfrm>
              <a:off x="6413500" y="5375740"/>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ACADEMY</a:t>
              </a:r>
            </a:p>
          </p:txBody>
        </p:sp>
        <p:sp>
          <p:nvSpPr>
            <p:cNvPr id="59" name="Rounded Rectangle 58">
              <a:extLst>
                <a:ext uri="{FF2B5EF4-FFF2-40B4-BE49-F238E27FC236}">
                  <a16:creationId xmlns:a16="http://schemas.microsoft.com/office/drawing/2014/main" id="{32DC6AC9-B302-0C4B-8EE5-CFD7997FA622}"/>
                </a:ext>
              </a:extLst>
            </p:cNvPr>
            <p:cNvSpPr/>
            <p:nvPr/>
          </p:nvSpPr>
          <p:spPr>
            <a:xfrm>
              <a:off x="6413500" y="5825049"/>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DIGITAL PRODUCT PASSPORT</a:t>
              </a:r>
            </a:p>
          </p:txBody>
        </p:sp>
        <p:sp>
          <p:nvSpPr>
            <p:cNvPr id="60" name="Rounded Rectangle 59">
              <a:extLst>
                <a:ext uri="{FF2B5EF4-FFF2-40B4-BE49-F238E27FC236}">
                  <a16:creationId xmlns:a16="http://schemas.microsoft.com/office/drawing/2014/main" id="{BB4CCF9B-E76E-9D47-97C1-191207A59CD4}"/>
                </a:ext>
              </a:extLst>
            </p:cNvPr>
            <p:cNvSpPr/>
            <p:nvPr/>
          </p:nvSpPr>
          <p:spPr>
            <a:xfrm>
              <a:off x="6413500" y="6274353"/>
              <a:ext cx="3657600" cy="360549"/>
            </a:xfrm>
            <a:prstGeom prst="roundRect">
              <a:avLst/>
            </a:prstGeom>
            <a:solidFill>
              <a:srgbClr val="2DAFE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TWG DATA</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p:nvPr/>
        </p:nvSpPr>
        <p:spPr>
          <a:xfrm>
            <a:off x="8198827" y="1873250"/>
            <a:ext cx="83819" cy="254507"/>
          </a:xfrm>
          <a:prstGeom prst="rect">
            <a:avLst/>
          </a:prstGeom>
          <a:blipFill>
            <a:blip r:embed="rId2" cstate="print"/>
            <a:stretch>
              <a:fillRect/>
            </a:stretch>
          </a:blipFill>
        </p:spPr>
        <p:txBody>
          <a:bodyPr wrap="square" lIns="0" tIns="0" rIns="0" bIns="0" rtlCol="0"/>
          <a:lstStyle/>
          <a:p>
            <a:endParaRPr/>
          </a:p>
        </p:txBody>
      </p:sp>
      <p:pic>
        <p:nvPicPr>
          <p:cNvPr id="37" name="Picture 36">
            <a:extLst>
              <a:ext uri="{FF2B5EF4-FFF2-40B4-BE49-F238E27FC236}">
                <a16:creationId xmlns:a16="http://schemas.microsoft.com/office/drawing/2014/main" id="{F0AD84D4-7206-4146-952A-8DDBBEFD0A27}"/>
              </a:ext>
            </a:extLst>
          </p:cNvPr>
          <p:cNvPicPr>
            <a:picLocks noChangeAspect="1"/>
          </p:cNvPicPr>
          <p:nvPr/>
        </p:nvPicPr>
        <p:blipFill>
          <a:blip r:embed="rId3"/>
          <a:stretch>
            <a:fillRect/>
          </a:stretch>
        </p:blipFill>
        <p:spPr>
          <a:xfrm>
            <a:off x="261382" y="-7195"/>
            <a:ext cx="4640191" cy="2107193"/>
          </a:xfrm>
          <a:prstGeom prst="rect">
            <a:avLst/>
          </a:prstGeom>
        </p:spPr>
      </p:pic>
      <p:sp>
        <p:nvSpPr>
          <p:cNvPr id="45" name="TextBox 44">
            <a:extLst>
              <a:ext uri="{FF2B5EF4-FFF2-40B4-BE49-F238E27FC236}">
                <a16:creationId xmlns:a16="http://schemas.microsoft.com/office/drawing/2014/main" id="{D8114673-D585-CC4C-A141-F5C2D4C4DAF0}"/>
              </a:ext>
            </a:extLst>
          </p:cNvPr>
          <p:cNvSpPr txBox="1"/>
          <p:nvPr/>
        </p:nvSpPr>
        <p:spPr>
          <a:xfrm>
            <a:off x="4867286" y="322509"/>
            <a:ext cx="3225882" cy="1323439"/>
          </a:xfrm>
          <a:prstGeom prst="rect">
            <a:avLst/>
          </a:prstGeom>
          <a:solidFill>
            <a:schemeClr val="accent4">
              <a:lumMod val="50000"/>
            </a:schemeClr>
          </a:solidFill>
        </p:spPr>
        <p:txBody>
          <a:bodyPr wrap="square" rtlCol="0">
            <a:spAutoFit/>
          </a:bodyPr>
          <a:lstStyle/>
          <a:p>
            <a:pPr algn="ctr"/>
            <a:r>
              <a:rPr lang="en-IE" sz="2000" dirty="0">
                <a:solidFill>
                  <a:schemeClr val="tx2">
                    <a:lumMod val="20000"/>
                    <a:lumOff val="80000"/>
                  </a:schemeClr>
                </a:solidFill>
              </a:rPr>
              <a:t>Landscape Reports generated from the work of the Technical Working Groups  (TWGs)</a:t>
            </a:r>
          </a:p>
        </p:txBody>
      </p:sp>
      <p:pic>
        <p:nvPicPr>
          <p:cNvPr id="2" name="Picture 1">
            <a:extLst>
              <a:ext uri="{FF2B5EF4-FFF2-40B4-BE49-F238E27FC236}">
                <a16:creationId xmlns:a16="http://schemas.microsoft.com/office/drawing/2014/main" id="{99153542-CB3C-6E46-8C98-ECDDFAEBE905}"/>
              </a:ext>
            </a:extLst>
          </p:cNvPr>
          <p:cNvPicPr>
            <a:picLocks noChangeAspect="1"/>
          </p:cNvPicPr>
          <p:nvPr/>
        </p:nvPicPr>
        <p:blipFill>
          <a:blip r:embed="rId4"/>
          <a:stretch>
            <a:fillRect/>
          </a:stretch>
        </p:blipFill>
        <p:spPr>
          <a:xfrm>
            <a:off x="0" y="2155878"/>
            <a:ext cx="10693400" cy="2167732"/>
          </a:xfrm>
          <a:prstGeom prst="rect">
            <a:avLst/>
          </a:prstGeom>
        </p:spPr>
      </p:pic>
      <p:sp>
        <p:nvSpPr>
          <p:cNvPr id="6" name="object 4">
            <a:extLst>
              <a:ext uri="{FF2B5EF4-FFF2-40B4-BE49-F238E27FC236}">
                <a16:creationId xmlns:a16="http://schemas.microsoft.com/office/drawing/2014/main" id="{8EB2C47B-8CBE-5545-ADFF-8536E80AF2DE}"/>
              </a:ext>
            </a:extLst>
          </p:cNvPr>
          <p:cNvSpPr/>
          <p:nvPr/>
        </p:nvSpPr>
        <p:spPr>
          <a:xfrm>
            <a:off x="2757063" y="5343733"/>
            <a:ext cx="135389" cy="189402"/>
          </a:xfrm>
          <a:prstGeom prst="rect">
            <a:avLst/>
          </a:prstGeom>
          <a:blipFill>
            <a:blip r:embed="rId5" cstate="print"/>
            <a:stretch>
              <a:fillRect/>
            </a:stretch>
          </a:blipFill>
        </p:spPr>
        <p:txBody>
          <a:bodyPr wrap="square" lIns="0" tIns="0" rIns="0" bIns="0" rtlCol="0"/>
          <a:lstStyle/>
          <a:p>
            <a:endParaRPr/>
          </a:p>
        </p:txBody>
      </p:sp>
      <p:sp>
        <p:nvSpPr>
          <p:cNvPr id="7" name="object 5">
            <a:extLst>
              <a:ext uri="{FF2B5EF4-FFF2-40B4-BE49-F238E27FC236}">
                <a16:creationId xmlns:a16="http://schemas.microsoft.com/office/drawing/2014/main" id="{6E6E1FD2-C42C-9D4E-BE1D-28E47848FC57}"/>
              </a:ext>
            </a:extLst>
          </p:cNvPr>
          <p:cNvSpPr/>
          <p:nvPr/>
        </p:nvSpPr>
        <p:spPr>
          <a:xfrm>
            <a:off x="511846" y="7760491"/>
            <a:ext cx="8206427" cy="45719"/>
          </a:xfrm>
          <a:custGeom>
            <a:avLst/>
            <a:gdLst/>
            <a:ahLst/>
            <a:cxnLst/>
            <a:rect l="l" t="t" r="r" b="b"/>
            <a:pathLst>
              <a:path w="9860280" h="31114">
                <a:moveTo>
                  <a:pt x="0" y="30988"/>
                </a:moveTo>
                <a:lnTo>
                  <a:pt x="30941" y="16172"/>
                </a:lnTo>
                <a:lnTo>
                  <a:pt x="74303" y="4166"/>
                </a:lnTo>
                <a:lnTo>
                  <a:pt x="120412" y="0"/>
                </a:lnTo>
                <a:lnTo>
                  <a:pt x="9808477" y="0"/>
                </a:lnTo>
                <a:lnTo>
                  <a:pt x="9854585" y="4166"/>
                </a:lnTo>
                <a:lnTo>
                  <a:pt x="9859721" y="5588"/>
                </a:lnTo>
              </a:path>
            </a:pathLst>
          </a:custGeom>
          <a:ln w="5065">
            <a:solidFill>
              <a:srgbClr val="497EBA"/>
            </a:solidFill>
          </a:ln>
        </p:spPr>
        <p:txBody>
          <a:bodyPr wrap="square" lIns="0" tIns="0" rIns="0" bIns="0" rtlCol="0"/>
          <a:lstStyle/>
          <a:p>
            <a:endParaRPr/>
          </a:p>
        </p:txBody>
      </p:sp>
      <p:sp>
        <p:nvSpPr>
          <p:cNvPr id="9" name="object 6">
            <a:extLst>
              <a:ext uri="{FF2B5EF4-FFF2-40B4-BE49-F238E27FC236}">
                <a16:creationId xmlns:a16="http://schemas.microsoft.com/office/drawing/2014/main" id="{E7033D81-5449-7B4F-A2BC-C84451072171}"/>
              </a:ext>
            </a:extLst>
          </p:cNvPr>
          <p:cNvSpPr/>
          <p:nvPr/>
        </p:nvSpPr>
        <p:spPr>
          <a:xfrm>
            <a:off x="12748709" y="5317567"/>
            <a:ext cx="206638" cy="220965"/>
          </a:xfrm>
          <a:prstGeom prst="rect">
            <a:avLst/>
          </a:prstGeom>
          <a:blipFill>
            <a:blip r:embed="rId6" cstate="print"/>
            <a:stretch>
              <a:fillRect/>
            </a:stretch>
          </a:blipFill>
        </p:spPr>
        <p:txBody>
          <a:bodyPr wrap="square" lIns="0" tIns="0" rIns="0" bIns="0" rtlCol="0"/>
          <a:lstStyle/>
          <a:p>
            <a:endParaRPr/>
          </a:p>
        </p:txBody>
      </p:sp>
      <p:sp>
        <p:nvSpPr>
          <p:cNvPr id="10" name="object 7">
            <a:extLst>
              <a:ext uri="{FF2B5EF4-FFF2-40B4-BE49-F238E27FC236}">
                <a16:creationId xmlns:a16="http://schemas.microsoft.com/office/drawing/2014/main" id="{DB22462D-B898-0340-857A-B1DE06CF93CA}"/>
              </a:ext>
            </a:extLst>
          </p:cNvPr>
          <p:cNvSpPr/>
          <p:nvPr/>
        </p:nvSpPr>
        <p:spPr>
          <a:xfrm>
            <a:off x="12956028" y="5572060"/>
            <a:ext cx="0" cy="2540"/>
          </a:xfrm>
          <a:custGeom>
            <a:avLst/>
            <a:gdLst/>
            <a:ahLst/>
            <a:cxnLst/>
            <a:rect l="l" t="t" r="r" b="b"/>
            <a:pathLst>
              <a:path h="2539">
                <a:moveTo>
                  <a:pt x="-2532" y="1019"/>
                </a:moveTo>
                <a:lnTo>
                  <a:pt x="2533" y="1019"/>
                </a:lnTo>
              </a:path>
            </a:pathLst>
          </a:custGeom>
          <a:ln w="3175">
            <a:solidFill>
              <a:srgbClr val="497EBA"/>
            </a:solidFill>
          </a:ln>
        </p:spPr>
        <p:txBody>
          <a:bodyPr wrap="square" lIns="0" tIns="0" rIns="0" bIns="0" rtlCol="0"/>
          <a:lstStyle/>
          <a:p>
            <a:endParaRPr/>
          </a:p>
        </p:txBody>
      </p:sp>
      <p:sp>
        <p:nvSpPr>
          <p:cNvPr id="11" name="object 8">
            <a:extLst>
              <a:ext uri="{FF2B5EF4-FFF2-40B4-BE49-F238E27FC236}">
                <a16:creationId xmlns:a16="http://schemas.microsoft.com/office/drawing/2014/main" id="{42461B33-2CA6-A243-BB9C-407AB3D19729}"/>
              </a:ext>
            </a:extLst>
          </p:cNvPr>
          <p:cNvSpPr/>
          <p:nvPr/>
        </p:nvSpPr>
        <p:spPr>
          <a:xfrm>
            <a:off x="8471726" y="4682244"/>
            <a:ext cx="1974672" cy="2874255"/>
          </a:xfrm>
          <a:prstGeom prst="rect">
            <a:avLst/>
          </a:prstGeom>
          <a:blipFill>
            <a:blip r:embed="rId7" cstate="print"/>
            <a:stretch>
              <a:fillRect/>
            </a:stretch>
          </a:blipFill>
        </p:spPr>
        <p:txBody>
          <a:bodyPr wrap="square" lIns="0" tIns="0" rIns="0" bIns="0" rtlCol="0"/>
          <a:lstStyle/>
          <a:p>
            <a:endParaRPr sz="1400" dirty="0"/>
          </a:p>
        </p:txBody>
      </p:sp>
      <p:sp>
        <p:nvSpPr>
          <p:cNvPr id="13" name="object 10">
            <a:extLst>
              <a:ext uri="{FF2B5EF4-FFF2-40B4-BE49-F238E27FC236}">
                <a16:creationId xmlns:a16="http://schemas.microsoft.com/office/drawing/2014/main" id="{0C45B96D-2F32-7D46-9CB2-87F38FE3C016}"/>
              </a:ext>
            </a:extLst>
          </p:cNvPr>
          <p:cNvSpPr txBox="1"/>
          <p:nvPr/>
        </p:nvSpPr>
        <p:spPr>
          <a:xfrm>
            <a:off x="8565201" y="4950057"/>
            <a:ext cx="1724266" cy="2432845"/>
          </a:xfrm>
          <a:prstGeom prst="rect">
            <a:avLst/>
          </a:prstGeom>
        </p:spPr>
        <p:txBody>
          <a:bodyPr vert="horz" wrap="square" lIns="0" tIns="12065" rIns="0" bIns="0" rtlCol="0">
            <a:spAutoFit/>
          </a:bodyPr>
          <a:lstStyle/>
          <a:p>
            <a:pPr marL="12700" marR="5080" indent="635" algn="ctr">
              <a:lnSpc>
                <a:spcPct val="100600"/>
              </a:lnSpc>
              <a:spcBef>
                <a:spcPts val="95"/>
              </a:spcBef>
            </a:pPr>
            <a:r>
              <a:rPr sz="1200" i="1" spc="5" dirty="0">
                <a:latin typeface="Helvetica"/>
                <a:cs typeface="Helvetica"/>
              </a:rPr>
              <a:t>The </a:t>
            </a:r>
            <a:r>
              <a:rPr sz="1200" i="1" spc="-5" dirty="0">
                <a:latin typeface="Helvetica"/>
                <a:cs typeface="Helvetica"/>
              </a:rPr>
              <a:t>“Walk </a:t>
            </a:r>
            <a:r>
              <a:rPr sz="1200" i="1" spc="5" dirty="0">
                <a:latin typeface="Helvetica"/>
                <a:cs typeface="Helvetica"/>
              </a:rPr>
              <a:t>&amp; </a:t>
            </a:r>
            <a:r>
              <a:rPr sz="1200" i="1" spc="-30" dirty="0">
                <a:latin typeface="Helvetica"/>
                <a:cs typeface="Helvetica"/>
              </a:rPr>
              <a:t>Talk” </a:t>
            </a:r>
            <a:r>
              <a:rPr sz="1200" i="1" dirty="0">
                <a:latin typeface="Helvetica"/>
                <a:cs typeface="Helvetica"/>
              </a:rPr>
              <a:t>Webinar </a:t>
            </a:r>
            <a:r>
              <a:rPr sz="1200" i="1" spc="5" dirty="0">
                <a:latin typeface="Helvetica"/>
                <a:cs typeface="Helvetica"/>
              </a:rPr>
              <a:t>is a series of virtual events </a:t>
            </a:r>
            <a:r>
              <a:rPr sz="1200" i="1" dirty="0">
                <a:latin typeface="Helvetica"/>
                <a:cs typeface="Helvetica"/>
              </a:rPr>
              <a:t>(</a:t>
            </a:r>
            <a:r>
              <a:rPr lang="en-IE" sz="1200" b="1" i="1" dirty="0">
                <a:latin typeface="Helvetica-BoldOblique"/>
                <a:cs typeface="Helvetica-BoldOblique"/>
              </a:rPr>
              <a:t>6</a:t>
            </a:r>
            <a:r>
              <a:rPr sz="1200" b="1" i="1" dirty="0">
                <a:latin typeface="Helvetica-BoldOblique"/>
                <a:cs typeface="Helvetica-BoldOblique"/>
              </a:rPr>
              <a:t> </a:t>
            </a:r>
            <a:r>
              <a:rPr sz="1200" b="1" i="1" spc="5" dirty="0">
                <a:latin typeface="Helvetica-BoldOblique"/>
                <a:cs typeface="Helvetica-BoldOblique"/>
              </a:rPr>
              <a:t>so </a:t>
            </a:r>
            <a:r>
              <a:rPr sz="1200" b="1" i="1" dirty="0">
                <a:latin typeface="Helvetica-BoldOblique"/>
                <a:cs typeface="Helvetica-BoldOblique"/>
              </a:rPr>
              <a:t>far</a:t>
            </a:r>
            <a:r>
              <a:rPr sz="1200" i="1" dirty="0">
                <a:latin typeface="Helvetica"/>
                <a:cs typeface="Helvetica"/>
              </a:rPr>
              <a:t>) </a:t>
            </a:r>
            <a:r>
              <a:rPr sz="1200" i="1" spc="5" dirty="0">
                <a:latin typeface="Helvetica"/>
                <a:cs typeface="Helvetica"/>
              </a:rPr>
              <a:t>that tackles each of the  </a:t>
            </a:r>
            <a:r>
              <a:rPr sz="1200" i="1" dirty="0">
                <a:latin typeface="Helvetica"/>
                <a:cs typeface="Helvetica"/>
              </a:rPr>
              <a:t>corresponding </a:t>
            </a:r>
            <a:r>
              <a:rPr sz="1200" i="1" spc="5" dirty="0">
                <a:latin typeface="Helvetica"/>
                <a:cs typeface="Helvetica"/>
              </a:rPr>
              <a:t>TWGs topics to put their </a:t>
            </a:r>
            <a:r>
              <a:rPr sz="1200" i="1" dirty="0">
                <a:latin typeface="Helvetica"/>
                <a:cs typeface="Helvetica"/>
              </a:rPr>
              <a:t>outcomes </a:t>
            </a:r>
            <a:r>
              <a:rPr sz="1200" i="1" spc="5" dirty="0">
                <a:latin typeface="Helvetica"/>
                <a:cs typeface="Helvetica"/>
              </a:rPr>
              <a:t>into the </a:t>
            </a:r>
            <a:r>
              <a:rPr sz="1200" i="1" dirty="0">
                <a:latin typeface="Helvetica"/>
                <a:cs typeface="Helvetica"/>
              </a:rPr>
              <a:t>spotlight </a:t>
            </a:r>
            <a:r>
              <a:rPr sz="1200" i="1" spc="5" dirty="0">
                <a:latin typeface="Helvetica"/>
                <a:cs typeface="Helvetica"/>
              </a:rPr>
              <a:t>and </a:t>
            </a:r>
            <a:r>
              <a:rPr sz="1200" i="1" dirty="0">
                <a:latin typeface="Helvetica"/>
                <a:cs typeface="Helvetica"/>
              </a:rPr>
              <a:t>features esteemed</a:t>
            </a:r>
            <a:r>
              <a:rPr sz="1200" i="1" spc="-65" dirty="0">
                <a:latin typeface="Helvetica"/>
                <a:cs typeface="Helvetica"/>
              </a:rPr>
              <a:t> </a:t>
            </a:r>
            <a:r>
              <a:rPr sz="1200" i="1" dirty="0">
                <a:latin typeface="Helvetica"/>
                <a:cs typeface="Helvetica"/>
              </a:rPr>
              <a:t>ICT  </a:t>
            </a:r>
            <a:r>
              <a:rPr sz="1200" i="1" spc="5" dirty="0">
                <a:latin typeface="Helvetica"/>
                <a:cs typeface="Helvetica"/>
              </a:rPr>
              <a:t>experts in the related </a:t>
            </a:r>
            <a:r>
              <a:rPr sz="1200" i="1" dirty="0">
                <a:latin typeface="Helvetica"/>
                <a:cs typeface="Helvetica"/>
              </a:rPr>
              <a:t>domain coming from </a:t>
            </a:r>
            <a:r>
              <a:rPr sz="1200" i="1" spc="5" dirty="0">
                <a:latin typeface="Helvetica"/>
                <a:cs typeface="Helvetica"/>
              </a:rPr>
              <a:t>the EC, SDOs, or Research</a:t>
            </a:r>
            <a:r>
              <a:rPr sz="1200" i="1" spc="-140" dirty="0">
                <a:latin typeface="Helvetica"/>
                <a:cs typeface="Helvetica"/>
              </a:rPr>
              <a:t> </a:t>
            </a:r>
            <a:r>
              <a:rPr sz="1200" i="1" dirty="0">
                <a:latin typeface="Helvetica"/>
                <a:cs typeface="Helvetica"/>
              </a:rPr>
              <a:t>environments.</a:t>
            </a:r>
            <a:endParaRPr sz="1200" dirty="0">
              <a:latin typeface="Helvetica"/>
              <a:cs typeface="Helvetica"/>
            </a:endParaRPr>
          </a:p>
        </p:txBody>
      </p:sp>
      <p:sp>
        <p:nvSpPr>
          <p:cNvPr id="14" name="object 11">
            <a:extLst>
              <a:ext uri="{FF2B5EF4-FFF2-40B4-BE49-F238E27FC236}">
                <a16:creationId xmlns:a16="http://schemas.microsoft.com/office/drawing/2014/main" id="{1377CA60-2F02-F343-93AB-E9BCBE63CB55}"/>
              </a:ext>
            </a:extLst>
          </p:cNvPr>
          <p:cNvSpPr txBox="1">
            <a:spLocks noGrp="1"/>
          </p:cNvSpPr>
          <p:nvPr>
            <p:ph type="title"/>
          </p:nvPr>
        </p:nvSpPr>
        <p:spPr>
          <a:xfrm>
            <a:off x="-63500" y="4311650"/>
            <a:ext cx="9861572" cy="382269"/>
          </a:xfrm>
          <a:prstGeom prst="rect">
            <a:avLst/>
          </a:prstGeom>
        </p:spPr>
        <p:txBody>
          <a:bodyPr vert="horz" wrap="square" lIns="0" tIns="17780" rIns="0" bIns="0" rtlCol="0">
            <a:spAutoFit/>
          </a:bodyPr>
          <a:lstStyle/>
          <a:p>
            <a:pPr marL="3093720">
              <a:lnSpc>
                <a:spcPct val="100000"/>
              </a:lnSpc>
              <a:spcBef>
                <a:spcPts val="140"/>
              </a:spcBef>
            </a:pPr>
            <a:r>
              <a:rPr spc="20" dirty="0"/>
              <a:t>“Walk </a:t>
            </a:r>
            <a:r>
              <a:rPr spc="25" dirty="0"/>
              <a:t>&amp; </a:t>
            </a:r>
            <a:r>
              <a:rPr spc="15" dirty="0"/>
              <a:t>Talk” StandICT.eu 2023 Webinar</a:t>
            </a:r>
            <a:r>
              <a:rPr spc="30" dirty="0"/>
              <a:t> </a:t>
            </a:r>
            <a:r>
              <a:rPr spc="15" dirty="0"/>
              <a:t>Series</a:t>
            </a:r>
          </a:p>
        </p:txBody>
      </p:sp>
      <p:grpSp>
        <p:nvGrpSpPr>
          <p:cNvPr id="15" name="object 12">
            <a:extLst>
              <a:ext uri="{FF2B5EF4-FFF2-40B4-BE49-F238E27FC236}">
                <a16:creationId xmlns:a16="http://schemas.microsoft.com/office/drawing/2014/main" id="{6D526DD0-D777-8744-B30D-AE0B003B64A8}"/>
              </a:ext>
            </a:extLst>
          </p:cNvPr>
          <p:cNvGrpSpPr/>
          <p:nvPr/>
        </p:nvGrpSpPr>
        <p:grpSpPr>
          <a:xfrm>
            <a:off x="123241" y="4715718"/>
            <a:ext cx="8348591" cy="2788735"/>
            <a:chOff x="120275" y="1577339"/>
            <a:chExt cx="10031095" cy="3569335"/>
          </a:xfrm>
        </p:grpSpPr>
        <p:sp>
          <p:nvSpPr>
            <p:cNvPr id="16" name="object 13">
              <a:extLst>
                <a:ext uri="{FF2B5EF4-FFF2-40B4-BE49-F238E27FC236}">
                  <a16:creationId xmlns:a16="http://schemas.microsoft.com/office/drawing/2014/main" id="{6D031C7C-3D87-774D-B28A-FDE170C8FCCF}"/>
                </a:ext>
              </a:extLst>
            </p:cNvPr>
            <p:cNvSpPr/>
            <p:nvPr/>
          </p:nvSpPr>
          <p:spPr>
            <a:xfrm>
              <a:off x="120275" y="1661160"/>
              <a:ext cx="4287011" cy="1839467"/>
            </a:xfrm>
            <a:prstGeom prst="rect">
              <a:avLst/>
            </a:prstGeom>
            <a:blipFill>
              <a:blip r:embed="rId8" cstate="print"/>
              <a:stretch>
                <a:fillRect/>
              </a:stretch>
            </a:blipFill>
          </p:spPr>
          <p:txBody>
            <a:bodyPr wrap="square" lIns="0" tIns="0" rIns="0" bIns="0" rtlCol="0"/>
            <a:lstStyle/>
            <a:p>
              <a:endParaRPr/>
            </a:p>
          </p:txBody>
        </p:sp>
        <p:sp>
          <p:nvSpPr>
            <p:cNvPr id="17" name="object 14">
              <a:extLst>
                <a:ext uri="{FF2B5EF4-FFF2-40B4-BE49-F238E27FC236}">
                  <a16:creationId xmlns:a16="http://schemas.microsoft.com/office/drawing/2014/main" id="{FDEBF072-A8FE-9940-A728-63D48E3CC296}"/>
                </a:ext>
              </a:extLst>
            </p:cNvPr>
            <p:cNvSpPr/>
            <p:nvPr/>
          </p:nvSpPr>
          <p:spPr>
            <a:xfrm>
              <a:off x="1129163" y="3040380"/>
              <a:ext cx="3732276" cy="2106167"/>
            </a:xfrm>
            <a:prstGeom prst="rect">
              <a:avLst/>
            </a:prstGeom>
            <a:blipFill>
              <a:blip r:embed="rId9" cstate="print"/>
              <a:stretch>
                <a:fillRect/>
              </a:stretch>
            </a:blipFill>
          </p:spPr>
          <p:txBody>
            <a:bodyPr wrap="square" lIns="0" tIns="0" rIns="0" bIns="0" rtlCol="0"/>
            <a:lstStyle/>
            <a:p>
              <a:endParaRPr/>
            </a:p>
          </p:txBody>
        </p:sp>
        <p:sp>
          <p:nvSpPr>
            <p:cNvPr id="18" name="object 15">
              <a:extLst>
                <a:ext uri="{FF2B5EF4-FFF2-40B4-BE49-F238E27FC236}">
                  <a16:creationId xmlns:a16="http://schemas.microsoft.com/office/drawing/2014/main" id="{299922E2-4A54-3641-B894-BA21A11622B8}"/>
                </a:ext>
              </a:extLst>
            </p:cNvPr>
            <p:cNvSpPr/>
            <p:nvPr/>
          </p:nvSpPr>
          <p:spPr>
            <a:xfrm>
              <a:off x="4936114" y="1577339"/>
              <a:ext cx="5215128" cy="3195827"/>
            </a:xfrm>
            <a:prstGeom prst="rect">
              <a:avLst/>
            </a:prstGeom>
            <a:blipFill>
              <a:blip r:embed="rId10" cstate="print"/>
              <a:stretch>
                <a:fillRect/>
              </a:stretch>
            </a:blipFill>
          </p:spPr>
          <p:txBody>
            <a:bodyPr wrap="square" lIns="0" tIns="0" rIns="0" bIns="0" rtlCol="0"/>
            <a:lstStyle/>
            <a:p>
              <a:endParaRPr/>
            </a:p>
          </p:txBody>
        </p:sp>
      </p:grpSp>
      <p:sp>
        <p:nvSpPr>
          <p:cNvPr id="19" name="TextBox 18">
            <a:extLst>
              <a:ext uri="{FF2B5EF4-FFF2-40B4-BE49-F238E27FC236}">
                <a16:creationId xmlns:a16="http://schemas.microsoft.com/office/drawing/2014/main" id="{ECC8F77C-CF88-AE44-B84A-70D4DBEF6B61}"/>
              </a:ext>
            </a:extLst>
          </p:cNvPr>
          <p:cNvSpPr txBox="1"/>
          <p:nvPr/>
        </p:nvSpPr>
        <p:spPr>
          <a:xfrm>
            <a:off x="8198827" y="329280"/>
            <a:ext cx="2268232" cy="1323439"/>
          </a:xfrm>
          <a:prstGeom prst="rect">
            <a:avLst/>
          </a:prstGeom>
          <a:solidFill>
            <a:schemeClr val="tx2">
              <a:lumMod val="75000"/>
            </a:schemeClr>
          </a:solidFill>
        </p:spPr>
        <p:txBody>
          <a:bodyPr wrap="square" rtlCol="0">
            <a:spAutoFit/>
          </a:bodyPr>
          <a:lstStyle/>
          <a:p>
            <a:pPr algn="ctr"/>
            <a:r>
              <a:rPr lang="en-IE" sz="2000" dirty="0">
                <a:solidFill>
                  <a:schemeClr val="bg2"/>
                </a:solidFill>
              </a:rPr>
              <a:t>4 Reports Published </a:t>
            </a:r>
          </a:p>
          <a:p>
            <a:pPr algn="ctr"/>
            <a:r>
              <a:rPr lang="en-IE" sz="2000" dirty="0">
                <a:solidFill>
                  <a:schemeClr val="bg2"/>
                </a:solidFill>
              </a:rPr>
              <a:t>4 in Pre-Publishing Stage</a:t>
            </a:r>
          </a:p>
          <a:p>
            <a:pPr algn="ctr"/>
            <a:r>
              <a:rPr lang="en-IE" sz="2000" dirty="0">
                <a:solidFill>
                  <a:schemeClr val="bg2"/>
                </a:solidFill>
              </a:rPr>
              <a:t>3 others in Pipeline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03" y="769620"/>
            <a:ext cx="10692130" cy="6015355"/>
            <a:chOff x="1403" y="769620"/>
            <a:chExt cx="10692130" cy="6015355"/>
          </a:xfrm>
        </p:grpSpPr>
        <p:sp>
          <p:nvSpPr>
            <p:cNvPr id="3" name="object 3"/>
            <p:cNvSpPr/>
            <p:nvPr/>
          </p:nvSpPr>
          <p:spPr>
            <a:xfrm>
              <a:off x="3329926" y="3151219"/>
              <a:ext cx="255276" cy="34686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87005" y="3089148"/>
              <a:ext cx="6435090" cy="62230"/>
            </a:xfrm>
            <a:custGeom>
              <a:avLst/>
              <a:gdLst/>
              <a:ahLst/>
              <a:cxnLst/>
              <a:rect l="l" t="t" r="r" b="b"/>
              <a:pathLst>
                <a:path w="6435090" h="62230">
                  <a:moveTo>
                    <a:pt x="0" y="62153"/>
                  </a:moveTo>
                  <a:lnTo>
                    <a:pt x="55866" y="35451"/>
                  </a:lnTo>
                  <a:lnTo>
                    <a:pt x="100167" y="20259"/>
                  </a:lnTo>
                  <a:lnTo>
                    <a:pt x="146212" y="9145"/>
                  </a:lnTo>
                  <a:lnTo>
                    <a:pt x="193788" y="2321"/>
                  </a:lnTo>
                  <a:lnTo>
                    <a:pt x="242684" y="0"/>
                  </a:lnTo>
                  <a:lnTo>
                    <a:pt x="6323444" y="0"/>
                  </a:lnTo>
                  <a:lnTo>
                    <a:pt x="6372340" y="2321"/>
                  </a:lnTo>
                  <a:lnTo>
                    <a:pt x="6419917" y="9145"/>
                  </a:lnTo>
                  <a:lnTo>
                    <a:pt x="6434642" y="12700"/>
                  </a:lnTo>
                </a:path>
              </a:pathLst>
            </a:custGeom>
            <a:ln w="5065">
              <a:solidFill>
                <a:srgbClr val="497EBA"/>
              </a:solidFill>
            </a:ln>
          </p:spPr>
          <p:txBody>
            <a:bodyPr wrap="square" lIns="0" tIns="0" rIns="0" bIns="0" rtlCol="0"/>
            <a:lstStyle/>
            <a:p>
              <a:endParaRPr/>
            </a:p>
          </p:txBody>
        </p:sp>
        <p:sp>
          <p:nvSpPr>
            <p:cNvPr id="5" name="object 5"/>
            <p:cNvSpPr/>
            <p:nvPr/>
          </p:nvSpPr>
          <p:spPr>
            <a:xfrm>
              <a:off x="10019115" y="3099315"/>
              <a:ext cx="400177" cy="47496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416424" y="3596251"/>
              <a:ext cx="1905" cy="2061210"/>
            </a:xfrm>
            <a:custGeom>
              <a:avLst/>
              <a:gdLst/>
              <a:ahLst/>
              <a:cxnLst/>
              <a:rect l="l" t="t" r="r" b="b"/>
              <a:pathLst>
                <a:path w="1904" h="2061210">
                  <a:moveTo>
                    <a:pt x="758" y="-2532"/>
                  </a:moveTo>
                  <a:lnTo>
                    <a:pt x="758" y="2063316"/>
                  </a:lnTo>
                </a:path>
              </a:pathLst>
            </a:custGeom>
            <a:ln w="6582">
              <a:solidFill>
                <a:srgbClr val="497EBA"/>
              </a:solidFill>
            </a:ln>
          </p:spPr>
          <p:txBody>
            <a:bodyPr wrap="square" lIns="0" tIns="0" rIns="0" bIns="0" rtlCol="0"/>
            <a:lstStyle/>
            <a:p>
              <a:endParaRPr/>
            </a:p>
          </p:txBody>
        </p:sp>
        <p:sp>
          <p:nvSpPr>
            <p:cNvPr id="7" name="object 7"/>
            <p:cNvSpPr/>
            <p:nvPr/>
          </p:nvSpPr>
          <p:spPr>
            <a:xfrm>
              <a:off x="10415555" y="5673833"/>
              <a:ext cx="635" cy="635"/>
            </a:xfrm>
            <a:custGeom>
              <a:avLst/>
              <a:gdLst/>
              <a:ahLst/>
              <a:cxnLst/>
              <a:rect l="l" t="t" r="r" b="b"/>
              <a:pathLst>
                <a:path w="634" h="635">
                  <a:moveTo>
                    <a:pt x="72" y="0"/>
                  </a:moveTo>
                  <a:lnTo>
                    <a:pt x="65" y="146"/>
                  </a:lnTo>
                  <a:lnTo>
                    <a:pt x="0" y="600"/>
                  </a:lnTo>
                </a:path>
              </a:pathLst>
            </a:custGeom>
            <a:ln w="5065">
              <a:solidFill>
                <a:srgbClr val="497EBA"/>
              </a:solidFill>
            </a:ln>
          </p:spPr>
          <p:txBody>
            <a:bodyPr wrap="square" lIns="0" tIns="0" rIns="0" bIns="0" rtlCol="0"/>
            <a:lstStyle/>
            <a:p>
              <a:endParaRPr/>
            </a:p>
          </p:txBody>
        </p:sp>
        <p:sp>
          <p:nvSpPr>
            <p:cNvPr id="8" name="object 8"/>
            <p:cNvSpPr/>
            <p:nvPr/>
          </p:nvSpPr>
          <p:spPr>
            <a:xfrm>
              <a:off x="3322198" y="3097275"/>
              <a:ext cx="7095743" cy="303530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322198" y="3089148"/>
              <a:ext cx="7096125" cy="3043555"/>
            </a:xfrm>
            <a:custGeom>
              <a:avLst/>
              <a:gdLst/>
              <a:ahLst/>
              <a:cxnLst/>
              <a:rect l="l" t="t" r="r" b="b"/>
              <a:pathLst>
                <a:path w="7096125" h="3043554">
                  <a:moveTo>
                    <a:pt x="0" y="507491"/>
                  </a:moveTo>
                  <a:lnTo>
                    <a:pt x="2321" y="458595"/>
                  </a:lnTo>
                  <a:lnTo>
                    <a:pt x="9145" y="411019"/>
                  </a:lnTo>
                  <a:lnTo>
                    <a:pt x="20259" y="364974"/>
                  </a:lnTo>
                  <a:lnTo>
                    <a:pt x="35451" y="320673"/>
                  </a:lnTo>
                  <a:lnTo>
                    <a:pt x="54509" y="278328"/>
                  </a:lnTo>
                  <a:lnTo>
                    <a:pt x="77220" y="238152"/>
                  </a:lnTo>
                  <a:lnTo>
                    <a:pt x="103372" y="200356"/>
                  </a:lnTo>
                  <a:lnTo>
                    <a:pt x="132754" y="165153"/>
                  </a:lnTo>
                  <a:lnTo>
                    <a:pt x="165153" y="132754"/>
                  </a:lnTo>
                  <a:lnTo>
                    <a:pt x="200356" y="103372"/>
                  </a:lnTo>
                  <a:lnTo>
                    <a:pt x="238152" y="77220"/>
                  </a:lnTo>
                  <a:lnTo>
                    <a:pt x="278328" y="54509"/>
                  </a:lnTo>
                  <a:lnTo>
                    <a:pt x="320673" y="35451"/>
                  </a:lnTo>
                  <a:lnTo>
                    <a:pt x="364974" y="20259"/>
                  </a:lnTo>
                  <a:lnTo>
                    <a:pt x="411019" y="9145"/>
                  </a:lnTo>
                  <a:lnTo>
                    <a:pt x="458595" y="2321"/>
                  </a:lnTo>
                  <a:lnTo>
                    <a:pt x="507491" y="0"/>
                  </a:lnTo>
                  <a:lnTo>
                    <a:pt x="6588251" y="0"/>
                  </a:lnTo>
                  <a:lnTo>
                    <a:pt x="6637147" y="2321"/>
                  </a:lnTo>
                  <a:lnTo>
                    <a:pt x="6684724" y="9145"/>
                  </a:lnTo>
                  <a:lnTo>
                    <a:pt x="6730769" y="20259"/>
                  </a:lnTo>
                  <a:lnTo>
                    <a:pt x="6775070" y="35451"/>
                  </a:lnTo>
                  <a:lnTo>
                    <a:pt x="6817414" y="54509"/>
                  </a:lnTo>
                  <a:lnTo>
                    <a:pt x="6857591" y="77220"/>
                  </a:lnTo>
                  <a:lnTo>
                    <a:pt x="6895387" y="103372"/>
                  </a:lnTo>
                  <a:lnTo>
                    <a:pt x="6930590" y="132754"/>
                  </a:lnTo>
                  <a:lnTo>
                    <a:pt x="6962989" y="165153"/>
                  </a:lnTo>
                  <a:lnTo>
                    <a:pt x="6992370" y="200356"/>
                  </a:lnTo>
                  <a:lnTo>
                    <a:pt x="7018523" y="238152"/>
                  </a:lnTo>
                  <a:lnTo>
                    <a:pt x="7041234" y="278328"/>
                  </a:lnTo>
                  <a:lnTo>
                    <a:pt x="7060291" y="320673"/>
                  </a:lnTo>
                  <a:lnTo>
                    <a:pt x="7075483" y="364974"/>
                  </a:lnTo>
                  <a:lnTo>
                    <a:pt x="7086597" y="411019"/>
                  </a:lnTo>
                  <a:lnTo>
                    <a:pt x="7093422" y="458595"/>
                  </a:lnTo>
                  <a:lnTo>
                    <a:pt x="7095743" y="507491"/>
                  </a:lnTo>
                  <a:lnTo>
                    <a:pt x="7095743" y="2535935"/>
                  </a:lnTo>
                  <a:lnTo>
                    <a:pt x="7093422" y="2584832"/>
                  </a:lnTo>
                  <a:lnTo>
                    <a:pt x="7086597" y="2632408"/>
                  </a:lnTo>
                  <a:lnTo>
                    <a:pt x="7075483" y="2678453"/>
                  </a:lnTo>
                  <a:lnTo>
                    <a:pt x="7060291" y="2722754"/>
                  </a:lnTo>
                  <a:lnTo>
                    <a:pt x="7041234" y="2765098"/>
                  </a:lnTo>
                  <a:lnTo>
                    <a:pt x="7018523" y="2805275"/>
                  </a:lnTo>
                  <a:lnTo>
                    <a:pt x="6992370" y="2843071"/>
                  </a:lnTo>
                  <a:lnTo>
                    <a:pt x="6962989" y="2878274"/>
                  </a:lnTo>
                  <a:lnTo>
                    <a:pt x="6930590" y="2910673"/>
                  </a:lnTo>
                  <a:lnTo>
                    <a:pt x="6895387" y="2940054"/>
                  </a:lnTo>
                  <a:lnTo>
                    <a:pt x="6857591" y="2966207"/>
                  </a:lnTo>
                  <a:lnTo>
                    <a:pt x="6817414" y="2988918"/>
                  </a:lnTo>
                  <a:lnTo>
                    <a:pt x="6775070" y="3007976"/>
                  </a:lnTo>
                  <a:lnTo>
                    <a:pt x="6730769" y="3023168"/>
                  </a:lnTo>
                  <a:lnTo>
                    <a:pt x="6684724" y="3034282"/>
                  </a:lnTo>
                  <a:lnTo>
                    <a:pt x="6637147" y="3041106"/>
                  </a:lnTo>
                  <a:lnTo>
                    <a:pt x="6588251" y="3043427"/>
                  </a:lnTo>
                  <a:lnTo>
                    <a:pt x="507491" y="3043427"/>
                  </a:lnTo>
                  <a:lnTo>
                    <a:pt x="458595" y="3041106"/>
                  </a:lnTo>
                  <a:lnTo>
                    <a:pt x="411019" y="3034282"/>
                  </a:lnTo>
                  <a:lnTo>
                    <a:pt x="364974" y="3023168"/>
                  </a:lnTo>
                  <a:lnTo>
                    <a:pt x="320673" y="3007976"/>
                  </a:lnTo>
                  <a:lnTo>
                    <a:pt x="278328" y="2988918"/>
                  </a:lnTo>
                  <a:lnTo>
                    <a:pt x="238152" y="2966207"/>
                  </a:lnTo>
                  <a:lnTo>
                    <a:pt x="200356" y="2940054"/>
                  </a:lnTo>
                  <a:lnTo>
                    <a:pt x="165153" y="2910673"/>
                  </a:lnTo>
                  <a:lnTo>
                    <a:pt x="132754" y="2878274"/>
                  </a:lnTo>
                  <a:lnTo>
                    <a:pt x="103372" y="2843071"/>
                  </a:lnTo>
                  <a:lnTo>
                    <a:pt x="77220" y="2805275"/>
                  </a:lnTo>
                  <a:lnTo>
                    <a:pt x="54509" y="2765098"/>
                  </a:lnTo>
                  <a:lnTo>
                    <a:pt x="35451" y="2722754"/>
                  </a:lnTo>
                  <a:lnTo>
                    <a:pt x="20259" y="2678453"/>
                  </a:lnTo>
                  <a:lnTo>
                    <a:pt x="9145" y="2632408"/>
                  </a:lnTo>
                  <a:lnTo>
                    <a:pt x="2321" y="2584832"/>
                  </a:lnTo>
                  <a:lnTo>
                    <a:pt x="0" y="2535935"/>
                  </a:lnTo>
                  <a:lnTo>
                    <a:pt x="0" y="507491"/>
                  </a:lnTo>
                  <a:close/>
                </a:path>
              </a:pathLst>
            </a:custGeom>
            <a:ln w="5065">
              <a:solidFill>
                <a:srgbClr val="497EBA"/>
              </a:solidFill>
            </a:ln>
          </p:spPr>
          <p:txBody>
            <a:bodyPr wrap="square" lIns="0" tIns="0" rIns="0" bIns="0" rtlCol="0"/>
            <a:lstStyle/>
            <a:p>
              <a:endParaRPr/>
            </a:p>
          </p:txBody>
        </p:sp>
      </p:grpSp>
      <p:sp>
        <p:nvSpPr>
          <p:cNvPr id="10" name="object 10"/>
          <p:cNvSpPr txBox="1">
            <a:spLocks noGrp="1"/>
          </p:cNvSpPr>
          <p:nvPr>
            <p:ph type="title"/>
          </p:nvPr>
        </p:nvSpPr>
        <p:spPr>
          <a:xfrm>
            <a:off x="3692028" y="1118113"/>
            <a:ext cx="3514090" cy="415290"/>
          </a:xfrm>
          <a:prstGeom prst="rect">
            <a:avLst/>
          </a:prstGeom>
        </p:spPr>
        <p:txBody>
          <a:bodyPr vert="horz" wrap="square" lIns="0" tIns="13335" rIns="0" bIns="0" rtlCol="0">
            <a:spAutoFit/>
          </a:bodyPr>
          <a:lstStyle/>
          <a:p>
            <a:pPr marL="12700">
              <a:lnSpc>
                <a:spcPct val="100000"/>
              </a:lnSpc>
              <a:spcBef>
                <a:spcPts val="105"/>
              </a:spcBef>
            </a:pPr>
            <a:r>
              <a:rPr sz="2550" dirty="0">
                <a:latin typeface="Calibri"/>
                <a:cs typeface="Calibri"/>
              </a:rPr>
              <a:t>EUOS Standards</a:t>
            </a:r>
            <a:r>
              <a:rPr sz="2550" spc="-75" dirty="0">
                <a:latin typeface="Calibri"/>
                <a:cs typeface="Calibri"/>
              </a:rPr>
              <a:t> </a:t>
            </a:r>
            <a:r>
              <a:rPr sz="2550" spc="-5" dirty="0">
                <a:latin typeface="Calibri"/>
                <a:cs typeface="Calibri"/>
              </a:rPr>
              <a:t>Academy</a:t>
            </a:r>
            <a:endParaRPr sz="2550">
              <a:latin typeface="Calibri"/>
              <a:cs typeface="Calibri"/>
            </a:endParaRPr>
          </a:p>
        </p:txBody>
      </p:sp>
      <p:sp>
        <p:nvSpPr>
          <p:cNvPr id="11" name="object 11"/>
          <p:cNvSpPr/>
          <p:nvPr/>
        </p:nvSpPr>
        <p:spPr>
          <a:xfrm>
            <a:off x="335159" y="2997708"/>
            <a:ext cx="2709672" cy="2805683"/>
          </a:xfrm>
          <a:prstGeom prst="rect">
            <a:avLst/>
          </a:prstGeom>
          <a:blipFill>
            <a:blip r:embed="rId5" cstate="print"/>
            <a:stretch>
              <a:fillRect/>
            </a:stretch>
          </a:blipFill>
        </p:spPr>
        <p:txBody>
          <a:bodyPr wrap="square" lIns="0" tIns="0" rIns="0" bIns="0" rtlCol="0"/>
          <a:lstStyle/>
          <a:p>
            <a:endParaRPr/>
          </a:p>
        </p:txBody>
      </p:sp>
      <p:sp>
        <p:nvSpPr>
          <p:cNvPr id="12" name="object 12"/>
          <p:cNvSpPr txBox="1">
            <a:spLocks noGrp="1"/>
          </p:cNvSpPr>
          <p:nvPr>
            <p:ph type="body" idx="1"/>
          </p:nvPr>
        </p:nvSpPr>
        <p:spPr>
          <a:prstGeom prst="rect">
            <a:avLst/>
          </a:prstGeom>
        </p:spPr>
        <p:txBody>
          <a:bodyPr vert="horz" wrap="square" lIns="0" tIns="12065" rIns="0" bIns="0" rtlCol="0">
            <a:spAutoFit/>
          </a:bodyPr>
          <a:lstStyle/>
          <a:p>
            <a:pPr marL="3177540">
              <a:lnSpc>
                <a:spcPct val="100000"/>
              </a:lnSpc>
              <a:spcBef>
                <a:spcPts val="95"/>
              </a:spcBef>
            </a:pPr>
            <a:r>
              <a:rPr spc="-10" dirty="0"/>
              <a:t>Group Members</a:t>
            </a:r>
          </a:p>
          <a:p>
            <a:pPr marL="3177540" marR="5080">
              <a:lnSpc>
                <a:spcPct val="102600"/>
              </a:lnSpc>
              <a:spcBef>
                <a:spcPts val="10"/>
              </a:spcBef>
            </a:pPr>
            <a:r>
              <a:rPr sz="1450" u="none" spc="10" dirty="0"/>
              <a:t>Brian McAuliffe </a:t>
            </a:r>
            <a:r>
              <a:rPr sz="1450" b="0" u="none" spc="10" dirty="0">
                <a:latin typeface="Calibri"/>
                <a:cs typeface="Calibri"/>
              </a:rPr>
              <a:t>(</a:t>
            </a:r>
            <a:r>
              <a:rPr sz="1450" u="none" spc="10" dirty="0"/>
              <a:t>Chair) - </a:t>
            </a:r>
            <a:r>
              <a:rPr sz="1450" b="0" i="1" u="none" spc="10" dirty="0">
                <a:latin typeface="Calibri"/>
                <a:cs typeface="Calibri"/>
              </a:rPr>
              <a:t>Director </a:t>
            </a:r>
            <a:r>
              <a:rPr sz="1450" b="0" i="1" u="none" spc="15" dirty="0">
                <a:latin typeface="Calibri"/>
                <a:cs typeface="Calibri"/>
              </a:rPr>
              <a:t>of </a:t>
            </a:r>
            <a:r>
              <a:rPr sz="1450" b="0" i="1" u="none" dirty="0">
                <a:latin typeface="Calibri"/>
                <a:cs typeface="Calibri"/>
              </a:rPr>
              <a:t>Technology </a:t>
            </a:r>
            <a:r>
              <a:rPr sz="1450" b="0" i="1" u="none" spc="15" dirty="0">
                <a:latin typeface="Calibri"/>
                <a:cs typeface="Calibri"/>
              </a:rPr>
              <a:t>Standards at HP </a:t>
            </a:r>
            <a:r>
              <a:rPr sz="1450" b="0" i="1" u="none" spc="25" dirty="0">
                <a:latin typeface="Calibri"/>
                <a:cs typeface="Calibri"/>
              </a:rPr>
              <a:t>&amp; </a:t>
            </a:r>
            <a:r>
              <a:rPr sz="1450" b="0" i="1" u="none" spc="20" dirty="0">
                <a:latin typeface="Calibri"/>
                <a:cs typeface="Calibri"/>
              </a:rPr>
              <a:t>EUOS </a:t>
            </a:r>
            <a:r>
              <a:rPr sz="1450" b="0" i="1" u="none" spc="15" dirty="0">
                <a:latin typeface="Calibri"/>
                <a:cs typeface="Calibri"/>
              </a:rPr>
              <a:t>TWG  </a:t>
            </a:r>
            <a:r>
              <a:rPr sz="1450" b="0" i="1" u="none" dirty="0">
                <a:latin typeface="Calibri"/>
                <a:cs typeface="Calibri"/>
              </a:rPr>
              <a:t>Academy, </a:t>
            </a:r>
            <a:r>
              <a:rPr sz="1450" i="1" u="none" spc="15" dirty="0">
                <a:latin typeface="Calibri-BoldItalic"/>
                <a:cs typeface="Calibri-BoldItalic"/>
              </a:rPr>
              <a:t>Ray </a:t>
            </a:r>
            <a:r>
              <a:rPr sz="1450" i="1" u="none" spc="5" dirty="0">
                <a:latin typeface="Calibri-BoldItalic"/>
                <a:cs typeface="Calibri-BoldItalic"/>
              </a:rPr>
              <a:t>Walshe </a:t>
            </a:r>
            <a:r>
              <a:rPr sz="1450" b="0" i="1" u="none" spc="15" dirty="0">
                <a:latin typeface="Calibri"/>
                <a:cs typeface="Calibri"/>
              </a:rPr>
              <a:t>– </a:t>
            </a:r>
            <a:r>
              <a:rPr sz="1450" b="0" i="1" u="none" spc="10" dirty="0">
                <a:latin typeface="Calibri"/>
                <a:cs typeface="Calibri"/>
              </a:rPr>
              <a:t>University </a:t>
            </a:r>
            <a:r>
              <a:rPr sz="1450" b="0" i="1" u="none" spc="15" dirty="0">
                <a:latin typeface="Calibri"/>
                <a:cs typeface="Calibri"/>
              </a:rPr>
              <a:t>Lecturer at </a:t>
            </a:r>
            <a:r>
              <a:rPr sz="1450" b="0" i="1" u="none" spc="10" dirty="0">
                <a:latin typeface="Calibri"/>
                <a:cs typeface="Calibri"/>
              </a:rPr>
              <a:t>Dublin City University </a:t>
            </a:r>
            <a:r>
              <a:rPr sz="1450" b="0" i="1" u="none" spc="25" dirty="0">
                <a:latin typeface="Calibri"/>
                <a:cs typeface="Calibri"/>
              </a:rPr>
              <a:t>&amp; </a:t>
            </a:r>
            <a:r>
              <a:rPr sz="1450" b="0" i="1" u="none" dirty="0">
                <a:latin typeface="Calibri"/>
                <a:cs typeface="Calibri"/>
              </a:rPr>
              <a:t>StandICT.eu </a:t>
            </a:r>
            <a:r>
              <a:rPr sz="1450" b="0" i="1" u="none" spc="5" dirty="0">
                <a:latin typeface="Calibri"/>
                <a:cs typeface="Calibri"/>
              </a:rPr>
              <a:t>EAG  </a:t>
            </a:r>
            <a:r>
              <a:rPr sz="1450" b="0" i="1" u="none" spc="-5" dirty="0">
                <a:latin typeface="Calibri"/>
                <a:cs typeface="Calibri"/>
              </a:rPr>
              <a:t>Chair, </a:t>
            </a:r>
            <a:r>
              <a:rPr sz="1450" i="1" u="none" spc="10" dirty="0">
                <a:latin typeface="Calibri-BoldItalic"/>
                <a:cs typeface="Calibri-BoldItalic"/>
              </a:rPr>
              <a:t>Carol Cosgrove-Sacks </a:t>
            </a:r>
            <a:r>
              <a:rPr sz="1450" b="0" i="1" u="none" spc="10" dirty="0">
                <a:latin typeface="Calibri"/>
                <a:cs typeface="Calibri"/>
              </a:rPr>
              <a:t>- Senior Advisor </a:t>
            </a:r>
            <a:r>
              <a:rPr sz="1450" b="0" i="1" u="none" spc="15" dirty="0">
                <a:latin typeface="Calibri"/>
                <a:cs typeface="Calibri"/>
              </a:rPr>
              <a:t>on </a:t>
            </a:r>
            <a:r>
              <a:rPr sz="1450" b="0" i="1" u="none" spc="10" dirty="0">
                <a:latin typeface="Calibri"/>
                <a:cs typeface="Calibri"/>
              </a:rPr>
              <a:t>International </a:t>
            </a:r>
            <a:r>
              <a:rPr sz="1450" b="0" i="1" u="none" spc="15" dirty="0">
                <a:latin typeface="Calibri"/>
                <a:cs typeface="Calibri"/>
              </a:rPr>
              <a:t>Standards </a:t>
            </a:r>
            <a:r>
              <a:rPr sz="1450" b="0" i="1" u="none" spc="5" dirty="0">
                <a:latin typeface="Calibri"/>
                <a:cs typeface="Calibri"/>
              </a:rPr>
              <a:t>Policy </a:t>
            </a:r>
            <a:r>
              <a:rPr sz="1450" b="0" i="1" u="none" spc="15" dirty="0">
                <a:latin typeface="Calibri"/>
                <a:cs typeface="Calibri"/>
              </a:rPr>
              <a:t>at </a:t>
            </a:r>
            <a:r>
              <a:rPr sz="1450" b="0" i="1" u="none" spc="10" dirty="0">
                <a:latin typeface="Calibri"/>
                <a:cs typeface="Calibri"/>
              </a:rPr>
              <a:t>OASIS  </a:t>
            </a:r>
            <a:r>
              <a:rPr sz="1450" b="0" i="1" u="none" spc="15" dirty="0">
                <a:latin typeface="Calibri"/>
                <a:cs typeface="Calibri"/>
              </a:rPr>
              <a:t>OPEN, </a:t>
            </a:r>
            <a:r>
              <a:rPr sz="1450" i="1" u="none" spc="15" dirty="0">
                <a:latin typeface="Calibri-BoldItalic"/>
                <a:cs typeface="Calibri-BoldItalic"/>
              </a:rPr>
              <a:t>Henk </a:t>
            </a:r>
            <a:r>
              <a:rPr sz="1450" i="1" u="none" spc="10" dirty="0">
                <a:latin typeface="Calibri-BoldItalic"/>
                <a:cs typeface="Calibri-BoldItalic"/>
              </a:rPr>
              <a:t>de </a:t>
            </a:r>
            <a:r>
              <a:rPr sz="1450" i="1" u="none" spc="5" dirty="0">
                <a:latin typeface="Calibri-BoldItalic"/>
                <a:cs typeface="Calibri-BoldItalic"/>
              </a:rPr>
              <a:t>Vries </a:t>
            </a:r>
            <a:r>
              <a:rPr sz="1450" i="1" u="none" spc="10" dirty="0">
                <a:latin typeface="Calibri-BoldItalic"/>
                <a:cs typeface="Calibri-BoldItalic"/>
              </a:rPr>
              <a:t>- </a:t>
            </a:r>
            <a:r>
              <a:rPr sz="1450" b="0" i="1" u="none" spc="15" dirty="0">
                <a:latin typeface="Calibri"/>
                <a:cs typeface="Calibri"/>
              </a:rPr>
              <a:t>Endowed </a:t>
            </a:r>
            <a:r>
              <a:rPr sz="1450" b="0" i="1" u="none" spc="10" dirty="0">
                <a:latin typeface="Calibri"/>
                <a:cs typeface="Calibri"/>
              </a:rPr>
              <a:t>Professor </a:t>
            </a:r>
            <a:r>
              <a:rPr sz="1450" b="0" i="1" u="none" spc="15" dirty="0">
                <a:latin typeface="Calibri"/>
                <a:cs typeface="Calibri"/>
              </a:rPr>
              <a:t>of </a:t>
            </a:r>
            <a:r>
              <a:rPr sz="1450" b="0" i="1" u="none" spc="10" dirty="0">
                <a:latin typeface="Calibri"/>
                <a:cs typeface="Calibri"/>
              </a:rPr>
              <a:t>Standardisation </a:t>
            </a:r>
            <a:r>
              <a:rPr sz="1450" b="0" i="1" u="none" spc="15" dirty="0">
                <a:latin typeface="Calibri"/>
                <a:cs typeface="Calibri"/>
              </a:rPr>
              <a:t>Management at </a:t>
            </a:r>
            <a:r>
              <a:rPr sz="1450" b="0" i="1" u="none" spc="10" dirty="0">
                <a:latin typeface="Calibri"/>
                <a:cs typeface="Calibri"/>
              </a:rPr>
              <a:t>RSCM,  </a:t>
            </a:r>
            <a:r>
              <a:rPr sz="1450" i="1" u="none" spc="5" dirty="0">
                <a:latin typeface="Calibri-BoldItalic"/>
                <a:cs typeface="Calibri-BoldItalic"/>
              </a:rPr>
              <a:t>Paul </a:t>
            </a:r>
            <a:r>
              <a:rPr sz="1450" i="1" u="none" spc="10" dirty="0">
                <a:latin typeface="Calibri-BoldItalic"/>
                <a:cs typeface="Calibri-BoldItalic"/>
              </a:rPr>
              <a:t>Killeen </a:t>
            </a:r>
            <a:r>
              <a:rPr sz="1450" i="1" u="none" spc="15" dirty="0">
                <a:latin typeface="Calibri-BoldItalic"/>
                <a:cs typeface="Calibri-BoldItalic"/>
              </a:rPr>
              <a:t>– </a:t>
            </a:r>
            <a:r>
              <a:rPr sz="1450" b="0" i="1" u="none" spc="15" dirty="0">
                <a:latin typeface="Calibri"/>
                <a:cs typeface="Calibri"/>
              </a:rPr>
              <a:t>Standards </a:t>
            </a:r>
            <a:r>
              <a:rPr sz="1450" b="0" i="1" u="none" spc="10" dirty="0">
                <a:latin typeface="Calibri"/>
                <a:cs typeface="Calibri"/>
              </a:rPr>
              <a:t>Development, Research </a:t>
            </a:r>
            <a:r>
              <a:rPr sz="1450" b="0" i="1" u="none" spc="25" dirty="0">
                <a:latin typeface="Calibri"/>
                <a:cs typeface="Calibri"/>
              </a:rPr>
              <a:t>&amp; </a:t>
            </a:r>
            <a:r>
              <a:rPr sz="1450" b="0" i="1" u="none" spc="10" dirty="0">
                <a:latin typeface="Calibri"/>
                <a:cs typeface="Calibri"/>
              </a:rPr>
              <a:t>Innovation </a:t>
            </a:r>
            <a:r>
              <a:rPr sz="1450" b="0" i="1" u="none" spc="15" dirty="0">
                <a:latin typeface="Calibri"/>
                <a:cs typeface="Calibri"/>
              </a:rPr>
              <a:t>at </a:t>
            </a:r>
            <a:r>
              <a:rPr sz="1450" b="0" i="1" u="none" spc="10" dirty="0">
                <a:latin typeface="Calibri"/>
                <a:cs typeface="Calibri"/>
              </a:rPr>
              <a:t>NSAI, </a:t>
            </a:r>
            <a:r>
              <a:rPr sz="1450" i="1" u="none" spc="10" dirty="0">
                <a:latin typeface="Calibri-BoldItalic"/>
                <a:cs typeface="Calibri-BoldItalic"/>
              </a:rPr>
              <a:t>David </a:t>
            </a:r>
            <a:r>
              <a:rPr sz="1450" i="1" u="none" spc="5" dirty="0">
                <a:latin typeface="Calibri-BoldItalic"/>
                <a:cs typeface="Calibri-BoldItalic"/>
              </a:rPr>
              <a:t>Filip </a:t>
            </a:r>
            <a:r>
              <a:rPr sz="1450" i="1" u="none" spc="15" dirty="0">
                <a:latin typeface="Calibri-BoldItalic"/>
                <a:cs typeface="Calibri-BoldItalic"/>
              </a:rPr>
              <a:t>–  </a:t>
            </a:r>
            <a:r>
              <a:rPr sz="1450" b="0" i="1" u="none" spc="10" dirty="0">
                <a:latin typeface="Calibri"/>
                <a:cs typeface="Calibri"/>
              </a:rPr>
              <a:t>NSAI delegate </a:t>
            </a:r>
            <a:r>
              <a:rPr sz="1450" b="0" i="1" u="none" spc="15" dirty="0">
                <a:latin typeface="Calibri"/>
                <a:cs typeface="Calibri"/>
              </a:rPr>
              <a:t>and Expert of </a:t>
            </a:r>
            <a:r>
              <a:rPr sz="1450" b="0" i="1" u="none" spc="5" dirty="0">
                <a:latin typeface="Calibri"/>
                <a:cs typeface="Calibri"/>
              </a:rPr>
              <a:t>ISO/IEC JTC </a:t>
            </a:r>
            <a:r>
              <a:rPr sz="1450" b="0" i="1" u="none" spc="15" dirty="0">
                <a:latin typeface="Calibri"/>
                <a:cs typeface="Calibri"/>
              </a:rPr>
              <a:t>1/SC 42, </a:t>
            </a:r>
            <a:r>
              <a:rPr sz="1450" i="1" u="none" spc="10" dirty="0">
                <a:latin typeface="Calibri-BoldItalic"/>
                <a:cs typeface="Calibri-BoldItalic"/>
              </a:rPr>
              <a:t>Sebastiano </a:t>
            </a:r>
            <a:r>
              <a:rPr sz="1450" i="1" u="none" spc="-10" dirty="0">
                <a:latin typeface="Calibri-BoldItalic"/>
                <a:cs typeface="Calibri-BoldItalic"/>
              </a:rPr>
              <a:t>Tofaletti </a:t>
            </a:r>
            <a:r>
              <a:rPr sz="1450" i="1" u="none" spc="15" dirty="0">
                <a:latin typeface="Calibri-BoldItalic"/>
                <a:cs typeface="Calibri-BoldItalic"/>
              </a:rPr>
              <a:t>– </a:t>
            </a:r>
            <a:r>
              <a:rPr sz="1450" b="0" i="1" u="none" spc="10" dirty="0">
                <a:latin typeface="Calibri"/>
                <a:cs typeface="Calibri"/>
              </a:rPr>
              <a:t>Secretary  </a:t>
            </a:r>
            <a:r>
              <a:rPr sz="1450" b="0" i="1" u="none" spc="15" dirty="0">
                <a:latin typeface="Calibri"/>
                <a:cs typeface="Calibri"/>
              </a:rPr>
              <a:t>General of the European </a:t>
            </a:r>
            <a:r>
              <a:rPr sz="1450" b="0" i="1" u="none" spc="-5" dirty="0">
                <a:latin typeface="Calibri"/>
                <a:cs typeface="Calibri"/>
              </a:rPr>
              <a:t>DIGITAL </a:t>
            </a:r>
            <a:r>
              <a:rPr sz="1450" b="0" i="1" u="none" spc="15" dirty="0">
                <a:latin typeface="Calibri"/>
                <a:cs typeface="Calibri"/>
              </a:rPr>
              <a:t>SME </a:t>
            </a:r>
            <a:r>
              <a:rPr sz="1450" b="0" i="1" u="none" spc="5" dirty="0">
                <a:latin typeface="Calibri"/>
                <a:cs typeface="Calibri"/>
              </a:rPr>
              <a:t>Alliance, </a:t>
            </a:r>
            <a:r>
              <a:rPr sz="1450" i="1" u="none" spc="10" dirty="0">
                <a:latin typeface="Calibri-BoldItalic"/>
                <a:cs typeface="Calibri-BoldItalic"/>
              </a:rPr>
              <a:t>Chiara Giovannini </a:t>
            </a:r>
            <a:r>
              <a:rPr sz="1450" b="0" i="1" u="none" spc="10" dirty="0">
                <a:latin typeface="Calibri"/>
                <a:cs typeface="Calibri"/>
              </a:rPr>
              <a:t>- Senior </a:t>
            </a:r>
            <a:r>
              <a:rPr sz="1450" b="0" i="1" u="none" spc="15" dirty="0">
                <a:latin typeface="Calibri"/>
                <a:cs typeface="Calibri"/>
              </a:rPr>
              <a:t>Manager  </a:t>
            </a:r>
            <a:r>
              <a:rPr sz="1450" b="0" i="1" u="none" spc="5" dirty="0">
                <a:latin typeface="Calibri"/>
                <a:cs typeface="Calibri"/>
              </a:rPr>
              <a:t>Policy </a:t>
            </a:r>
            <a:r>
              <a:rPr sz="1450" b="0" i="1" u="none" spc="25" dirty="0">
                <a:latin typeface="Calibri"/>
                <a:cs typeface="Calibri"/>
              </a:rPr>
              <a:t>&amp; </a:t>
            </a:r>
            <a:r>
              <a:rPr sz="1450" b="0" i="1" u="none" spc="10" dirty="0">
                <a:latin typeface="Calibri"/>
                <a:cs typeface="Calibri"/>
              </a:rPr>
              <a:t>Innovation, </a:t>
            </a:r>
            <a:r>
              <a:rPr sz="1450" i="1" u="none" spc="5" dirty="0">
                <a:latin typeface="Calibri-BoldItalic"/>
                <a:cs typeface="Calibri-BoldItalic"/>
              </a:rPr>
              <a:t>Cyrill </a:t>
            </a:r>
            <a:r>
              <a:rPr sz="1450" i="1" u="none" spc="10" dirty="0">
                <a:latin typeface="Calibri-BoldItalic"/>
                <a:cs typeface="Calibri-BoldItalic"/>
              </a:rPr>
              <a:t>Dirscherl - </a:t>
            </a:r>
            <a:r>
              <a:rPr sz="1450" b="0" i="1" u="none" spc="15" dirty="0">
                <a:latin typeface="Calibri"/>
                <a:cs typeface="Calibri"/>
              </a:rPr>
              <a:t>European </a:t>
            </a:r>
            <a:r>
              <a:rPr sz="1450" b="0" i="1" u="none" spc="10" dirty="0">
                <a:latin typeface="Calibri"/>
                <a:cs typeface="Calibri"/>
              </a:rPr>
              <a:t>Commission Standardization </a:t>
            </a:r>
            <a:r>
              <a:rPr sz="1450" b="0" i="1" u="none" spc="5" dirty="0">
                <a:latin typeface="Calibri"/>
                <a:cs typeface="Calibri"/>
              </a:rPr>
              <a:t>Policy  Coordinator, (AAstaRT </a:t>
            </a:r>
            <a:r>
              <a:rPr sz="1450" b="0" i="1" u="none" spc="15" dirty="0">
                <a:latin typeface="Calibri"/>
                <a:cs typeface="Calibri"/>
              </a:rPr>
              <a:t>Network), </a:t>
            </a:r>
            <a:r>
              <a:rPr sz="1450" i="1" u="none" dirty="0">
                <a:latin typeface="Calibri-BoldItalic"/>
                <a:cs typeface="Calibri-BoldItalic"/>
              </a:rPr>
              <a:t>IVANA </a:t>
            </a:r>
            <a:r>
              <a:rPr sz="1450" i="1" u="none" spc="-10" dirty="0">
                <a:latin typeface="Calibri-BoldItalic"/>
                <a:cs typeface="Calibri-BoldItalic"/>
              </a:rPr>
              <a:t>MIJATOVIĆ </a:t>
            </a:r>
            <a:r>
              <a:rPr sz="1450" i="1" u="none" spc="10" dirty="0">
                <a:latin typeface="Calibri-BoldItalic"/>
                <a:cs typeface="Calibri-BoldItalic"/>
              </a:rPr>
              <a:t>- </a:t>
            </a:r>
            <a:r>
              <a:rPr sz="1450" b="0" i="1" u="none" dirty="0">
                <a:latin typeface="Calibri"/>
                <a:cs typeface="Calibri"/>
              </a:rPr>
              <a:t>Full </a:t>
            </a:r>
            <a:r>
              <a:rPr sz="1450" b="0" i="1" u="none" spc="10" dirty="0">
                <a:latin typeface="Calibri"/>
                <a:cs typeface="Calibri"/>
              </a:rPr>
              <a:t>Professor </a:t>
            </a:r>
            <a:r>
              <a:rPr sz="1450" b="0" i="1" u="none" spc="15" dirty="0">
                <a:latin typeface="Calibri"/>
                <a:cs typeface="Calibri"/>
              </a:rPr>
              <a:t>Department of  </a:t>
            </a:r>
            <a:r>
              <a:rPr sz="1450" b="0" i="1" u="none" spc="10" dirty="0">
                <a:latin typeface="Calibri"/>
                <a:cs typeface="Calibri"/>
              </a:rPr>
              <a:t>Quality </a:t>
            </a:r>
            <a:r>
              <a:rPr sz="1450" b="0" i="1" u="none" spc="15" dirty="0">
                <a:latin typeface="Calibri"/>
                <a:cs typeface="Calibri"/>
              </a:rPr>
              <a:t>Management and </a:t>
            </a:r>
            <a:r>
              <a:rPr sz="1450" b="0" i="1" u="none" spc="10" dirty="0">
                <a:latin typeface="Calibri"/>
                <a:cs typeface="Calibri"/>
              </a:rPr>
              <a:t>Standardization, </a:t>
            </a:r>
            <a:r>
              <a:rPr sz="1450" i="1" u="none" spc="10" dirty="0">
                <a:latin typeface="Calibri-BoldItalic"/>
                <a:cs typeface="Calibri-BoldItalic"/>
              </a:rPr>
              <a:t>Martin </a:t>
            </a:r>
            <a:r>
              <a:rPr sz="1450" i="1" u="none" spc="15" dirty="0">
                <a:latin typeface="Calibri-BoldItalic"/>
                <a:cs typeface="Calibri-BoldItalic"/>
              </a:rPr>
              <a:t>Chapman </a:t>
            </a:r>
            <a:r>
              <a:rPr sz="1450" b="0" i="1" u="none" spc="10" dirty="0">
                <a:latin typeface="Calibri"/>
                <a:cs typeface="Calibri"/>
              </a:rPr>
              <a:t>- Senior </a:t>
            </a:r>
            <a:r>
              <a:rPr sz="1450" b="0" i="1" u="none" spc="-5" dirty="0">
                <a:latin typeface="Calibri"/>
                <a:cs typeface="Calibri"/>
              </a:rPr>
              <a:t>Director,  </a:t>
            </a:r>
            <a:r>
              <a:rPr sz="1450" b="0" i="1" u="none" spc="15" dirty="0">
                <a:latin typeface="Calibri"/>
                <a:cs typeface="Calibri"/>
              </a:rPr>
              <a:t>Standards Strategy and </a:t>
            </a:r>
            <a:r>
              <a:rPr sz="1450" b="0" i="1" u="none" spc="5" dirty="0">
                <a:latin typeface="Calibri"/>
                <a:cs typeface="Calibri"/>
              </a:rPr>
              <a:t>Policy </a:t>
            </a:r>
            <a:r>
              <a:rPr sz="1450" b="0" i="1" u="none" spc="20" dirty="0">
                <a:latin typeface="Calibri"/>
                <a:cs typeface="Calibri"/>
              </a:rPr>
              <a:t>EMEA </a:t>
            </a:r>
            <a:r>
              <a:rPr sz="1450" b="0" i="1" u="none" spc="10" dirty="0">
                <a:latin typeface="Calibri"/>
                <a:cs typeface="Calibri"/>
              </a:rPr>
              <a:t>(ORACLE), </a:t>
            </a:r>
            <a:r>
              <a:rPr sz="1450" u="none" spc="10" dirty="0"/>
              <a:t>Maria Ines Robles </a:t>
            </a:r>
            <a:r>
              <a:rPr sz="1450" b="0" i="1" u="none" spc="10" dirty="0">
                <a:latin typeface="Calibri"/>
                <a:cs typeface="Calibri"/>
              </a:rPr>
              <a:t>(IETF </a:t>
            </a:r>
            <a:r>
              <a:rPr sz="1450" b="0" i="1" u="none" spc="25" dirty="0">
                <a:latin typeface="Calibri"/>
                <a:cs typeface="Calibri"/>
              </a:rPr>
              <a:t>&amp; </a:t>
            </a:r>
            <a:r>
              <a:rPr sz="1450" b="0" i="1" u="none" spc="-5" dirty="0">
                <a:latin typeface="Calibri"/>
                <a:cs typeface="Calibri"/>
              </a:rPr>
              <a:t>Tampere  </a:t>
            </a:r>
            <a:r>
              <a:rPr sz="1450" b="0" i="1" u="none" spc="10" dirty="0">
                <a:latin typeface="Calibri"/>
                <a:cs typeface="Calibri"/>
              </a:rPr>
              <a:t>University)</a:t>
            </a:r>
            <a:endParaRPr sz="1450">
              <a:latin typeface="Calibri"/>
              <a:cs typeface="Calibri"/>
            </a:endParaRPr>
          </a:p>
        </p:txBody>
      </p:sp>
      <p:sp>
        <p:nvSpPr>
          <p:cNvPr id="13" name="object 13"/>
          <p:cNvSpPr txBox="1"/>
          <p:nvPr/>
        </p:nvSpPr>
        <p:spPr>
          <a:xfrm>
            <a:off x="4394591" y="1704853"/>
            <a:ext cx="5935345" cy="1323975"/>
          </a:xfrm>
          <a:prstGeom prst="rect">
            <a:avLst/>
          </a:prstGeom>
        </p:spPr>
        <p:txBody>
          <a:bodyPr vert="horz" wrap="square" lIns="0" tIns="12065" rIns="0" bIns="0" rtlCol="0">
            <a:spAutoFit/>
          </a:bodyPr>
          <a:lstStyle/>
          <a:p>
            <a:pPr marL="12700">
              <a:lnSpc>
                <a:spcPct val="100000"/>
              </a:lnSpc>
              <a:spcBef>
                <a:spcPts val="95"/>
              </a:spcBef>
            </a:pPr>
            <a:r>
              <a:rPr sz="1600" b="1" i="1" u="heavy" spc="-10" dirty="0">
                <a:uFill>
                  <a:solidFill>
                    <a:srgbClr val="000000"/>
                  </a:solidFill>
                </a:uFill>
                <a:latin typeface="Calibri-BoldItalic"/>
                <a:cs typeface="Calibri-BoldItalic"/>
              </a:rPr>
              <a:t>Key-Objectives</a:t>
            </a:r>
            <a:endParaRPr sz="1600">
              <a:latin typeface="Calibri-BoldItalic"/>
              <a:cs typeface="Calibri-BoldItalic"/>
            </a:endParaRPr>
          </a:p>
          <a:p>
            <a:pPr marL="256540" indent="-243840">
              <a:lnSpc>
                <a:spcPct val="100000"/>
              </a:lnSpc>
              <a:spcBef>
                <a:spcPts val="45"/>
              </a:spcBef>
              <a:buFont typeface="Helvetica"/>
              <a:buChar char="•"/>
              <a:tabLst>
                <a:tab pos="255904" algn="l"/>
                <a:tab pos="256540" algn="l"/>
              </a:tabLst>
            </a:pPr>
            <a:r>
              <a:rPr sz="1350" i="1" spc="10" dirty="0">
                <a:latin typeface="Calibri"/>
                <a:cs typeface="Calibri"/>
              </a:rPr>
              <a:t>Creation </a:t>
            </a:r>
            <a:r>
              <a:rPr sz="1350" i="1" spc="5" dirty="0">
                <a:latin typeface="Calibri"/>
                <a:cs typeface="Calibri"/>
              </a:rPr>
              <a:t>of education </a:t>
            </a:r>
            <a:r>
              <a:rPr sz="1350" i="1" spc="10" dirty="0">
                <a:latin typeface="Calibri"/>
                <a:cs typeface="Calibri"/>
              </a:rPr>
              <a:t>modules </a:t>
            </a:r>
            <a:r>
              <a:rPr sz="1350" i="1" dirty="0">
                <a:latin typeface="Calibri"/>
                <a:cs typeface="Calibri"/>
              </a:rPr>
              <a:t>for</a:t>
            </a:r>
            <a:r>
              <a:rPr sz="1350" i="1" spc="40" dirty="0">
                <a:latin typeface="Calibri"/>
                <a:cs typeface="Calibri"/>
              </a:rPr>
              <a:t> </a:t>
            </a:r>
            <a:r>
              <a:rPr sz="1350" i="1" spc="5" dirty="0">
                <a:latin typeface="Calibri"/>
                <a:cs typeface="Calibri"/>
              </a:rPr>
              <a:t>students</a:t>
            </a:r>
            <a:endParaRPr sz="1350">
              <a:latin typeface="Calibri"/>
              <a:cs typeface="Calibri"/>
            </a:endParaRPr>
          </a:p>
          <a:p>
            <a:pPr marL="255904">
              <a:lnSpc>
                <a:spcPct val="100000"/>
              </a:lnSpc>
              <a:spcBef>
                <a:spcPts val="50"/>
              </a:spcBef>
            </a:pPr>
            <a:r>
              <a:rPr sz="1350" i="1" spc="5" dirty="0">
                <a:latin typeface="Calibri"/>
                <a:cs typeface="Calibri"/>
              </a:rPr>
              <a:t>(particularly </a:t>
            </a:r>
            <a:r>
              <a:rPr sz="1350" i="1" spc="10" dirty="0">
                <a:latin typeface="Calibri"/>
                <a:cs typeface="Calibri"/>
              </a:rPr>
              <a:t>on </a:t>
            </a:r>
            <a:r>
              <a:rPr sz="1350" i="1" spc="5" dirty="0">
                <a:latin typeface="Calibri"/>
                <a:cs typeface="Calibri"/>
              </a:rPr>
              <a:t>non-technical </a:t>
            </a:r>
            <a:r>
              <a:rPr sz="1350" i="1" spc="10" dirty="0">
                <a:latin typeface="Calibri"/>
                <a:cs typeface="Calibri"/>
              </a:rPr>
              <a:t>aspects </a:t>
            </a:r>
            <a:r>
              <a:rPr sz="1350" i="1" spc="20" dirty="0">
                <a:latin typeface="Calibri"/>
                <a:cs typeface="Calibri"/>
              </a:rPr>
              <a:t>&amp; </a:t>
            </a:r>
            <a:r>
              <a:rPr sz="1350" i="1" spc="10" dirty="0">
                <a:latin typeface="Calibri"/>
                <a:cs typeface="Calibri"/>
              </a:rPr>
              <a:t>benefits </a:t>
            </a:r>
            <a:r>
              <a:rPr sz="1350" i="1" spc="5" dirty="0">
                <a:latin typeface="Calibri"/>
                <a:cs typeface="Calibri"/>
              </a:rPr>
              <a:t>of</a:t>
            </a:r>
            <a:r>
              <a:rPr sz="1350" i="1" spc="80" dirty="0">
                <a:latin typeface="Calibri"/>
                <a:cs typeface="Calibri"/>
              </a:rPr>
              <a:t> </a:t>
            </a:r>
            <a:r>
              <a:rPr sz="1350" i="1" spc="5" dirty="0">
                <a:latin typeface="Calibri"/>
                <a:cs typeface="Calibri"/>
              </a:rPr>
              <a:t>Standardisation)</a:t>
            </a:r>
            <a:endParaRPr sz="1350">
              <a:latin typeface="Calibri"/>
              <a:cs typeface="Calibri"/>
            </a:endParaRPr>
          </a:p>
          <a:p>
            <a:pPr marL="256540" indent="-243840">
              <a:lnSpc>
                <a:spcPct val="100000"/>
              </a:lnSpc>
              <a:spcBef>
                <a:spcPts val="35"/>
              </a:spcBef>
              <a:buFont typeface="Helvetica"/>
              <a:buChar char="•"/>
              <a:tabLst>
                <a:tab pos="255904" algn="l"/>
                <a:tab pos="256540" algn="l"/>
              </a:tabLst>
            </a:pPr>
            <a:r>
              <a:rPr sz="1350" i="1" spc="5" dirty="0">
                <a:latin typeface="Calibri"/>
                <a:cs typeface="Calibri"/>
              </a:rPr>
              <a:t>Set-up </a:t>
            </a:r>
            <a:r>
              <a:rPr sz="1350" i="1" spc="15" dirty="0">
                <a:latin typeface="Calibri"/>
                <a:cs typeface="Calibri"/>
              </a:rPr>
              <a:t>a </a:t>
            </a:r>
            <a:r>
              <a:rPr sz="1350" b="1" i="1" spc="5" dirty="0">
                <a:latin typeface="Calibri-BoldItalic"/>
                <a:cs typeface="Calibri-BoldItalic"/>
              </a:rPr>
              <a:t>repository </a:t>
            </a:r>
            <a:r>
              <a:rPr sz="1350" b="1" i="1" spc="10" dirty="0">
                <a:latin typeface="Calibri-BoldItalic"/>
                <a:cs typeface="Calibri-BoldItalic"/>
              </a:rPr>
              <a:t>of </a:t>
            </a:r>
            <a:r>
              <a:rPr sz="1350" b="1" i="1" spc="5" dirty="0">
                <a:latin typeface="Calibri-BoldItalic"/>
                <a:cs typeface="Calibri-BoldItalic"/>
              </a:rPr>
              <a:t>teaching material </a:t>
            </a:r>
            <a:r>
              <a:rPr sz="1350" i="1" dirty="0">
                <a:latin typeface="Calibri"/>
                <a:cs typeface="Calibri"/>
              </a:rPr>
              <a:t>for </a:t>
            </a:r>
            <a:r>
              <a:rPr sz="1350" i="1" spc="5" dirty="0">
                <a:latin typeface="Calibri"/>
                <a:cs typeface="Calibri"/>
              </a:rPr>
              <a:t>newcomers in</a:t>
            </a:r>
            <a:r>
              <a:rPr sz="1350" i="1" spc="155" dirty="0">
                <a:latin typeface="Calibri"/>
                <a:cs typeface="Calibri"/>
              </a:rPr>
              <a:t> </a:t>
            </a:r>
            <a:r>
              <a:rPr sz="1350" i="1" spc="5" dirty="0">
                <a:latin typeface="Calibri"/>
                <a:cs typeface="Calibri"/>
              </a:rPr>
              <a:t>Standardisation</a:t>
            </a:r>
            <a:endParaRPr sz="1350">
              <a:latin typeface="Calibri"/>
              <a:cs typeface="Calibri"/>
            </a:endParaRPr>
          </a:p>
          <a:p>
            <a:pPr marL="255904" marR="5080" indent="-243840">
              <a:lnSpc>
                <a:spcPct val="102200"/>
              </a:lnSpc>
              <a:buFont typeface="Helvetica"/>
              <a:buChar char="•"/>
              <a:tabLst>
                <a:tab pos="255904" algn="l"/>
                <a:tab pos="256540" algn="l"/>
              </a:tabLst>
            </a:pPr>
            <a:r>
              <a:rPr sz="1350" i="1" spc="5" dirty="0">
                <a:latin typeface="Calibri"/>
                <a:cs typeface="Calibri"/>
              </a:rPr>
              <a:t>Showcase </a:t>
            </a:r>
            <a:r>
              <a:rPr sz="1350" i="1" spc="10" dirty="0">
                <a:latin typeface="Calibri"/>
                <a:cs typeface="Calibri"/>
              </a:rPr>
              <a:t>the </a:t>
            </a:r>
            <a:r>
              <a:rPr sz="1350" i="1" spc="5" dirty="0">
                <a:latin typeface="Calibri"/>
                <a:cs typeface="Calibri"/>
              </a:rPr>
              <a:t>strategic importance of Standardisation </a:t>
            </a:r>
            <a:r>
              <a:rPr sz="1350" i="1" dirty="0">
                <a:latin typeface="Calibri"/>
                <a:cs typeface="Calibri"/>
              </a:rPr>
              <a:t>for </a:t>
            </a:r>
            <a:r>
              <a:rPr sz="1350" i="1" spc="10" dirty="0">
                <a:latin typeface="Calibri"/>
                <a:cs typeface="Calibri"/>
              </a:rPr>
              <a:t>business and </a:t>
            </a:r>
            <a:r>
              <a:rPr sz="1350" i="1" spc="-5" dirty="0">
                <a:latin typeface="Calibri"/>
                <a:cs typeface="Calibri"/>
              </a:rPr>
              <a:t>Europe’s  </a:t>
            </a:r>
            <a:r>
              <a:rPr sz="1350" i="1" spc="5" dirty="0">
                <a:latin typeface="Calibri"/>
                <a:cs typeface="Calibri"/>
              </a:rPr>
              <a:t>competitiveness</a:t>
            </a:r>
            <a:endParaRPr sz="1350">
              <a:latin typeface="Calibri"/>
              <a:cs typeface="Calibri"/>
            </a:endParaRPr>
          </a:p>
        </p:txBody>
      </p:sp>
      <p:sp>
        <p:nvSpPr>
          <p:cNvPr id="14" name="object 14"/>
          <p:cNvSpPr txBox="1"/>
          <p:nvPr/>
        </p:nvSpPr>
        <p:spPr>
          <a:xfrm>
            <a:off x="718705" y="5798316"/>
            <a:ext cx="1911350" cy="413384"/>
          </a:xfrm>
          <a:prstGeom prst="rect">
            <a:avLst/>
          </a:prstGeom>
        </p:spPr>
        <p:txBody>
          <a:bodyPr vert="horz" wrap="square" lIns="0" tIns="15240" rIns="0" bIns="0" rtlCol="0">
            <a:spAutoFit/>
          </a:bodyPr>
          <a:lstStyle/>
          <a:p>
            <a:pPr algn="ctr">
              <a:lnSpc>
                <a:spcPct val="100000"/>
              </a:lnSpc>
              <a:spcBef>
                <a:spcPts val="120"/>
              </a:spcBef>
            </a:pPr>
            <a:r>
              <a:rPr sz="1250" b="1" spc="5" dirty="0">
                <a:latin typeface="Calibri"/>
                <a:cs typeface="Calibri"/>
              </a:rPr>
              <a:t>Chair: </a:t>
            </a:r>
            <a:r>
              <a:rPr sz="1250" spc="5" dirty="0">
                <a:latin typeface="Calibri"/>
                <a:cs typeface="Calibri"/>
              </a:rPr>
              <a:t>Brian</a:t>
            </a:r>
            <a:r>
              <a:rPr sz="1250" spc="-10" dirty="0">
                <a:latin typeface="Calibri"/>
                <a:cs typeface="Calibri"/>
              </a:rPr>
              <a:t> </a:t>
            </a:r>
            <a:r>
              <a:rPr sz="1250" dirty="0">
                <a:latin typeface="Calibri"/>
                <a:cs typeface="Calibri"/>
              </a:rPr>
              <a:t>McAuliffe</a:t>
            </a:r>
            <a:endParaRPr sz="1250">
              <a:latin typeface="Calibri"/>
              <a:cs typeface="Calibri"/>
            </a:endParaRPr>
          </a:p>
          <a:p>
            <a:pPr algn="ctr">
              <a:lnSpc>
                <a:spcPct val="100000"/>
              </a:lnSpc>
              <a:spcBef>
                <a:spcPts val="25"/>
              </a:spcBef>
            </a:pPr>
            <a:r>
              <a:rPr sz="1250" spc="5" dirty="0">
                <a:latin typeface="Calibri"/>
                <a:cs typeface="Calibri"/>
              </a:rPr>
              <a:t>( </a:t>
            </a:r>
            <a:r>
              <a:rPr sz="1250" dirty="0">
                <a:latin typeface="Calibri"/>
                <a:cs typeface="Calibri"/>
              </a:rPr>
              <a:t>EAG, </a:t>
            </a:r>
            <a:r>
              <a:rPr sz="1250" spc="-45" dirty="0">
                <a:latin typeface="Calibri"/>
                <a:cs typeface="Calibri"/>
              </a:rPr>
              <a:t>HP, </a:t>
            </a:r>
            <a:r>
              <a:rPr sz="1250" spc="5" dirty="0">
                <a:latin typeface="Calibri"/>
                <a:cs typeface="Calibri"/>
              </a:rPr>
              <a:t>JTC1 Liaison </a:t>
            </a:r>
            <a:r>
              <a:rPr sz="1250" dirty="0">
                <a:latin typeface="Calibri"/>
                <a:cs typeface="Calibri"/>
              </a:rPr>
              <a:t>to </a:t>
            </a:r>
            <a:r>
              <a:rPr sz="1250" spc="5" dirty="0">
                <a:latin typeface="Calibri"/>
                <a:cs typeface="Calibri"/>
              </a:rPr>
              <a:t>EC)</a:t>
            </a:r>
            <a:endParaRPr sz="1250">
              <a:latin typeface="Calibri"/>
              <a:cs typeface="Calibri"/>
            </a:endParaRPr>
          </a:p>
        </p:txBody>
      </p:sp>
      <p:sp>
        <p:nvSpPr>
          <p:cNvPr id="15" name="object 15"/>
          <p:cNvSpPr/>
          <p:nvPr/>
        </p:nvSpPr>
        <p:spPr>
          <a:xfrm>
            <a:off x="161423" y="1776983"/>
            <a:ext cx="4091940" cy="119481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FE90-5673-6848-B98A-BAED3A646CF2}"/>
              </a:ext>
            </a:extLst>
          </p:cNvPr>
          <p:cNvSpPr>
            <a:spLocks noGrp="1"/>
          </p:cNvSpPr>
          <p:nvPr>
            <p:ph type="title"/>
          </p:nvPr>
        </p:nvSpPr>
        <p:spPr/>
        <p:txBody>
          <a:bodyPr/>
          <a:lstStyle/>
          <a:p>
            <a:r>
              <a:rPr lang="en-GB" dirty="0"/>
              <a:t>HSbooster.eu – The essentials </a:t>
            </a:r>
          </a:p>
        </p:txBody>
      </p:sp>
      <p:sp>
        <p:nvSpPr>
          <p:cNvPr id="3" name="Content Placeholder 2">
            <a:extLst>
              <a:ext uri="{FF2B5EF4-FFF2-40B4-BE49-F238E27FC236}">
                <a16:creationId xmlns:a16="http://schemas.microsoft.com/office/drawing/2014/main" id="{68F77D6F-43DC-884A-8084-37731D693334}"/>
              </a:ext>
            </a:extLst>
          </p:cNvPr>
          <p:cNvSpPr>
            <a:spLocks noGrp="1"/>
          </p:cNvSpPr>
          <p:nvPr>
            <p:ph idx="1"/>
          </p:nvPr>
        </p:nvSpPr>
        <p:spPr>
          <a:xfrm>
            <a:off x="462172" y="1867083"/>
            <a:ext cx="6583492" cy="3496242"/>
          </a:xfrm>
        </p:spPr>
        <p:txBody>
          <a:bodyPr>
            <a:normAutofit fontScale="70000" lnSpcReduction="20000"/>
          </a:bodyPr>
          <a:lstStyle/>
          <a:p>
            <a:r>
              <a:rPr lang="en-GB" b="1" dirty="0"/>
              <a:t>HSbooster.eu - Standardisation Booster for H2020 and Horizon Europe Research Results</a:t>
            </a:r>
          </a:p>
          <a:p>
            <a:r>
              <a:rPr lang="en-GB" dirty="0"/>
              <a:t>Coordination &amp; Support Action (101058391) </a:t>
            </a:r>
          </a:p>
          <a:p>
            <a:r>
              <a:rPr lang="en-GB" dirty="0"/>
              <a:t>April 2022 – March 2024</a:t>
            </a:r>
          </a:p>
          <a:p>
            <a:r>
              <a:rPr lang="en-GB" dirty="0"/>
              <a:t>Budget €2m </a:t>
            </a:r>
          </a:p>
          <a:p>
            <a:r>
              <a:rPr lang="en-GB" dirty="0"/>
              <a:t>HORIZON-WIDERA-2021-ERA-01-32 - Standardisation Booster for fostering exploitation of FP-funded research results and managed by the European Research Executive Agency (REA).</a:t>
            </a:r>
            <a:r>
              <a:rPr lang="it-IT" dirty="0"/>
              <a:t> </a:t>
            </a:r>
            <a:endParaRPr lang="en-GB" dirty="0"/>
          </a:p>
          <a:p>
            <a:r>
              <a:rPr lang="en-GB" i="1" dirty="0"/>
              <a:t>“A new service for EU research projects that want to ensure that their results create real impact by contributing to standards development. - </a:t>
            </a:r>
            <a:r>
              <a:rPr lang="en-GB" dirty="0"/>
              <a:t>Peter </a:t>
            </a:r>
            <a:r>
              <a:rPr lang="en-GB" dirty="0" err="1"/>
              <a:t>Droell</a:t>
            </a:r>
            <a:r>
              <a:rPr lang="en-GB" dirty="0"/>
              <a:t>, Director at the European Commission’s Research and Innovation Unit </a:t>
            </a:r>
          </a:p>
          <a:p>
            <a:r>
              <a:rPr lang="en-GB" dirty="0"/>
              <a:t>Strong consortium with expertise and experience in standardisation, training and delivering EC Booster services</a:t>
            </a:r>
          </a:p>
        </p:txBody>
      </p:sp>
      <p:sp>
        <p:nvSpPr>
          <p:cNvPr id="4" name="Date Placeholder 3">
            <a:extLst>
              <a:ext uri="{FF2B5EF4-FFF2-40B4-BE49-F238E27FC236}">
                <a16:creationId xmlns:a16="http://schemas.microsoft.com/office/drawing/2014/main" id="{D8EEE0F4-D6A4-4E4A-9BB5-3AF76F9C2B12}"/>
              </a:ext>
            </a:extLst>
          </p:cNvPr>
          <p:cNvSpPr>
            <a:spLocks noGrp="1"/>
          </p:cNvSpPr>
          <p:nvPr>
            <p:ph type="dt" sz="half" idx="4294967295"/>
          </p:nvPr>
        </p:nvSpPr>
        <p:spPr>
          <a:xfrm>
            <a:off x="735171" y="6345780"/>
            <a:ext cx="2406015" cy="320245"/>
          </a:xfrm>
          <a:prstGeom prst="rect">
            <a:avLst/>
          </a:prstGeom>
        </p:spPr>
        <p:txBody>
          <a:bodyPr/>
          <a:lstStyle/>
          <a:p>
            <a:pPr defTabSz="802020"/>
            <a:fld id="{029C231C-D87D-8747-B01C-C8BF7AFE8932}" type="datetime1">
              <a:rPr lang="it-IT" sz="1579">
                <a:solidFill>
                  <a:prstClr val="black"/>
                </a:solidFill>
                <a:latin typeface="Calibri" panose="020F0502020204030204"/>
              </a:rPr>
              <a:pPr defTabSz="802020"/>
              <a:t>13/10/2022</a:t>
            </a:fld>
            <a:endParaRPr lang="it-IT" sz="1579">
              <a:solidFill>
                <a:prstClr val="black"/>
              </a:solidFill>
              <a:latin typeface="Calibri" panose="020F0502020204030204"/>
            </a:endParaRPr>
          </a:p>
        </p:txBody>
      </p:sp>
      <p:sp>
        <p:nvSpPr>
          <p:cNvPr id="8" name="Footer Placeholder 7">
            <a:extLst>
              <a:ext uri="{FF2B5EF4-FFF2-40B4-BE49-F238E27FC236}">
                <a16:creationId xmlns:a16="http://schemas.microsoft.com/office/drawing/2014/main" id="{B89F0B38-33F5-4B44-A0CE-766E65361D30}"/>
              </a:ext>
            </a:extLst>
          </p:cNvPr>
          <p:cNvSpPr>
            <a:spLocks noGrp="1"/>
          </p:cNvSpPr>
          <p:nvPr>
            <p:ph type="ftr" sz="quarter" idx="4294967295"/>
          </p:nvPr>
        </p:nvSpPr>
        <p:spPr>
          <a:xfrm>
            <a:off x="3542189" y="6345780"/>
            <a:ext cx="3609023" cy="320245"/>
          </a:xfrm>
          <a:prstGeom prst="rect">
            <a:avLst/>
          </a:prstGeom>
        </p:spPr>
        <p:txBody>
          <a:bodyPr/>
          <a:lstStyle/>
          <a:p>
            <a:pPr defTabSz="802020"/>
            <a:r>
              <a:rPr lang="it-IT" sz="1579">
                <a:solidFill>
                  <a:prstClr val="black"/>
                </a:solidFill>
                <a:latin typeface="Calibri" panose="020F0502020204030204"/>
              </a:rPr>
              <a:t>Cluster Meeting for Smart Communities Projects</a:t>
            </a:r>
            <a:endParaRPr lang="it-IT" sz="1579"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8D72CE12-670B-F242-8E95-0F984BCD0B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95" y="5355564"/>
            <a:ext cx="9227234" cy="1254739"/>
          </a:xfrm>
          <a:prstGeom prst="rect">
            <a:avLst/>
          </a:prstGeom>
        </p:spPr>
      </p:pic>
      <p:pic>
        <p:nvPicPr>
          <p:cNvPr id="10" name="Picture 9">
            <a:extLst>
              <a:ext uri="{FF2B5EF4-FFF2-40B4-BE49-F238E27FC236}">
                <a16:creationId xmlns:a16="http://schemas.microsoft.com/office/drawing/2014/main" id="{B5B1AE70-298F-BA4D-81AF-DE8DC28CF6A6}"/>
              </a:ext>
            </a:extLst>
          </p:cNvPr>
          <p:cNvPicPr>
            <a:picLocks noChangeAspect="1"/>
          </p:cNvPicPr>
          <p:nvPr/>
        </p:nvPicPr>
        <p:blipFill>
          <a:blip r:embed="rId4"/>
          <a:stretch>
            <a:fillRect/>
          </a:stretch>
        </p:blipFill>
        <p:spPr>
          <a:xfrm>
            <a:off x="7513851" y="4613969"/>
            <a:ext cx="1146465" cy="563334"/>
          </a:xfrm>
          <a:prstGeom prst="rect">
            <a:avLst/>
          </a:prstGeom>
        </p:spPr>
      </p:pic>
      <p:pic>
        <p:nvPicPr>
          <p:cNvPr id="12" name="Picture 11">
            <a:extLst>
              <a:ext uri="{FF2B5EF4-FFF2-40B4-BE49-F238E27FC236}">
                <a16:creationId xmlns:a16="http://schemas.microsoft.com/office/drawing/2014/main" id="{E30A5DC1-9A83-744A-AAEF-99737217D80B}"/>
              </a:ext>
            </a:extLst>
          </p:cNvPr>
          <p:cNvPicPr>
            <a:picLocks noChangeAspect="1"/>
          </p:cNvPicPr>
          <p:nvPr/>
        </p:nvPicPr>
        <p:blipFill>
          <a:blip r:embed="rId5"/>
          <a:stretch>
            <a:fillRect/>
          </a:stretch>
        </p:blipFill>
        <p:spPr>
          <a:xfrm>
            <a:off x="7367572" y="1668725"/>
            <a:ext cx="3258459" cy="3597708"/>
          </a:xfrm>
          <a:prstGeom prst="rect">
            <a:avLst/>
          </a:prstGeom>
        </p:spPr>
      </p:pic>
    </p:spTree>
    <p:extLst>
      <p:ext uri="{BB962C8B-B14F-4D97-AF65-F5344CB8AC3E}">
        <p14:creationId xmlns:p14="http://schemas.microsoft.com/office/powerpoint/2010/main" val="195149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AD13-863E-F74D-A09D-3996858D4E22}"/>
              </a:ext>
            </a:extLst>
          </p:cNvPr>
          <p:cNvSpPr>
            <a:spLocks noGrp="1"/>
          </p:cNvSpPr>
          <p:nvPr>
            <p:ph type="title"/>
          </p:nvPr>
        </p:nvSpPr>
        <p:spPr/>
        <p:txBody>
          <a:bodyPr/>
          <a:lstStyle/>
          <a:p>
            <a:r>
              <a:rPr lang="en-GB" dirty="0"/>
              <a:t>HSbooster.eu in a nutshell</a:t>
            </a:r>
          </a:p>
        </p:txBody>
      </p:sp>
      <p:pic>
        <p:nvPicPr>
          <p:cNvPr id="4" name="Picture 3">
            <a:extLst>
              <a:ext uri="{FF2B5EF4-FFF2-40B4-BE49-F238E27FC236}">
                <a16:creationId xmlns:a16="http://schemas.microsoft.com/office/drawing/2014/main" id="{D99D25EA-08A1-9843-84A7-95DCE74DCA9E}"/>
              </a:ext>
            </a:extLst>
          </p:cNvPr>
          <p:cNvPicPr/>
          <p:nvPr/>
        </p:nvPicPr>
        <p:blipFill>
          <a:blip r:embed="rId3" cstate="screen">
            <a:extLst>
              <a:ext uri="{28A0092B-C50C-407E-A947-70E740481C1C}">
                <a14:useLocalDpi xmlns:a14="http://schemas.microsoft.com/office/drawing/2010/main"/>
              </a:ext>
            </a:extLst>
          </a:blip>
          <a:stretch>
            <a:fillRect/>
          </a:stretch>
        </p:blipFill>
        <p:spPr>
          <a:xfrm>
            <a:off x="792900" y="1852229"/>
            <a:ext cx="9026520" cy="3781944"/>
          </a:xfrm>
          <a:prstGeom prst="rect">
            <a:avLst/>
          </a:prstGeom>
        </p:spPr>
      </p:pic>
      <p:sp>
        <p:nvSpPr>
          <p:cNvPr id="5" name="Rounded Rectangle 4">
            <a:extLst>
              <a:ext uri="{FF2B5EF4-FFF2-40B4-BE49-F238E27FC236}">
                <a16:creationId xmlns:a16="http://schemas.microsoft.com/office/drawing/2014/main" id="{2AC24173-A343-0C46-8360-1EA87A783A44}"/>
              </a:ext>
            </a:extLst>
          </p:cNvPr>
          <p:cNvSpPr/>
          <p:nvPr/>
        </p:nvSpPr>
        <p:spPr>
          <a:xfrm>
            <a:off x="560709" y="5720646"/>
            <a:ext cx="9571982" cy="53866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r>
              <a:rPr lang="it-IT" sz="1579" dirty="0">
                <a:solidFill>
                  <a:prstClr val="white"/>
                </a:solidFill>
                <a:latin typeface="Calibri" panose="020F0502020204030204"/>
              </a:rPr>
              <a:t>HSbooster.</a:t>
            </a:r>
            <a:r>
              <a:rPr lang="en-GB" sz="1579" dirty="0">
                <a:solidFill>
                  <a:prstClr val="white"/>
                </a:solidFill>
                <a:latin typeface="Calibri" panose="020F0502020204030204"/>
              </a:rPr>
              <a:t>eu reports and policy briefs can contribute to the EU Standardisation ecosystem providing live information on the activities, status and impact of projects in the standardisation field</a:t>
            </a:r>
            <a:r>
              <a:rPr lang="it-IT" sz="1579" dirty="0">
                <a:solidFill>
                  <a:prstClr val="white"/>
                </a:solidFill>
                <a:latin typeface="Calibri" panose="020F0502020204030204"/>
              </a:rPr>
              <a:t>.  </a:t>
            </a:r>
            <a:endParaRPr lang="en-GB" sz="1579" dirty="0">
              <a:solidFill>
                <a:prstClr val="white"/>
              </a:solidFill>
              <a:latin typeface="Calibri" panose="020F0502020204030204"/>
            </a:endParaRPr>
          </a:p>
        </p:txBody>
      </p:sp>
    </p:spTree>
    <p:extLst>
      <p:ext uri="{BB962C8B-B14F-4D97-AF65-F5344CB8AC3E}">
        <p14:creationId xmlns:p14="http://schemas.microsoft.com/office/powerpoint/2010/main" val="866867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Booster_Presentation" id="{E7522848-52D3-6A42-9555-7C1917CE44B7}" vid="{A95C59FF-5DC3-0447-92B5-4024B856D5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10933</TotalTime>
  <Words>1442</Words>
  <Application>Microsoft Office PowerPoint</Application>
  <PresentationFormat>Custom</PresentationFormat>
  <Paragraphs>105</Paragraphs>
  <Slides>11</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Calibri-BoldItalic</vt:lpstr>
      <vt:lpstr>Helvetica</vt:lpstr>
      <vt:lpstr>Helvetica-BoldOblique</vt:lpstr>
      <vt:lpstr>Mulish</vt:lpstr>
      <vt:lpstr>Office Theme</vt:lpstr>
      <vt:lpstr>Standard</vt:lpstr>
      <vt:lpstr>PowerPoint Presentation</vt:lpstr>
      <vt:lpstr>PowerPoint Presentation</vt:lpstr>
      <vt:lpstr>PowerPoint Presentation</vt:lpstr>
      <vt:lpstr>PowerPoint Presentation</vt:lpstr>
      <vt:lpstr>Technical Working Groups (TWGs)  Leadership Overview</vt:lpstr>
      <vt:lpstr>“Walk &amp; Talk” StandICT.eu 2023 Webinar Series</vt:lpstr>
      <vt:lpstr>EUOS Standards Academy</vt:lpstr>
      <vt:lpstr>HSbooster.eu – The essentials </vt:lpstr>
      <vt:lpstr>HSbooster.eu in a nutshell</vt:lpstr>
      <vt:lpstr>List of Speakers &amp; Agenda</vt:lpstr>
      <vt:lpstr>Ray Walshe Director StandICT EUOS  Dublin City University  Ray.Walshe@DCU.ie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StandICT.eu 2023_MSP Meeting_25112021_final</dc:title>
  <dc:creator>Silvana Muscella</dc:creator>
  <cp:lastModifiedBy>francesco osimanti</cp:lastModifiedBy>
  <cp:revision>35</cp:revision>
  <dcterms:created xsi:type="dcterms:W3CDTF">2021-11-25T08:49:10Z</dcterms:created>
  <dcterms:modified xsi:type="dcterms:W3CDTF">2022-10-13T09:08:07Z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2021-11-24T00:00:00Z</vt:filetime>
  </property>
  <property fmtid="{D5CDD505-2E9C-101B-9397-08002B2CF9AE}" pid="3" name="Creator">
    <vt:lpwstr>PDFCreator Free 4.3.0</vt:lpwstr>
  </property>
  <property fmtid="{D5CDD505-2E9C-101B-9397-08002B2CF9AE}" pid="4" name="LastSaved">
    <vt:filetime>2021-11-25T00:00:00Z</vt:filetime>
  </property>
</Properties>
</file>