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387" r:id="rId6"/>
    <p:sldId id="390" r:id="rId7"/>
    <p:sldId id="391" r:id="rId8"/>
    <p:sldId id="388" r:id="rId9"/>
    <p:sldId id="383" r:id="rId10"/>
    <p:sldId id="379" r:id="rId11"/>
    <p:sldId id="372" r:id="rId12"/>
    <p:sldId id="389" r:id="rId13"/>
    <p:sldId id="333" r:id="rId14"/>
  </p:sldIdLst>
  <p:sldSz cx="20104100" cy="11309350"/>
  <p:notesSz cx="10234613" cy="70993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.muscella" initials="s" lastIdx="3" clrIdx="0">
    <p:extLst>
      <p:ext uri="{19B8F6BF-5375-455C-9EA6-DF929625EA0E}">
        <p15:presenceInfo xmlns:p15="http://schemas.microsoft.com/office/powerpoint/2012/main" userId="S::s.muscella@trust-itservices.com::bf143f84-4946-48b8-b419-13e1bbd21ea9" providerId="AD"/>
      </p:ext>
    </p:extLst>
  </p:cmAuthor>
  <p:cmAuthor id="2" name="francesco osimanti" initials="fo" lastIdx="2" clrIdx="1">
    <p:extLst>
      <p:ext uri="{19B8F6BF-5375-455C-9EA6-DF929625EA0E}">
        <p15:presenceInfo xmlns:p15="http://schemas.microsoft.com/office/powerpoint/2012/main" userId="779470441b9a4d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A4DE"/>
    <a:srgbClr val="28225A"/>
    <a:srgbClr val="4C75DE"/>
    <a:srgbClr val="F59418"/>
    <a:srgbClr val="EDC72A"/>
    <a:srgbClr val="04A1DD"/>
    <a:srgbClr val="1229D4"/>
    <a:srgbClr val="04307F"/>
    <a:srgbClr val="0A2840"/>
    <a:srgbClr val="091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 autoAdjust="0"/>
    <p:restoredTop sz="94590"/>
  </p:normalViewPr>
  <p:slideViewPr>
    <p:cSldViewPr>
      <p:cViewPr varScale="1">
        <p:scale>
          <a:sx n="38" d="100"/>
          <a:sy n="38" d="100"/>
        </p:scale>
        <p:origin x="908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0" d="100"/>
          <a:sy n="70" d="100"/>
        </p:scale>
        <p:origin x="51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C9D4D8-4637-418E-A482-1E814E5518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214" cy="355763"/>
          </a:xfrm>
          <a:prstGeom prst="rect">
            <a:avLst/>
          </a:prstGeom>
        </p:spPr>
        <p:txBody>
          <a:bodyPr vert="horz" lIns="50447" tIns="25224" rIns="50447" bIns="25224" rtlCol="0"/>
          <a:lstStyle>
            <a:lvl1pPr algn="l">
              <a:defRPr sz="7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F896AB-9CA9-4F36-94C1-594FE7B608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6975" y="0"/>
            <a:ext cx="4435214" cy="355763"/>
          </a:xfrm>
          <a:prstGeom prst="rect">
            <a:avLst/>
          </a:prstGeom>
        </p:spPr>
        <p:txBody>
          <a:bodyPr vert="horz" lIns="50447" tIns="25224" rIns="50447" bIns="25224" rtlCol="0"/>
          <a:lstStyle>
            <a:lvl1pPr algn="r">
              <a:defRPr sz="700"/>
            </a:lvl1pPr>
          </a:lstStyle>
          <a:p>
            <a:fld id="{257A0806-D774-4A2C-AA30-658DD0E8E9ED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5F6E1-2CB5-4FB7-ADFF-64B32A6E1B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43538"/>
            <a:ext cx="4435214" cy="355762"/>
          </a:xfrm>
          <a:prstGeom prst="rect">
            <a:avLst/>
          </a:prstGeom>
        </p:spPr>
        <p:txBody>
          <a:bodyPr vert="horz" lIns="50447" tIns="25224" rIns="50447" bIns="25224" rtlCol="0" anchor="b"/>
          <a:lstStyle>
            <a:lvl1pPr algn="l">
              <a:defRPr sz="7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DA84A-7452-41F3-8745-19E6DDA6F8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6975" y="6743538"/>
            <a:ext cx="4435214" cy="355762"/>
          </a:xfrm>
          <a:prstGeom prst="rect">
            <a:avLst/>
          </a:prstGeom>
        </p:spPr>
        <p:txBody>
          <a:bodyPr vert="horz" lIns="50447" tIns="25224" rIns="50447" bIns="25224" rtlCol="0" anchor="b"/>
          <a:lstStyle>
            <a:lvl1pPr algn="r">
              <a:defRPr sz="700"/>
            </a:lvl1pPr>
          </a:lstStyle>
          <a:p>
            <a:fld id="{3A78CF0D-80AE-4028-A3D6-6C0F54CDB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440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214" cy="355763"/>
          </a:xfrm>
          <a:prstGeom prst="rect">
            <a:avLst/>
          </a:prstGeom>
        </p:spPr>
        <p:txBody>
          <a:bodyPr vert="horz" lIns="50447" tIns="25224" rIns="50447" bIns="25224" rtlCol="0"/>
          <a:lstStyle>
            <a:lvl1pPr algn="l">
              <a:defRPr sz="7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796975" y="0"/>
            <a:ext cx="4435214" cy="355763"/>
          </a:xfrm>
          <a:prstGeom prst="rect">
            <a:avLst/>
          </a:prstGeom>
        </p:spPr>
        <p:txBody>
          <a:bodyPr vert="horz" lIns="50447" tIns="25224" rIns="50447" bIns="25224" rtlCol="0"/>
          <a:lstStyle>
            <a:lvl1pPr algn="r">
              <a:defRPr sz="700"/>
            </a:lvl1pPr>
          </a:lstStyle>
          <a:p>
            <a:fld id="{5FD0478A-AD5B-2A47-944E-5A54160E10F1}" type="datetimeFigureOut">
              <a:rPr lang="es-ES" smtClean="0"/>
              <a:t>25/01/2022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887413"/>
            <a:ext cx="425608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0447" tIns="25224" rIns="50447" bIns="25224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23138" y="3416115"/>
            <a:ext cx="8188337" cy="2796271"/>
          </a:xfrm>
          <a:prstGeom prst="rect">
            <a:avLst/>
          </a:prstGeom>
        </p:spPr>
        <p:txBody>
          <a:bodyPr vert="horz" lIns="50447" tIns="25224" rIns="50447" bIns="25224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743538"/>
            <a:ext cx="4435214" cy="355762"/>
          </a:xfrm>
          <a:prstGeom prst="rect">
            <a:avLst/>
          </a:prstGeom>
        </p:spPr>
        <p:txBody>
          <a:bodyPr vert="horz" lIns="50447" tIns="25224" rIns="50447" bIns="25224" rtlCol="0" anchor="b"/>
          <a:lstStyle>
            <a:lvl1pPr algn="l">
              <a:defRPr sz="7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796975" y="6743538"/>
            <a:ext cx="4435214" cy="355762"/>
          </a:xfrm>
          <a:prstGeom prst="rect">
            <a:avLst/>
          </a:prstGeom>
        </p:spPr>
        <p:txBody>
          <a:bodyPr vert="horz" lIns="50447" tIns="25224" rIns="50447" bIns="25224" rtlCol="0" anchor="b"/>
          <a:lstStyle>
            <a:lvl1pPr algn="r">
              <a:defRPr sz="700"/>
            </a:lvl1pPr>
          </a:lstStyle>
          <a:p>
            <a:fld id="{B950A0E4-5AFA-C947-98BF-FC9924A64F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83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03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0A0E4-5AFA-C947-98BF-FC9924A64FF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20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04474">
              <a:defRPr/>
            </a:pPr>
            <a:fld id="{EB0F83B3-0C21-BA46-891E-E923391B397A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504474">
                <a:defRPr/>
              </a:pPr>
              <a:t>10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464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8CA8A-4F25-4242-AEA5-8486A180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38675" cy="2185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20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0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692544" y="10502160"/>
            <a:ext cx="1051115" cy="602118"/>
          </a:xfrm>
        </p:spPr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450BCE8-1C1E-364C-BF29-69D95450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932" y="619438"/>
            <a:ext cx="12147635" cy="10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62B05DF-D9F9-B848-9629-94F626E4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38250" y="10502160"/>
            <a:ext cx="4572000" cy="752517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it-IT" dirty="0" err="1"/>
              <a:t>StandICT.eu</a:t>
            </a:r>
            <a:r>
              <a:rPr lang="it-IT" dirty="0"/>
              <a:t> 2023</a:t>
            </a:r>
          </a:p>
          <a:p>
            <a:pPr algn="r"/>
            <a:r>
              <a:rPr lang="it-IT" dirty="0"/>
              <a:t>Digital Society, Identity and Privacy</a:t>
            </a:r>
          </a:p>
        </p:txBody>
      </p:sp>
    </p:spTree>
    <p:extLst>
      <p:ext uri="{BB962C8B-B14F-4D97-AF65-F5344CB8AC3E}">
        <p14:creationId xmlns:p14="http://schemas.microsoft.com/office/powerpoint/2010/main" val="118520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3630" y="7442344"/>
            <a:ext cx="18256841" cy="1353883"/>
          </a:xfrm>
        </p:spPr>
        <p:txBody>
          <a:bodyPr anchor="b">
            <a:normAutofit/>
          </a:bodyPr>
          <a:lstStyle>
            <a:lvl1pPr algn="r">
              <a:defRPr sz="7585">
                <a:solidFill>
                  <a:srgbClr val="2822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3630" y="8986112"/>
            <a:ext cx="18256841" cy="626839"/>
          </a:xfrm>
        </p:spPr>
        <p:txBody>
          <a:bodyPr>
            <a:noAutofit/>
          </a:bodyPr>
          <a:lstStyle>
            <a:lvl1pPr marL="0" indent="0" algn="r">
              <a:lnSpc>
                <a:spcPts val="4123"/>
              </a:lnSpc>
              <a:buNone/>
              <a:defRPr sz="4947">
                <a:solidFill>
                  <a:srgbClr val="2822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it-IT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5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778A-49EF-5148-AD2C-2B49FC124A50}" type="datetime1">
              <a:rPr lang="it-IT" smtClean="0"/>
              <a:t>25/01/2022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2C09B68-9AC4-1344-AD87-FFBAC1E4B0B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382157" y="2350571"/>
            <a:ext cx="17339786" cy="783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dirty="0"/>
              <a:t>First </a:t>
            </a:r>
            <a:r>
              <a:rPr lang="it-IT" dirty="0" err="1"/>
              <a:t>level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355296B-A5B0-8742-920C-CBE76DFFD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932" y="619438"/>
            <a:ext cx="12147635" cy="10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9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.muscella@trust-itservices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zenodo.org/record/5720553#.YbjrO1nSI2x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standict.eu/euo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hyperlink" Target="https://zenodo.org/record/5785688#.Yek92PjSI2w" TargetMode="External"/><Relationship Id="rId10" Type="http://schemas.openxmlformats.org/officeDocument/2006/relationships/image" Target="../media/image22.jpg"/><Relationship Id="rId4" Type="http://schemas.openxmlformats.org/officeDocument/2006/relationships/hyperlink" Target="https://zenodo.org/record/5011179#.YZ4BENDMI2y" TargetMode="Externa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1CB41F-0D6A-314A-884A-79150E430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971" y="6188075"/>
            <a:ext cx="18079720" cy="1676400"/>
          </a:xfrm>
        </p:spPr>
        <p:txBody>
          <a:bodyPr anchor="t" anchorCtr="0">
            <a:normAutofit fontScale="90000"/>
          </a:bodyPr>
          <a:lstStyle/>
          <a:p>
            <a:br>
              <a:rPr lang="en-US" sz="6000" i="1" dirty="0">
                <a:solidFill>
                  <a:schemeClr val="accent5"/>
                </a:solidFill>
              </a:rPr>
            </a:br>
            <a:r>
              <a:rPr lang="en-US" sz="4900" b="1" i="1" dirty="0">
                <a:solidFill>
                  <a:schemeClr val="accent5"/>
                </a:solidFill>
              </a:rPr>
              <a:t>StandICT.eu 2023</a:t>
            </a:r>
            <a:br>
              <a:rPr lang="en-US" sz="6000" i="1" dirty="0">
                <a:solidFill>
                  <a:schemeClr val="accent5"/>
                </a:solidFill>
              </a:rPr>
            </a:br>
            <a:r>
              <a:rPr lang="en-US" sz="3800" i="1" dirty="0">
                <a:solidFill>
                  <a:schemeClr val="accent5"/>
                </a:solidFill>
              </a:rPr>
              <a:t>“</a:t>
            </a:r>
            <a:r>
              <a:rPr lang="en-US" sz="4400" i="1" dirty="0">
                <a:solidFill>
                  <a:schemeClr val="accent5"/>
                </a:solidFill>
              </a:rPr>
              <a:t>Walk &amp; Talk” Webinar on Women In ICT Standards</a:t>
            </a:r>
            <a:br>
              <a:rPr lang="en-US" sz="6000" i="1" dirty="0">
                <a:solidFill>
                  <a:schemeClr val="accent5"/>
                </a:solidFill>
              </a:rPr>
            </a:br>
            <a:r>
              <a:rPr lang="en-US" sz="3600" b="1" i="1" dirty="0">
                <a:solidFill>
                  <a:schemeClr val="accent5"/>
                </a:solidFill>
              </a:rPr>
              <a:t>25</a:t>
            </a:r>
            <a:r>
              <a:rPr lang="en-US" sz="3600" b="1" baseline="30000" dirty="0">
                <a:solidFill>
                  <a:schemeClr val="accent5"/>
                </a:solidFill>
              </a:rPr>
              <a:t>h</a:t>
            </a:r>
            <a:r>
              <a:rPr lang="en-US" sz="3600" b="1" dirty="0">
                <a:solidFill>
                  <a:schemeClr val="accent5"/>
                </a:solidFill>
              </a:rPr>
              <a:t> January 2022</a:t>
            </a:r>
            <a:br>
              <a:rPr lang="en-US" sz="6000" i="1" dirty="0">
                <a:solidFill>
                  <a:schemeClr val="accent5"/>
                </a:solidFill>
              </a:rPr>
            </a:br>
            <a:br>
              <a:rPr lang="en-US" sz="6000" i="1" dirty="0">
                <a:solidFill>
                  <a:schemeClr val="accent5"/>
                </a:solidFill>
              </a:rPr>
            </a:br>
            <a:endParaRPr lang="it-IT" sz="5300" i="1" dirty="0">
              <a:solidFill>
                <a:schemeClr val="accent5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E8FDD4-460E-A447-B519-C252D01F5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9693275"/>
            <a:ext cx="18256841" cy="697355"/>
          </a:xfrm>
        </p:spPr>
        <p:txBody>
          <a:bodyPr/>
          <a:lstStyle/>
          <a:p>
            <a:r>
              <a:rPr lang="it-IT" sz="3400" b="1" i="1" dirty="0"/>
              <a:t>Silvana </a:t>
            </a:r>
            <a:r>
              <a:rPr lang="it-IT" sz="3400" b="1" i="1" dirty="0" err="1"/>
              <a:t>Muscella</a:t>
            </a:r>
            <a:r>
              <a:rPr lang="it-IT" sz="3400" b="1" i="1" dirty="0"/>
              <a:t> </a:t>
            </a:r>
            <a:r>
              <a:rPr lang="it-IT" sz="3400" i="1" dirty="0"/>
              <a:t>– Trust-IT CEO &amp; Coordinator of </a:t>
            </a:r>
            <a:r>
              <a:rPr lang="it-IT" sz="3400" i="1" dirty="0" err="1"/>
              <a:t>StandICT.eu</a:t>
            </a:r>
            <a:r>
              <a:rPr lang="it-IT" sz="3400" i="1" dirty="0"/>
              <a:t>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A0F73-0022-4DB3-B694-4F548282765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947650" y="2225675"/>
            <a:ext cx="3337221" cy="611779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5C04FC7-3EA4-49EE-977E-D10057A26B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750" y="1987311"/>
            <a:ext cx="1134051" cy="10025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E50B4A-F41A-41F6-9464-1EE120D45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9950" y="1976516"/>
            <a:ext cx="1302794" cy="10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8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6EEC292D-244D-4EC0-9F3B-C744B8C078FE}"/>
              </a:ext>
            </a:extLst>
          </p:cNvPr>
          <p:cNvSpPr txBox="1">
            <a:spLocks/>
          </p:cNvSpPr>
          <p:nvPr/>
        </p:nvSpPr>
        <p:spPr>
          <a:xfrm>
            <a:off x="11499850" y="1692275"/>
            <a:ext cx="8077200" cy="697355"/>
          </a:xfr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3400" b="1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Silvana </a:t>
            </a:r>
            <a:r>
              <a:rPr lang="it-IT" sz="3400" b="1" i="1" kern="0" dirty="0" err="1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Muscella</a:t>
            </a:r>
            <a:endParaRPr lang="it-IT" sz="3400" b="1" i="1" kern="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it-IT" sz="21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Trust-IT CEO &amp; Coordinator</a:t>
            </a:r>
          </a:p>
          <a:p>
            <a:pPr algn="r"/>
            <a:r>
              <a:rPr lang="it-IT" sz="21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of StandICT.eu 2023</a:t>
            </a:r>
            <a:br>
              <a:rPr lang="it-IT" sz="36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it-IT" sz="26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s.muscella@trust-itservices.com</a:t>
            </a:r>
            <a:r>
              <a:rPr lang="it-IT" sz="26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260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936C6-83E4-4E1C-A886-9ACCBBD6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07846"/>
            <a:endParaRPr lang="it-IT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A1A3DC1-B931-491E-865C-CA2D98E5F0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4328" y="1840199"/>
            <a:ext cx="18815522" cy="8849359"/>
          </a:xfrm>
        </p:spPr>
        <p:txBody>
          <a:bodyPr/>
          <a:lstStyle/>
          <a:p>
            <a:pPr algn="ctr">
              <a:spcAft>
                <a:spcPts val="989"/>
              </a:spcAft>
            </a:pPr>
            <a:r>
              <a:rPr lang="en-US" sz="4400" b="1" u="sng" dirty="0"/>
              <a:t>Key-objectives behind the #WomenInICTStandards series:</a:t>
            </a:r>
            <a:endParaRPr lang="en-US" sz="4400" dirty="0"/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Strengthen the participation of Women Experts in StandICT.eu 2023 </a:t>
            </a:r>
            <a:r>
              <a:rPr lang="en-US" sz="4400" b="1" dirty="0"/>
              <a:t>Fellowship Programme</a:t>
            </a:r>
            <a:r>
              <a:rPr lang="en-US" sz="4400" dirty="0"/>
              <a:t> (</a:t>
            </a:r>
            <a:r>
              <a:rPr lang="en-US" sz="4400" i="1" dirty="0"/>
              <a:t>23% of the funded experts are female among all experts funded at the moment</a:t>
            </a:r>
            <a:r>
              <a:rPr lang="en-US" sz="4400" dirty="0"/>
              <a:t>) and women’s active role within SDOs TCs and/or WGs</a:t>
            </a:r>
            <a:endParaRPr lang="en-US" sz="4400" dirty="0">
              <a:solidFill>
                <a:srgbClr val="2822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Raise awareness of the </a:t>
            </a:r>
            <a:r>
              <a:rPr lang="en-GB" sz="4400" dirty="0"/>
              <a:t>initiative</a:t>
            </a:r>
            <a:r>
              <a:rPr lang="en-US" sz="4400" dirty="0"/>
              <a:t> amongst </a:t>
            </a:r>
            <a:r>
              <a:rPr lang="en-US" sz="4400" b="1" dirty="0"/>
              <a:t>women engaged in ICT standardisation </a:t>
            </a:r>
            <a:r>
              <a:rPr lang="en-US" sz="4400" dirty="0"/>
              <a:t>and operating in the most topical tech domains.</a:t>
            </a:r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Showcase the </a:t>
            </a:r>
            <a:r>
              <a:rPr lang="en-US" sz="4400" i="1" dirty="0"/>
              <a:t>foundational role of women in ICT, </a:t>
            </a:r>
            <a:r>
              <a:rPr lang="en-US" sz="4400" dirty="0"/>
              <a:t>relevance over the past years and showcase best practices.</a:t>
            </a:r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Demonstrate how the activity of </a:t>
            </a:r>
            <a:r>
              <a:rPr lang="en-US" sz="4400" b="1" dirty="0"/>
              <a:t>#WomeninICT Standards </a:t>
            </a:r>
            <a:r>
              <a:rPr lang="en-US" sz="4400" dirty="0"/>
              <a:t>may fit into the EC ICT Rolling Plan &amp; how they’re making a difference in each domain!</a:t>
            </a:r>
            <a:endParaRPr lang="en-US" sz="4400" dirty="0">
              <a:solidFill>
                <a:srgbClr val="2822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A56895-BEEA-4FE8-B5A2-5BE3F45A4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0" y="619792"/>
            <a:ext cx="12687052" cy="1007284"/>
          </a:xfrm>
        </p:spPr>
        <p:txBody>
          <a:bodyPr>
            <a:noAutofit/>
          </a:bodyPr>
          <a:lstStyle/>
          <a:p>
            <a:pPr algn="ctr"/>
            <a:r>
              <a:rPr lang="en-GB" sz="48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and ICT Standards – A steadily growing bond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98444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FA4B-D11D-4F81-A45B-6BE68B08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850" y="460360"/>
            <a:ext cx="12687052" cy="1007284"/>
          </a:xfrm>
        </p:spPr>
        <p:txBody>
          <a:bodyPr>
            <a:noAutofit/>
          </a:bodyPr>
          <a:lstStyle/>
          <a:p>
            <a:pPr algn="ctr"/>
            <a:r>
              <a:rPr lang="en-GB" sz="48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#WomenInICTStandards – 1</a:t>
            </a:r>
            <a:r>
              <a:rPr lang="en-GB" sz="4800" b="1" i="1" baseline="30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48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Episode</a:t>
            </a:r>
            <a:br>
              <a:rPr lang="en-GB" sz="48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25.01.2022</a:t>
            </a:r>
            <a:endParaRPr lang="it-IT" sz="28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606A45-248C-4EBF-8F07-2AF04E49CFC1}"/>
              </a:ext>
            </a:extLst>
          </p:cNvPr>
          <p:cNvSpPr txBox="1">
            <a:spLocks/>
          </p:cNvSpPr>
          <p:nvPr/>
        </p:nvSpPr>
        <p:spPr>
          <a:xfrm>
            <a:off x="6546850" y="895460"/>
            <a:ext cx="12687052" cy="1007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sz="3200" b="1" i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SPEAKERS </a:t>
            </a:r>
            <a:r>
              <a:rPr lang="it-IT" sz="3200" b="1" i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🎙</a:t>
            </a:r>
            <a:endParaRPr lang="en-GB" sz="3200" b="1" i="1" kern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66994-E00D-46A2-9CFD-506D84D78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2744"/>
            <a:ext cx="20104100" cy="86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8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936C6-83E4-4E1C-A886-9ACCBBD6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07846"/>
            <a:endParaRPr lang="it-IT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A1A3DC1-B931-491E-865C-CA2D98E5F0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4328" y="1840199"/>
            <a:ext cx="19348922" cy="8849359"/>
          </a:xfrm>
        </p:spPr>
        <p:txBody>
          <a:bodyPr/>
          <a:lstStyle/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The event will be recorded and will be made available on StandICT.eu 2023 website within the next 24 hours (</a:t>
            </a:r>
            <a:r>
              <a:rPr lang="en-US" sz="4400" i="1" dirty="0"/>
              <a:t>inclusive of the PPT presentations of each speaker</a:t>
            </a:r>
            <a:r>
              <a:rPr lang="en-US" sz="4400" dirty="0"/>
              <a:t>).</a:t>
            </a:r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Interactive chat is available by default.</a:t>
            </a:r>
            <a:br>
              <a:rPr lang="en-US" sz="4400" dirty="0"/>
            </a:br>
            <a:r>
              <a:rPr lang="en-US" sz="4400" dirty="0"/>
              <a:t>We do encourage you though to enter any question in the dedicated Q/A box placed in the lower toolbar.  The speakers will be pleased to answer back your questions real-time.</a:t>
            </a:r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You can follow the chat to be informed and receive link on the main StandICT.eu outputs and publications.</a:t>
            </a:r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A56895-BEEA-4FE8-B5A2-5BE3F45A4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0" y="619792"/>
            <a:ext cx="12687052" cy="1007284"/>
          </a:xfrm>
        </p:spPr>
        <p:txBody>
          <a:bodyPr>
            <a:noAutofit/>
          </a:bodyPr>
          <a:lstStyle/>
          <a:p>
            <a:pPr algn="ctr"/>
            <a:r>
              <a:rPr lang="en-GB" sz="48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Housekeeping</a:t>
            </a:r>
            <a:endParaRPr lang="it-IT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D1B30-6709-44F8-B447-E105D77F2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401" y="3749675"/>
            <a:ext cx="1447801" cy="99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74CBF1-E928-4645-A119-FE780B50A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5202" y="1541351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A2EB1F-3218-414D-8093-298A95F6E669}"/>
              </a:ext>
            </a:extLst>
          </p:cNvPr>
          <p:cNvSpPr txBox="1">
            <a:spLocks/>
          </p:cNvSpPr>
          <p:nvPr/>
        </p:nvSpPr>
        <p:spPr>
          <a:xfrm>
            <a:off x="6242050" y="625475"/>
            <a:ext cx="14249400" cy="664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80000"/>
              </a:lnSpc>
            </a:pPr>
            <a:br>
              <a:rPr lang="it-IT" sz="3400" b="1" kern="0" dirty="0">
                <a:solidFill>
                  <a:sysClr val="windowText" lastClr="000000"/>
                </a:solidFill>
                <a:latin typeface="Arial" charset="0"/>
                <a:cs typeface="Arial" charset="0"/>
              </a:rPr>
            </a:br>
            <a:r>
              <a:rPr lang="it-IT" sz="3400" b="1" kern="0" dirty="0">
                <a:solidFill>
                  <a:sysClr val="windowText" lastClr="000000"/>
                </a:solidFill>
                <a:latin typeface="Arial" charset="0"/>
                <a:cs typeface="Arial" charset="0"/>
              </a:rPr>
              <a:t>StandICT.eu 2023 – What happened so far?</a:t>
            </a:r>
            <a:br>
              <a:rPr lang="it-IT" sz="3400" b="1" kern="0" dirty="0">
                <a:solidFill>
                  <a:sysClr val="windowText" lastClr="000000"/>
                </a:solidFill>
                <a:latin typeface="Arial" charset="0"/>
                <a:cs typeface="Arial" charset="0"/>
              </a:rPr>
            </a:br>
            <a:r>
              <a:rPr lang="it-IT" sz="3400" b="1" kern="0" dirty="0">
                <a:solidFill>
                  <a:sysClr val="windowText" lastClr="000000"/>
                </a:solidFill>
                <a:latin typeface="Arial" charset="0"/>
                <a:cs typeface="Arial" charset="0"/>
              </a:rPr>
              <a:t>Snapshot on Open Calls, Major Accomplishments &amp; next steps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A9C204-8E65-4733-A00D-406B5DBAF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0" y="2023973"/>
            <a:ext cx="13962559" cy="8639334"/>
          </a:xfrm>
          <a:prstGeom prst="rect">
            <a:avLst/>
          </a:prstGeom>
        </p:spPr>
      </p:pic>
      <p:sp>
        <p:nvSpPr>
          <p:cNvPr id="5" name="Rettangolo con angoli arrotondati 12">
            <a:extLst>
              <a:ext uri="{FF2B5EF4-FFF2-40B4-BE49-F238E27FC236}">
                <a16:creationId xmlns:a16="http://schemas.microsoft.com/office/drawing/2014/main" id="{387DE604-4E7A-427D-B322-026581AF3B5B}"/>
              </a:ext>
            </a:extLst>
          </p:cNvPr>
          <p:cNvSpPr/>
          <p:nvPr/>
        </p:nvSpPr>
        <p:spPr>
          <a:xfrm>
            <a:off x="14535844" y="2023973"/>
            <a:ext cx="5360376" cy="7162799"/>
          </a:xfrm>
          <a:prstGeom prst="roundRect">
            <a:avLst/>
          </a:prstGeom>
          <a:gradFill>
            <a:gsLst>
              <a:gs pos="1000">
                <a:srgbClr val="12A4DE"/>
              </a:gs>
              <a:gs pos="78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chemeClr val="tx1"/>
              </a:solidFill>
            </a:endParaRPr>
          </a:p>
          <a:p>
            <a:pPr algn="ctr"/>
            <a:endParaRPr lang="en-US" sz="2800" b="1" i="1" dirty="0">
              <a:solidFill>
                <a:schemeClr val="tx1"/>
              </a:solidFill>
            </a:endParaRPr>
          </a:p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Consistent number of proposals coming from applicants coming from SMEs and/or IT field as well as from Academia/Research</a:t>
            </a:r>
          </a:p>
          <a:p>
            <a:pPr algn="ctr"/>
            <a:endParaRPr lang="en-US" sz="2800" b="1" i="1" dirty="0">
              <a:solidFill>
                <a:schemeClr val="tx1"/>
              </a:solidFill>
            </a:endParaRPr>
          </a:p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Cybersecurity, 5G, AI, and Blockchain proved to be yet the most popular topics.</a:t>
            </a:r>
          </a:p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 </a:t>
            </a:r>
            <a:br>
              <a:rPr lang="en-US" sz="2800" b="1" i="1" dirty="0">
                <a:solidFill>
                  <a:schemeClr val="tx1"/>
                </a:solidFill>
              </a:rPr>
            </a:br>
            <a:r>
              <a:rPr lang="en-US" sz="2800" b="1" i="1" dirty="0">
                <a:solidFill>
                  <a:schemeClr val="tx1"/>
                </a:solidFill>
              </a:rPr>
              <a:t>A wide range of different topics tackled: e-Health; Semantics; Smart Grids; Smart Cities and more.</a:t>
            </a:r>
            <a:br>
              <a:rPr lang="en-US" sz="2800" b="1" i="1" dirty="0">
                <a:solidFill>
                  <a:schemeClr val="tx1"/>
                </a:solidFill>
              </a:rPr>
            </a:br>
            <a:br>
              <a:rPr lang="en-US" sz="2800" b="1" i="1" dirty="0">
                <a:solidFill>
                  <a:schemeClr val="tx1"/>
                </a:solidFill>
              </a:rPr>
            </a:br>
            <a:endParaRPr lang="en-US" sz="2800" b="1" i="1" dirty="0">
              <a:solidFill>
                <a:schemeClr val="tx1"/>
              </a:solidFill>
            </a:endParaRPr>
          </a:p>
          <a:p>
            <a:pPr algn="ctr"/>
            <a:endParaRPr lang="en-GB" sz="3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76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12">
            <a:extLst>
              <a:ext uri="{FF2B5EF4-FFF2-40B4-BE49-F238E27FC236}">
                <a16:creationId xmlns:a16="http://schemas.microsoft.com/office/drawing/2014/main" id="{A54BD4E7-F6B4-40C9-8737-15D9065B3373}"/>
              </a:ext>
            </a:extLst>
          </p:cNvPr>
          <p:cNvSpPr/>
          <p:nvPr/>
        </p:nvSpPr>
        <p:spPr>
          <a:xfrm>
            <a:off x="559959" y="8818772"/>
            <a:ext cx="19182182" cy="1941303"/>
          </a:xfrm>
          <a:prstGeom prst="roundRect">
            <a:avLst/>
          </a:prstGeom>
          <a:gradFill>
            <a:gsLst>
              <a:gs pos="1000">
                <a:srgbClr val="12A4DE"/>
              </a:gs>
              <a:gs pos="78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📣 </a:t>
            </a:r>
            <a:r>
              <a:rPr lang="en-GB" sz="36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Working in ICT Standards &amp; need financial support to move your research along? </a:t>
            </a:r>
            <a:br>
              <a:rPr lang="en-US" sz="3600" i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sz="3600" i="1" dirty="0">
                <a:solidFill>
                  <a:schemeClr val="tx1"/>
                </a:solidFill>
                <a:latin typeface="Arial" charset="0"/>
                <a:cs typeface="Arial" charset="0"/>
              </a:rPr>
              <a:t>Deadline to submit applications: </a:t>
            </a:r>
            <a:r>
              <a:rPr lang="it-IT" sz="3600" i="1" dirty="0">
                <a:solidFill>
                  <a:schemeClr val="tx1"/>
                </a:solidFill>
                <a:latin typeface="Arial" charset="0"/>
                <a:cs typeface="Arial" charset="0"/>
              </a:rPr>
              <a:t>📅 </a:t>
            </a:r>
            <a:r>
              <a:rPr lang="en-US" sz="3600" b="1" i="1" u="sng" dirty="0">
                <a:solidFill>
                  <a:schemeClr val="tx1"/>
                </a:solidFill>
                <a:latin typeface="Arial" charset="0"/>
                <a:cs typeface="Arial" charset="0"/>
              </a:rPr>
              <a:t>14</a:t>
            </a:r>
            <a:r>
              <a:rPr lang="en-US" sz="3600" b="1" i="1" u="sng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th</a:t>
            </a:r>
            <a:r>
              <a:rPr lang="en-US" sz="3600" b="1" i="1" u="sng" dirty="0">
                <a:solidFill>
                  <a:schemeClr val="tx1"/>
                </a:solidFill>
                <a:latin typeface="Arial" charset="0"/>
                <a:cs typeface="Arial" charset="0"/>
              </a:rPr>
              <a:t> February 2021 – 5pm (CET)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A0169A-44CC-4D77-923C-E67325A20D61}"/>
              </a:ext>
            </a:extLst>
          </p:cNvPr>
          <p:cNvSpPr txBox="1">
            <a:spLocks/>
          </p:cNvSpPr>
          <p:nvPr/>
        </p:nvSpPr>
        <p:spPr>
          <a:xfrm>
            <a:off x="6013450" y="549275"/>
            <a:ext cx="13862050" cy="1007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80000"/>
              </a:lnSpc>
            </a:pPr>
            <a:r>
              <a:rPr lang="en-US" sz="4400" b="1" dirty="0"/>
              <a:t>06</a:t>
            </a:r>
            <a:r>
              <a:rPr lang="en-US" sz="4400" b="1" baseline="30000" dirty="0"/>
              <a:t>th</a:t>
            </a:r>
            <a:r>
              <a:rPr lang="en-US" sz="4400" b="1" dirty="0"/>
              <a:t> StandICT.eu 2023 Open Call </a:t>
            </a:r>
            <a:endParaRPr lang="en-GB" sz="4400" b="1" kern="0" dirty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E9C00-EC12-4B9A-B7D0-735998A7A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8" y="2024200"/>
            <a:ext cx="19067044" cy="63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2">
            <a:extLst>
              <a:ext uri="{FF2B5EF4-FFF2-40B4-BE49-F238E27FC236}">
                <a16:creationId xmlns:a16="http://schemas.microsoft.com/office/drawing/2014/main" id="{A7092F68-1383-43D1-8EAB-810EA15DD928}"/>
              </a:ext>
            </a:extLst>
          </p:cNvPr>
          <p:cNvSpPr/>
          <p:nvPr/>
        </p:nvSpPr>
        <p:spPr>
          <a:xfrm>
            <a:off x="14220263" y="1235074"/>
            <a:ext cx="5661587" cy="10074275"/>
          </a:xfrm>
          <a:prstGeom prst="roundRect">
            <a:avLst/>
          </a:prstGeom>
          <a:gradFill>
            <a:gsLst>
              <a:gs pos="1000">
                <a:srgbClr val="12A4DE"/>
              </a:gs>
              <a:gs pos="78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StandICT.eu 2023 published its first Impact Report on 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August 2021</a:t>
            </a:r>
            <a:r>
              <a:rPr lang="en-US" sz="2800" b="1" i="1" dirty="0">
                <a:solidFill>
                  <a:schemeClr val="tx1"/>
                </a:solidFill>
              </a:rPr>
              <a:t> and 2nd one 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in December 2021</a:t>
            </a:r>
            <a:r>
              <a:rPr lang="en-US" sz="2800" b="1" i="1" dirty="0">
                <a:solidFill>
                  <a:schemeClr val="tx1"/>
                </a:solidFill>
              </a:rPr>
              <a:t>:</a:t>
            </a:r>
            <a:br>
              <a:rPr lang="en-US" sz="2800" b="1" i="1" dirty="0">
                <a:solidFill>
                  <a:schemeClr val="tx1"/>
                </a:solidFill>
              </a:rPr>
            </a:br>
            <a:r>
              <a:rPr lang="en-US" sz="2800" b="1" i="1" dirty="0">
                <a:solidFill>
                  <a:schemeClr val="tx1"/>
                </a:solidFill>
              </a:rPr>
              <a:t>Its primary goals are to:</a:t>
            </a:r>
            <a:br>
              <a:rPr lang="en-US" sz="2800" b="1" i="1" dirty="0">
                <a:solidFill>
                  <a:schemeClr val="tx1"/>
                </a:solidFill>
              </a:rPr>
            </a:br>
            <a:endParaRPr lang="en-US" sz="2800" b="1" i="1" dirty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tx1"/>
                </a:solidFill>
              </a:rPr>
              <a:t>Provide a thorough Impact assessment on funded applicants in terms of target outcomes for EU priorities, gaps, and challenges;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tx1"/>
                </a:solidFill>
              </a:rPr>
              <a:t>Share the results attained through the work carried out by the funded expert.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tx1"/>
                </a:solidFill>
              </a:rPr>
              <a:t>Gather feedback on the efforts that need to be made to improve legislation and policy-regulation in their corresponding areas.</a:t>
            </a:r>
          </a:p>
          <a:p>
            <a:pPr algn="ctr"/>
            <a:br>
              <a:rPr lang="en-US" sz="2800" b="1" i="1" dirty="0">
                <a:solidFill>
                  <a:schemeClr val="tx1"/>
                </a:solidFill>
              </a:rPr>
            </a:br>
            <a:br>
              <a:rPr lang="en-US" sz="2800" b="1" i="1" dirty="0">
                <a:solidFill>
                  <a:schemeClr val="tx1"/>
                </a:solidFill>
              </a:rPr>
            </a:br>
            <a:r>
              <a:rPr lang="en-US" sz="3600" b="1" i="1" dirty="0">
                <a:solidFill>
                  <a:schemeClr val="tx1"/>
                </a:solidFill>
                <a:hlinkClick r:id="rId2"/>
              </a:rPr>
              <a:t>Download via </a:t>
            </a:r>
            <a:r>
              <a:rPr lang="en-US" sz="3600" b="1" i="1" dirty="0" err="1">
                <a:solidFill>
                  <a:schemeClr val="tx1"/>
                </a:solidFill>
                <a:hlinkClick r:id="rId2"/>
              </a:rPr>
              <a:t>Zenodo</a:t>
            </a:r>
            <a:endParaRPr lang="en-GB" sz="3600" b="1" i="1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F3C53-4D78-49F2-A4BC-D0FB9320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850" y="350433"/>
            <a:ext cx="13709650" cy="1007284"/>
          </a:xfrm>
        </p:spPr>
        <p:txBody>
          <a:bodyPr>
            <a:noAutofit/>
          </a:bodyPr>
          <a:lstStyle/>
          <a:p>
            <a:pPr algn="l" rtl="0">
              <a:lnSpc>
                <a:spcPct val="80000"/>
              </a:lnSpc>
            </a:pPr>
            <a:r>
              <a:rPr lang="it-IT" sz="4400" b="1" dirty="0">
                <a:latin typeface="Arial" charset="0"/>
                <a:cs typeface="Arial" charset="0"/>
              </a:rPr>
              <a:t>#1 and #2 Open Call Impact Report</a:t>
            </a:r>
          </a:p>
        </p:txBody>
      </p:sp>
      <p:sp>
        <p:nvSpPr>
          <p:cNvPr id="9" name="Rettangolo con angoli arrotondati 12">
            <a:extLst>
              <a:ext uri="{FF2B5EF4-FFF2-40B4-BE49-F238E27FC236}">
                <a16:creationId xmlns:a16="http://schemas.microsoft.com/office/drawing/2014/main" id="{1B7752A8-0C18-4DAA-A0E2-29EFC4338DC2}"/>
              </a:ext>
            </a:extLst>
          </p:cNvPr>
          <p:cNvSpPr/>
          <p:nvPr/>
        </p:nvSpPr>
        <p:spPr>
          <a:xfrm>
            <a:off x="250824" y="9433023"/>
            <a:ext cx="14424587" cy="1731183"/>
          </a:xfrm>
          <a:prstGeom prst="roundRect">
            <a:avLst/>
          </a:prstGeom>
          <a:gradFill>
            <a:gsLst>
              <a:gs pos="1000">
                <a:srgbClr val="12A4DE"/>
              </a:gs>
              <a:gs pos="78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68" b="1" i="1" dirty="0">
                <a:solidFill>
                  <a:schemeClr val="accent6">
                    <a:lumMod val="75000"/>
                  </a:schemeClr>
                </a:solidFill>
              </a:rPr>
              <a:t>72 Fellows</a:t>
            </a:r>
            <a:r>
              <a:rPr lang="en-US" sz="2968" b="1" i="1" dirty="0">
                <a:solidFill>
                  <a:schemeClr val="tx1"/>
                </a:solidFill>
              </a:rPr>
              <a:t> (ICT Specialists) featured to highlight the tangible impact achieved through their activity in key tech-areas (as IoT, Cybersecurity, 5G, Blockchain, </a:t>
            </a:r>
            <a:br>
              <a:rPr lang="en-US" sz="2968" b="1" i="1" dirty="0">
                <a:solidFill>
                  <a:schemeClr val="tx1"/>
                </a:solidFill>
              </a:rPr>
            </a:br>
            <a:r>
              <a:rPr lang="en-US" sz="2968" b="1" i="1" dirty="0">
                <a:solidFill>
                  <a:schemeClr val="tx1"/>
                </a:solidFill>
              </a:rPr>
              <a:t>e-Health..) and the addressed EU priorities &amp; gaps.</a:t>
            </a:r>
            <a:br>
              <a:rPr lang="en-US" sz="2968" b="1" i="1" dirty="0">
                <a:solidFill>
                  <a:schemeClr val="tx1"/>
                </a:solidFill>
              </a:rPr>
            </a:br>
            <a:r>
              <a:rPr lang="en-US" sz="2968" b="1" i="1" u="sng" dirty="0">
                <a:solidFill>
                  <a:schemeClr val="tx1"/>
                </a:solidFill>
              </a:rPr>
              <a:t>A tailored Impact Report will be issued for each corresponding Open Call !</a:t>
            </a:r>
            <a:endParaRPr lang="en-GB" sz="2968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15037-4D5C-42E4-9269-7C6B7D4A1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4" y="1658257"/>
            <a:ext cx="12268201" cy="6134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D214B6-B58F-4C28-B35C-69BA0256C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213" y="5904333"/>
            <a:ext cx="7010400" cy="35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8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8</a:t>
            </a:fld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623291" y="612224"/>
            <a:ext cx="11901124" cy="1007143"/>
          </a:xfrm>
        </p:spPr>
        <p:txBody>
          <a:bodyPr>
            <a:normAutofit/>
          </a:bodyPr>
          <a:lstStyle/>
          <a:p>
            <a:pPr algn="l"/>
            <a:br>
              <a:rPr lang="en-GB" dirty="0"/>
            </a:br>
            <a:endParaRPr lang="en-GB" dirty="0"/>
          </a:p>
        </p:txBody>
      </p:sp>
      <p:sp>
        <p:nvSpPr>
          <p:cNvPr id="6" name="Rettangolo con angoli arrotondati 12">
            <a:extLst>
              <a:ext uri="{FF2B5EF4-FFF2-40B4-BE49-F238E27FC236}">
                <a16:creationId xmlns:a16="http://schemas.microsoft.com/office/drawing/2014/main" id="{A54BD4E7-F6B4-40C9-8737-15D9065B3373}"/>
              </a:ext>
            </a:extLst>
          </p:cNvPr>
          <p:cNvSpPr/>
          <p:nvPr/>
        </p:nvSpPr>
        <p:spPr>
          <a:xfrm>
            <a:off x="298450" y="4892675"/>
            <a:ext cx="8229600" cy="548023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functional gateway to quickly access both main areas of EUOS, Repository of Standards &amp; Discussion Groups even leveraging the interactive map and following the required topic</a:t>
            </a:r>
          </a:p>
          <a:p>
            <a:r>
              <a:rPr lang="en-US" sz="3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3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400" b="1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JOIN US! </a:t>
            </a:r>
            <a:r>
              <a:rPr lang="en-US" sz="3400" b="1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https://www.standict.eu/euos</a:t>
            </a:r>
            <a:r>
              <a:rPr lang="en-US" sz="3400" b="1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GB" sz="3400" b="1" i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DC05841-C9BE-46F0-B4FB-63CCBDF236FE}"/>
              </a:ext>
            </a:extLst>
          </p:cNvPr>
          <p:cNvSpPr txBox="1">
            <a:spLocks/>
          </p:cNvSpPr>
          <p:nvPr/>
        </p:nvSpPr>
        <p:spPr>
          <a:xfrm>
            <a:off x="6594482" y="542013"/>
            <a:ext cx="8562610" cy="101275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542F1D3-7EDF-42DB-874F-D0F376169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9" y="1721543"/>
            <a:ext cx="7075763" cy="3631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-217" t="15226" r="217" b="15914"/>
          <a:stretch/>
        </p:blipFill>
        <p:spPr>
          <a:xfrm>
            <a:off x="8887134" y="1228261"/>
            <a:ext cx="10399639" cy="9906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B82E1D-76DE-462B-9CBB-DAAA83A0A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9450" y="665174"/>
            <a:ext cx="3828941" cy="137707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414EAF2-5DFD-44EE-B99D-642FF4424547}"/>
              </a:ext>
            </a:extLst>
          </p:cNvPr>
          <p:cNvSpPr/>
          <p:nvPr/>
        </p:nvSpPr>
        <p:spPr>
          <a:xfrm>
            <a:off x="7107409" y="9533884"/>
            <a:ext cx="8077200" cy="14550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solidFill>
                  <a:schemeClr val="tx1"/>
                </a:solidFill>
              </a:rPr>
              <a:t>Incremental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approach</a:t>
            </a:r>
            <a:r>
              <a:rPr lang="it-IT" sz="2400" b="1" dirty="0">
                <a:solidFill>
                  <a:schemeClr val="tx1"/>
                </a:solidFill>
              </a:rPr>
              <a:t> to the EUOS on a </a:t>
            </a:r>
            <a:r>
              <a:rPr lang="it-IT" sz="2400" b="1" dirty="0" err="1">
                <a:solidFill>
                  <a:schemeClr val="tx1"/>
                </a:solidFill>
              </a:rPr>
              <a:t>streamlined</a:t>
            </a:r>
            <a:r>
              <a:rPr lang="it-IT" sz="2400" b="1" dirty="0">
                <a:solidFill>
                  <a:schemeClr val="tx1"/>
                </a:solidFill>
              </a:rPr>
              <a:t>, </a:t>
            </a:r>
            <a:r>
              <a:rPr lang="it-IT" sz="2400" b="1" dirty="0" err="1">
                <a:solidFill>
                  <a:schemeClr val="tx1"/>
                </a:solidFill>
              </a:rPr>
              <a:t>automated</a:t>
            </a:r>
            <a:r>
              <a:rPr lang="it-IT" sz="2400" b="1" dirty="0">
                <a:solidFill>
                  <a:schemeClr val="tx1"/>
                </a:solidFill>
              </a:rPr>
              <a:t> system on </a:t>
            </a:r>
            <a:r>
              <a:rPr lang="it-IT" sz="2400" b="1" dirty="0" err="1">
                <a:solidFill>
                  <a:schemeClr val="tx1"/>
                </a:solidFill>
              </a:rPr>
              <a:t>adding</a:t>
            </a:r>
            <a:r>
              <a:rPr lang="it-IT" sz="2400" b="1" dirty="0">
                <a:solidFill>
                  <a:schemeClr val="tx1"/>
                </a:solidFill>
              </a:rPr>
              <a:t> standards to the </a:t>
            </a:r>
            <a:r>
              <a:rPr lang="it-IT" sz="2400" b="1" dirty="0" err="1">
                <a:solidFill>
                  <a:schemeClr val="tx1"/>
                </a:solidFill>
              </a:rPr>
              <a:t>observatory</a:t>
            </a:r>
            <a:r>
              <a:rPr lang="it-IT" sz="2400" b="1" dirty="0">
                <a:solidFill>
                  <a:schemeClr val="tx1"/>
                </a:solidFill>
              </a:rPr>
              <a:t> once the </a:t>
            </a:r>
            <a:r>
              <a:rPr lang="it-IT" sz="2400" b="1" dirty="0" err="1">
                <a:solidFill>
                  <a:schemeClr val="tx1"/>
                </a:solidFill>
              </a:rPr>
              <a:t>Landscape</a:t>
            </a:r>
            <a:r>
              <a:rPr lang="it-IT" sz="2400" b="1" dirty="0">
                <a:solidFill>
                  <a:schemeClr val="tx1"/>
                </a:solidFill>
              </a:rPr>
              <a:t> reports are </a:t>
            </a:r>
            <a:r>
              <a:rPr lang="it-IT" sz="2400" b="1" dirty="0" err="1">
                <a:solidFill>
                  <a:schemeClr val="tx1"/>
                </a:solidFill>
              </a:rPr>
              <a:t>issued</a:t>
            </a:r>
            <a:r>
              <a:rPr lang="it-IT" sz="2400" b="1" dirty="0">
                <a:solidFill>
                  <a:schemeClr val="tx1"/>
                </a:solidFill>
              </a:rPr>
              <a:t> &amp; </a:t>
            </a:r>
            <a:r>
              <a:rPr lang="it-IT" sz="2400" b="1" dirty="0" err="1">
                <a:solidFill>
                  <a:schemeClr val="tx1"/>
                </a:solidFill>
              </a:rPr>
              <a:t>published</a:t>
            </a:r>
            <a:r>
              <a:rPr lang="it-IT" sz="2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366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9F66F19-A134-A14A-8DE0-659D8BA234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943">
            <a:off x="6109130" y="1010129"/>
            <a:ext cx="7641059" cy="5094039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9</a:t>
            </a:fld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623291" y="612224"/>
            <a:ext cx="11901124" cy="1007143"/>
          </a:xfrm>
        </p:spPr>
        <p:txBody>
          <a:bodyPr>
            <a:normAutofit/>
          </a:bodyPr>
          <a:lstStyle/>
          <a:p>
            <a:pPr algn="l"/>
            <a:br>
              <a:rPr lang="en-GB" dirty="0"/>
            </a:b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BEE50E-E492-49B9-860A-5D37B0077926}"/>
              </a:ext>
            </a:extLst>
          </p:cNvPr>
          <p:cNvSpPr txBox="1">
            <a:spLocks/>
          </p:cNvSpPr>
          <p:nvPr/>
        </p:nvSpPr>
        <p:spPr>
          <a:xfrm>
            <a:off x="8953896" y="702014"/>
            <a:ext cx="13709650" cy="530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 rtl="0">
              <a:lnSpc>
                <a:spcPct val="80000"/>
              </a:lnSpc>
            </a:pPr>
            <a:r>
              <a:rPr lang="en-GB" sz="3400" b="1" kern="0" dirty="0">
                <a:solidFill>
                  <a:sysClr val="windowText" lastClr="000000"/>
                </a:solidFill>
                <a:latin typeface="Arial" charset="0"/>
                <a:cs typeface="Arial" charset="0"/>
              </a:rPr>
              <a:t>TWG Landscape Report Series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D03BD2DF-2E8A-BA45-866B-131946E1C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0" y="625874"/>
            <a:ext cx="2330605" cy="838200"/>
          </a:xfrm>
          <a:prstGeom prst="rect">
            <a:avLst/>
          </a:prstGeom>
        </p:spPr>
      </p:pic>
      <p:sp>
        <p:nvSpPr>
          <p:cNvPr id="6" name="Rettangolo con angoli arrotondati 12">
            <a:extLst>
              <a:ext uri="{FF2B5EF4-FFF2-40B4-BE49-F238E27FC236}">
                <a16:creationId xmlns:a16="http://schemas.microsoft.com/office/drawing/2014/main" id="{A54BD4E7-F6B4-40C9-8737-15D9065B3373}"/>
              </a:ext>
            </a:extLst>
          </p:cNvPr>
          <p:cNvSpPr/>
          <p:nvPr/>
        </p:nvSpPr>
        <p:spPr>
          <a:xfrm>
            <a:off x="14373586" y="1254785"/>
            <a:ext cx="5308132" cy="8500638"/>
          </a:xfrm>
          <a:prstGeom prst="roundRect">
            <a:avLst/>
          </a:prstGeom>
          <a:gradFill>
            <a:gsLst>
              <a:gs pos="1000">
                <a:srgbClr val="12A4DE"/>
              </a:gs>
              <a:gs pos="78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“</a:t>
            </a:r>
            <a:r>
              <a:rPr lang="en-US" sz="2600" b="1" i="1" dirty="0">
                <a:solidFill>
                  <a:schemeClr val="tx1"/>
                </a:solidFill>
                <a:latin typeface="Arial" charset="0"/>
                <a:cs typeface="Arial" charset="0"/>
                <a:hlinkClick r:id="rId4"/>
              </a:rPr>
              <a:t>Landscape of Artificial Intelligence Standards</a:t>
            </a:r>
            <a:r>
              <a:rPr lang="en-US" sz="2600" i="1" dirty="0">
                <a:solidFill>
                  <a:schemeClr val="tx1"/>
                </a:solidFill>
                <a:latin typeface="Arial" charset="0"/>
                <a:cs typeface="Arial" charset="0"/>
                <a:hlinkClick r:id="rId4"/>
              </a:rPr>
              <a:t>”, </a:t>
            </a:r>
            <a:r>
              <a:rPr lang="en-US" sz="2600" i="1" dirty="0">
                <a:solidFill>
                  <a:schemeClr val="tx1"/>
                </a:solidFill>
                <a:latin typeface="Arial" charset="0"/>
                <a:cs typeface="Arial" charset="0"/>
              </a:rPr>
              <a:t>published in June 2021,</a:t>
            </a:r>
          </a:p>
          <a:p>
            <a:pPr algn="ctr"/>
            <a:r>
              <a:rPr lang="en-US" sz="2600" i="1" dirty="0">
                <a:solidFill>
                  <a:schemeClr val="tx1"/>
                </a:solidFill>
                <a:latin typeface="Arial" charset="0"/>
                <a:cs typeface="Arial" charset="0"/>
              </a:rPr>
              <a:t>is the fruit of the dedicated Technical Working Group (TWG AI).</a:t>
            </a:r>
            <a:br>
              <a:rPr lang="en-US" sz="2600" i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it-IT" sz="2600" i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2600" b="1" i="1" dirty="0">
                <a:solidFill>
                  <a:schemeClr val="tx1"/>
                </a:solidFill>
                <a:latin typeface="Arial" charset="0"/>
                <a:cs typeface="Arial" charset="0"/>
                <a:hlinkClick r:id="rId5"/>
              </a:rPr>
              <a:t>Landscape of Smart Cities Standards also availale!</a:t>
            </a:r>
            <a:br>
              <a:rPr lang="it-IT" sz="2600" b="1" i="1" dirty="0">
                <a:solidFill>
                  <a:schemeClr val="tx1"/>
                </a:solidFill>
                <a:latin typeface="Arial" charset="0"/>
                <a:cs typeface="Arial" charset="0"/>
                <a:hlinkClick r:id="rId5"/>
              </a:rPr>
            </a:br>
            <a:r>
              <a:rPr lang="it-IT" sz="2600" i="1" dirty="0">
                <a:solidFill>
                  <a:schemeClr val="tx1"/>
                </a:solidFill>
                <a:latin typeface="Arial" charset="0"/>
                <a:cs typeface="Arial" charset="0"/>
              </a:rPr>
              <a:t>Stay tuned to our channels!</a:t>
            </a:r>
            <a:br>
              <a:rPr lang="it-IT" sz="2600" i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br>
              <a:rPr lang="it-IT" sz="2600" i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sz="2600" i="1" dirty="0">
                <a:solidFill>
                  <a:schemeClr val="tx1"/>
                </a:solidFill>
                <a:latin typeface="Arial" charset="0"/>
                <a:cs typeface="Arial" charset="0"/>
              </a:rPr>
              <a:t>The Report provides an encompassing compilation of standardisation efforts underway in the framework of European SDOs, such as CEN and ETSI, Government, Public Bodies and Agencies, </a:t>
            </a:r>
            <a:r>
              <a:rPr lang="it-IT" sz="2600" i="1" dirty="0">
                <a:solidFill>
                  <a:schemeClr val="tx1"/>
                </a:solidFill>
                <a:latin typeface="Arial" charset="0"/>
                <a:cs typeface="Arial" charset="0"/>
              </a:rPr>
              <a:t>Global SDOs, and initiatives.</a:t>
            </a:r>
          </a:p>
          <a:p>
            <a:pPr algn="ctr"/>
            <a:endParaRPr lang="en-GB" sz="260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81331E-55C6-4E9E-85A6-404980350E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1258">
            <a:off x="4541245" y="1930206"/>
            <a:ext cx="6171258" cy="4871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5CC24B-32F6-440C-B1D0-5BA4EFE15C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1258">
            <a:off x="2335282" y="2866599"/>
            <a:ext cx="6481834" cy="5116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7CBFCA-B629-481F-9E79-CAF26E877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1258">
            <a:off x="216102" y="4074893"/>
            <a:ext cx="6697896" cy="5287201"/>
          </a:xfrm>
          <a:prstGeom prst="rect">
            <a:avLst/>
          </a:prstGeom>
        </p:spPr>
      </p:pic>
      <p:sp>
        <p:nvSpPr>
          <p:cNvPr id="17" name="Rettangolo con angoli arrotondati 12">
            <a:extLst>
              <a:ext uri="{FF2B5EF4-FFF2-40B4-BE49-F238E27FC236}">
                <a16:creationId xmlns:a16="http://schemas.microsoft.com/office/drawing/2014/main" id="{9BAA10AF-D38A-45FD-A7AE-349E6C0C7C33}"/>
              </a:ext>
            </a:extLst>
          </p:cNvPr>
          <p:cNvSpPr/>
          <p:nvPr/>
        </p:nvSpPr>
        <p:spPr>
          <a:xfrm>
            <a:off x="527051" y="9182737"/>
            <a:ext cx="13734977" cy="1911544"/>
          </a:xfrm>
          <a:prstGeom prst="roundRect">
            <a:avLst/>
          </a:prstGeom>
          <a:gradFill>
            <a:gsLst>
              <a:gs pos="1000">
                <a:srgbClr val="12A4DE"/>
              </a:gs>
              <a:gs pos="78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68" b="1" i="1" dirty="0">
                <a:solidFill>
                  <a:schemeClr val="tx1"/>
                </a:solidFill>
              </a:rPr>
              <a:t>New reports are expected to be published soon: </a:t>
            </a:r>
          </a:p>
          <a:p>
            <a:pPr algn="ctr"/>
            <a:r>
              <a:rPr lang="en-US" sz="2968" b="1" i="1" dirty="0">
                <a:solidFill>
                  <a:schemeClr val="tx1"/>
                </a:solidFill>
              </a:rPr>
              <a:t>TWG Trusted Information Report –&gt; February 2022</a:t>
            </a:r>
            <a:br>
              <a:rPr lang="en-US" sz="2968" b="1" i="1" dirty="0">
                <a:solidFill>
                  <a:schemeClr val="tx1"/>
                </a:solidFill>
              </a:rPr>
            </a:br>
            <a:r>
              <a:rPr lang="en-US" sz="2968" b="1" i="1" dirty="0">
                <a:solidFill>
                  <a:schemeClr val="tx1"/>
                </a:solidFill>
              </a:rPr>
              <a:t>Digital Twins -&gt; March 2022</a:t>
            </a:r>
            <a:br>
              <a:rPr lang="en-US" sz="2968" b="1" i="1" dirty="0">
                <a:solidFill>
                  <a:schemeClr val="tx1"/>
                </a:solidFill>
              </a:rPr>
            </a:br>
            <a:r>
              <a:rPr lang="en-US" sz="2968" b="1" i="1" dirty="0">
                <a:solidFill>
                  <a:schemeClr val="tx1"/>
                </a:solidFill>
              </a:rPr>
              <a:t>Upcoming reports –&gt; </a:t>
            </a:r>
            <a:r>
              <a:rPr lang="en-US" sz="2968" b="1" i="1" dirty="0">
                <a:solidFill>
                  <a:srgbClr val="C00000"/>
                </a:solidFill>
              </a:rPr>
              <a:t>Cybersecurity</a:t>
            </a:r>
            <a:r>
              <a:rPr lang="en-US" sz="2968" b="1" i="1" dirty="0">
                <a:solidFill>
                  <a:schemeClr val="tx1"/>
                </a:solidFill>
              </a:rPr>
              <a:t>, BLOCKCHAIN, Edge/Cloud &amp; more in 2022!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EF859-D0BB-4DBA-A2E4-1C024852F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250" y="9153042"/>
            <a:ext cx="4008388" cy="1354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B42708-CFD1-4D75-B5FD-E2790A517B21}"/>
              </a:ext>
            </a:extLst>
          </p:cNvPr>
          <p:cNvSpPr txBox="1"/>
          <p:nvPr/>
        </p:nvSpPr>
        <p:spPr>
          <a:xfrm>
            <a:off x="14980666" y="10211014"/>
            <a:ext cx="4414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i="1" dirty="0"/>
              <a:t>Zenodo Views &amp; Downloads </a:t>
            </a:r>
            <a:br>
              <a:rPr lang="it-IT" sz="2800" b="1" i="1" dirty="0"/>
            </a:br>
            <a:r>
              <a:rPr lang="it-IT" sz="2800" b="1" i="1" dirty="0"/>
              <a:t>(AI report)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258563-D449-4282-A877-0CDBEF8B73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90" y="6343885"/>
            <a:ext cx="5308132" cy="27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29753"/>
      </p:ext>
    </p:extLst>
  </p:cSld>
  <p:clrMapOvr>
    <a:masterClrMapping/>
  </p:clrMapOvr>
</p:sld>
</file>

<file path=ppt/theme/theme1.xml><?xml version="1.0" encoding="utf-8"?>
<a:theme xmlns:a="http://schemas.openxmlformats.org/drawingml/2006/main" name="EBDVF 20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BA4644BE8D30B4CA79AD7771B23F07E" ma:contentTypeVersion="11" ma:contentTypeDescription="Creare un nuovo documento." ma:contentTypeScope="" ma:versionID="eb090182b89ee7be9c6eaccd5147dec2">
  <xsd:schema xmlns:xsd="http://www.w3.org/2001/XMLSchema" xmlns:xs="http://www.w3.org/2001/XMLSchema" xmlns:p="http://schemas.microsoft.com/office/2006/metadata/properties" xmlns:ns2="c0ee2c7c-307c-4ed7-a5b2-37f01333d477" xmlns:ns3="935c4f2d-3251-47ca-bf40-3c0fe8ae350c" targetNamespace="http://schemas.microsoft.com/office/2006/metadata/properties" ma:root="true" ma:fieldsID="7623fff0eb5a74f0990b034befb398a0" ns2:_="" ns3:_="">
    <xsd:import namespace="c0ee2c7c-307c-4ed7-a5b2-37f01333d477"/>
    <xsd:import namespace="935c4f2d-3251-47ca-bf40-3c0fe8ae35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e2c7c-307c-4ed7-a5b2-37f01333d4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c4f2d-3251-47ca-bf40-3c0fe8ae350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4CEA6E-D7A7-424E-A0FF-AF1F8146B7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ee2c7c-307c-4ed7-a5b2-37f01333d477"/>
    <ds:schemaRef ds:uri="935c4f2d-3251-47ca-bf40-3c0fe8ae35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4F7BEE-B116-4019-9E21-683FA9066E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14FF70-B9CD-4E65-843B-23A3A87B11A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0ee2c7c-307c-4ed7-a5b2-37f01333d477"/>
    <ds:schemaRef ds:uri="http://schemas.microsoft.com/office/infopath/2007/PartnerControls"/>
    <ds:schemaRef ds:uri="http://purl.org/dc/terms/"/>
    <ds:schemaRef ds:uri="935c4f2d-3251-47ca-bf40-3c0fe8ae350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759</Words>
  <Application>Microsoft Office PowerPoint</Application>
  <PresentationFormat>Custom</PresentationFormat>
  <Paragraphs>52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EBDVF 2020</vt:lpstr>
      <vt:lpstr> StandICT.eu 2023 “Walk &amp; Talk” Webinar on Women In ICT Standards 25h January 2022  </vt:lpstr>
      <vt:lpstr>Women and ICT Standards – A steadily growing bond</vt:lpstr>
      <vt:lpstr>#WomenInICTStandards – 1st Episode 25.01.2022</vt:lpstr>
      <vt:lpstr>Webinar Housekeeping</vt:lpstr>
      <vt:lpstr>PowerPoint Presentation</vt:lpstr>
      <vt:lpstr>PowerPoint Presentation</vt:lpstr>
      <vt:lpstr>#1 and #2 Open Call Impact Report</vt:lpstr>
      <vt:lpstr>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silvana muscella</dc:creator>
  <cp:lastModifiedBy>Maria Giuffrida</cp:lastModifiedBy>
  <cp:revision>629</cp:revision>
  <cp:lastPrinted>2021-11-25T10:57:31Z</cp:lastPrinted>
  <dcterms:created xsi:type="dcterms:W3CDTF">2020-07-28T11:30:01Z</dcterms:created>
  <dcterms:modified xsi:type="dcterms:W3CDTF">2022-01-25T08:12:53Z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2020-07-28T00:00:00Z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2020-07-28T00:00:00Z</vt:filetime>
  </property>
  <property fmtid="{D5CDD505-2E9C-101B-9397-08002B2CF9AE}" pid="5" name="ContentTypeId">
    <vt:lpwstr>0x010100DBA4644BE8D30B4CA79AD7771B23F07E</vt:lpwstr>
  </property>
</Properties>
</file>