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handoutMasterIdLst>
    <p:handoutMasterId r:id="rId10"/>
  </p:handoutMasterIdLst>
  <p:sldIdLst>
    <p:sldId id="256" r:id="rId2"/>
    <p:sldId id="393" r:id="rId3"/>
    <p:sldId id="386" r:id="rId4"/>
    <p:sldId id="387" r:id="rId5"/>
    <p:sldId id="392" r:id="rId6"/>
    <p:sldId id="390" r:id="rId7"/>
    <p:sldId id="258"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25A"/>
    <a:srgbClr val="07407B"/>
    <a:srgbClr val="7FCDEE"/>
    <a:srgbClr val="B4B9C7"/>
    <a:srgbClr val="447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2"/>
  </p:normalViewPr>
  <p:slideViewPr>
    <p:cSldViewPr snapToGrid="0" snapToObjects="1">
      <p:cViewPr varScale="1">
        <p:scale>
          <a:sx n="105" d="100"/>
          <a:sy n="105" d="100"/>
        </p:scale>
        <p:origin x="328"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2" d="100"/>
          <a:sy n="112" d="100"/>
        </p:scale>
        <p:origin x="43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C5C952F-4752-0C40-8311-5C0C6E2DA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4F82D9E6-B5FF-C448-BBA3-680FDD158E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14CA-DDBB-9D4F-B2C2-30D44ADFDE3E}" type="datetimeFigureOut">
              <a:rPr lang="it-IT" smtClean="0"/>
              <a:t>05/07/21</a:t>
            </a:fld>
            <a:endParaRPr lang="it-IT"/>
          </a:p>
        </p:txBody>
      </p:sp>
      <p:sp>
        <p:nvSpPr>
          <p:cNvPr id="4" name="Segnaposto piè di pagina 3">
            <a:extLst>
              <a:ext uri="{FF2B5EF4-FFF2-40B4-BE49-F238E27FC236}">
                <a16:creationId xmlns:a16="http://schemas.microsoft.com/office/drawing/2014/main" id="{4A903176-48A4-854C-BE82-F8FE693B16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665AAD05-8C9A-2A4A-A9FB-65F2375F81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AB525-2557-5744-91B5-9299B4118749}" type="slidenum">
              <a:rPr lang="it-IT" smtClean="0"/>
              <a:t>‹#›</a:t>
            </a:fld>
            <a:endParaRPr lang="it-IT"/>
          </a:p>
        </p:txBody>
      </p:sp>
    </p:spTree>
    <p:extLst>
      <p:ext uri="{BB962C8B-B14F-4D97-AF65-F5344CB8AC3E}">
        <p14:creationId xmlns:p14="http://schemas.microsoft.com/office/powerpoint/2010/main" val="380753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D5F4C-A139-7E40-960E-05E94CBA483F}" type="datetimeFigureOut">
              <a:rPr lang="it-IT" smtClean="0"/>
              <a:t>05/07/21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F83B3-0C21-BA46-891E-E923391B397A}" type="slidenum">
              <a:rPr lang="it-IT" smtClean="0"/>
              <a:t>‹#›</a:t>
            </a:fld>
            <a:endParaRPr lang="it-IT"/>
          </a:p>
        </p:txBody>
      </p:sp>
    </p:spTree>
    <p:extLst>
      <p:ext uri="{BB962C8B-B14F-4D97-AF65-F5344CB8AC3E}">
        <p14:creationId xmlns:p14="http://schemas.microsoft.com/office/powerpoint/2010/main" val="16413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6E3F8-8721-4DFC-88CD-D6F7CD338661}" type="slidenum">
              <a:rPr lang="en-US" altLang="en-US"/>
              <a:pPr/>
              <a:t>3</a:t>
            </a:fld>
            <a:endParaRPr lang="en-US" altLang="en-US"/>
          </a:p>
        </p:txBody>
      </p:sp>
      <p:sp>
        <p:nvSpPr>
          <p:cNvPr id="78850" name="Rectangle 2"/>
          <p:cNvSpPr>
            <a:spLocks noGrp="1" noRot="1" noChangeAspect="1" noChangeArrowheads="1" noTextEdit="1"/>
          </p:cNvSpPr>
          <p:nvPr>
            <p:ph type="sldImg"/>
          </p:nvPr>
        </p:nvSpPr>
        <p:spPr>
          <a:xfrm>
            <a:off x="382588" y="381000"/>
            <a:ext cx="4572000" cy="2573338"/>
          </a:xfrm>
          <a:ln/>
        </p:spPr>
      </p:sp>
      <p:sp>
        <p:nvSpPr>
          <p:cNvPr id="78851" name="Rectangle 3"/>
          <p:cNvSpPr>
            <a:spLocks noGrp="1" noChangeArrowheads="1"/>
          </p:cNvSpPr>
          <p:nvPr>
            <p:ph type="body" idx="1"/>
          </p:nvPr>
        </p:nvSpPr>
        <p:spPr>
          <a:xfrm>
            <a:off x="913772" y="4343716"/>
            <a:ext cx="5030456" cy="4115430"/>
          </a:xfrm>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altLang="en-US" sz="1100" dirty="0"/>
              <a:t>Customer requirements drive our participation</a:t>
            </a:r>
          </a:p>
          <a:p>
            <a:pPr marL="0" marR="0" indent="0" algn="l" defTabSz="914400" rtl="0" eaLnBrk="1" fontAlgn="auto" latinLnBrk="0" hangingPunct="1">
              <a:lnSpc>
                <a:spcPct val="100000"/>
              </a:lnSpc>
              <a:spcBef>
                <a:spcPts val="600"/>
              </a:spcBef>
              <a:spcAft>
                <a:spcPts val="0"/>
              </a:spcAft>
              <a:buClrTx/>
              <a:buSzTx/>
              <a:buFontTx/>
              <a:buNone/>
              <a:tabLst/>
              <a:defRPr/>
            </a:pPr>
            <a:r>
              <a:rPr lang="en-US" altLang="en-US" sz="1100" dirty="0"/>
              <a:t>	</a:t>
            </a:r>
            <a:r>
              <a:rPr lang="en-US" altLang="en-US" sz="1400" dirty="0"/>
              <a:t>				</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altLang="en-US" dirty="0"/>
              <a:t>Better able to stand up to Microsoft $$, IBM hoards	</a:t>
            </a:r>
          </a:p>
          <a:p>
            <a:pPr marL="0" marR="0" lvl="1" indent="0" algn="l" defTabSz="914400" rtl="0" eaLnBrk="1" fontAlgn="auto" latinLnBrk="0" hangingPunct="1">
              <a:lnSpc>
                <a:spcPct val="100000"/>
              </a:lnSpc>
              <a:spcBef>
                <a:spcPts val="600"/>
              </a:spcBef>
              <a:spcAft>
                <a:spcPts val="0"/>
              </a:spcAft>
              <a:buClrTx/>
              <a:buSzTx/>
              <a:buFontTx/>
              <a:buNone/>
              <a:tabLst/>
              <a:defRPr/>
            </a:pPr>
            <a:endParaRPr lang="en-US" altLang="en-US" dirty="0"/>
          </a:p>
          <a:p>
            <a:endParaRPr lang="en-US" altLang="en-US" dirty="0"/>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eaLnBrk="1" hangingPunct="1"/>
            <a:r>
              <a:rPr lang="en-US" altLang="en-US" b="0" i="0" dirty="0">
                <a:cs typeface="Arial" charset="0"/>
              </a:rPr>
              <a:t>Oracle is</a:t>
            </a:r>
            <a:r>
              <a:rPr lang="en-US" altLang="en-US" b="0" i="0" baseline="0" dirty="0">
                <a:cs typeface="Arial" charset="0"/>
              </a:rPr>
              <a:t> not a standards company, we are a hardware, software, and services company. We engage in standards because they help us address our customer requirements and business needs.</a:t>
            </a:r>
            <a:endParaRPr lang="en-US" altLang="en-US" b="0" i="0" dirty="0">
              <a:cs typeface="Arial" charset="0"/>
            </a:endParaRPr>
          </a:p>
          <a:p>
            <a:pPr eaLnBrk="1" hangingPunct="1"/>
            <a:endParaRPr lang="en-US" altLang="en-US" b="1" i="1" dirty="0">
              <a:cs typeface="Arial" charset="0"/>
            </a:endParaRPr>
          </a:p>
          <a:p>
            <a:pPr eaLnBrk="1" hangingPunct="1"/>
            <a:r>
              <a:rPr lang="en-US" altLang="en-US" b="1" i="1" dirty="0">
                <a:cs typeface="Arial" charset="0"/>
              </a:rPr>
              <a:t>Open software standards forums are the best way to satisfy customer interoperability requirements.</a:t>
            </a:r>
          </a:p>
          <a:p>
            <a:pPr lvl="1" eaLnBrk="1" hangingPunct="1"/>
            <a:endParaRPr lang="en-US" altLang="en-US" dirty="0"/>
          </a:p>
          <a:p>
            <a:pPr lvl="1" eaLnBrk="1" hangingPunct="1"/>
            <a:r>
              <a:rPr lang="en-US" altLang="en-US" dirty="0"/>
              <a:t>A great specification is a waste of time if not widely implemented</a:t>
            </a:r>
          </a:p>
          <a:p>
            <a:pPr lvl="1" eaLnBrk="1" hangingPunct="1"/>
            <a:r>
              <a:rPr lang="en-US" altLang="en-US" dirty="0"/>
              <a:t>SSOs must lower or eliminate barriers to adoption</a:t>
            </a:r>
          </a:p>
          <a:p>
            <a:pPr marL="228600" marR="0" lvl="1" indent="-1143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altLang="en-US" dirty="0"/>
              <a:t>Disenfranchised stakeholders open alternative fronts</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val="3013282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0129" y="4513044"/>
            <a:ext cx="11071742" cy="820996"/>
          </a:xfrm>
        </p:spPr>
        <p:txBody>
          <a:bodyPr anchor="b">
            <a:normAutofit/>
          </a:bodyPr>
          <a:lstStyle>
            <a:lvl1pPr algn="r">
              <a:defRPr sz="4600">
                <a:solidFill>
                  <a:srgbClr val="28225A"/>
                </a:solidFill>
                <a:latin typeface="Arial" panose="020B0604020202020204" pitchFamily="34" charset="0"/>
                <a:cs typeface="Arial" panose="020B0604020202020204" pitchFamily="34" charset="0"/>
              </a:defRPr>
            </a:lvl1pPr>
          </a:lstStyle>
          <a:p>
            <a:r>
              <a:rPr lang="it-IT" dirty="0"/>
              <a:t>Title</a:t>
            </a:r>
            <a:endParaRPr lang="en-US" dirty="0"/>
          </a:p>
        </p:txBody>
      </p:sp>
      <p:sp>
        <p:nvSpPr>
          <p:cNvPr id="3" name="Subtitle 2"/>
          <p:cNvSpPr>
            <a:spLocks noGrp="1"/>
          </p:cNvSpPr>
          <p:nvPr>
            <p:ph type="subTitle" idx="1" hasCustomPrompt="1"/>
          </p:nvPr>
        </p:nvSpPr>
        <p:spPr>
          <a:xfrm>
            <a:off x="560129" y="5449186"/>
            <a:ext cx="11071742" cy="380116"/>
          </a:xfrm>
        </p:spPr>
        <p:txBody>
          <a:bodyPr>
            <a:noAutofit/>
          </a:bodyPr>
          <a:lstStyle>
            <a:lvl1pPr marL="0" indent="0" algn="r">
              <a:lnSpc>
                <a:spcPts val="2500"/>
              </a:lnSpc>
              <a:buNone/>
              <a:defRPr sz="3000">
                <a:solidFill>
                  <a:srgbClr val="2822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err="1"/>
              <a:t>Subtitle</a:t>
            </a:r>
            <a:endParaRPr lang="en-US" dirty="0"/>
          </a:p>
        </p:txBody>
      </p:sp>
    </p:spTree>
    <p:extLst>
      <p:ext uri="{BB962C8B-B14F-4D97-AF65-F5344CB8AC3E}">
        <p14:creationId xmlns:p14="http://schemas.microsoft.com/office/powerpoint/2010/main" val="303706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3D9A8C-9EBF-DB49-9B9D-05E37584E40B}" type="datetime1">
              <a:rPr lang="it-IT" smtClean="0"/>
              <a:t>05/07/21</a:t>
            </a:fld>
            <a:endParaRPr lang="it-IT"/>
          </a:p>
        </p:txBody>
      </p:sp>
      <p:sp>
        <p:nvSpPr>
          <p:cNvPr id="5" name="Slide Number Placeholder 4"/>
          <p:cNvSpPr>
            <a:spLocks noGrp="1"/>
          </p:cNvSpPr>
          <p:nvPr>
            <p:ph type="sldNum" sz="quarter" idx="12"/>
          </p:nvPr>
        </p:nvSpPr>
        <p:spPr/>
        <p:txBody>
          <a:bodyPr/>
          <a:lstStyle/>
          <a:p>
            <a:fld id="{345175DA-277F-B548-B500-1BF71FE23091}" type="slidenum">
              <a:rPr lang="it-IT" smtClean="0"/>
              <a:t>‹#›</a:t>
            </a:fld>
            <a:endParaRPr lang="it-IT"/>
          </a:p>
        </p:txBody>
      </p:sp>
      <p:sp>
        <p:nvSpPr>
          <p:cNvPr id="7" name="Title Placeholder 1">
            <a:extLst>
              <a:ext uri="{FF2B5EF4-FFF2-40B4-BE49-F238E27FC236}">
                <a16:creationId xmlns:a16="http://schemas.microsoft.com/office/drawing/2014/main" id="{8450BCE8-1C1E-364C-BF29-69D95450C043}"/>
              </a:ext>
            </a:extLst>
          </p:cNvPr>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Tree>
    <p:extLst>
      <p:ext uri="{BB962C8B-B14F-4D97-AF65-F5344CB8AC3E}">
        <p14:creationId xmlns:p14="http://schemas.microsoft.com/office/powerpoint/2010/main" val="79943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53778A-49EF-5148-AD2C-2B49FC124A50}" type="datetime1">
              <a:rPr lang="it-IT" smtClean="0"/>
              <a:t>05/07/21</a:t>
            </a:fld>
            <a:endParaRPr lang="it-IT"/>
          </a:p>
        </p:txBody>
      </p:sp>
      <p:sp>
        <p:nvSpPr>
          <p:cNvPr id="6" name="Slide Number Placeholder 5"/>
          <p:cNvSpPr>
            <a:spLocks noGrp="1"/>
          </p:cNvSpPr>
          <p:nvPr>
            <p:ph type="sldNum" sz="quarter" idx="12"/>
          </p:nvPr>
        </p:nvSpPr>
        <p:spPr/>
        <p:txBody>
          <a:bodyPr/>
          <a:lstStyle/>
          <a:p>
            <a:fld id="{345175DA-277F-B548-B500-1BF71FE23091}" type="slidenum">
              <a:rPr lang="it-IT" smtClean="0"/>
              <a:t>‹#›</a:t>
            </a:fld>
            <a:endParaRPr lang="it-IT"/>
          </a:p>
        </p:txBody>
      </p:sp>
      <p:sp>
        <p:nvSpPr>
          <p:cNvPr id="7" name="Text Placeholder 2">
            <a:extLst>
              <a:ext uri="{FF2B5EF4-FFF2-40B4-BE49-F238E27FC236}">
                <a16:creationId xmlns:a16="http://schemas.microsoft.com/office/drawing/2014/main" id="{92C09B68-9AC4-1344-AD87-FFBAC1E4B0BD}"/>
              </a:ext>
            </a:extLst>
          </p:cNvPr>
          <p:cNvSpPr>
            <a:spLocks noGrp="1"/>
          </p:cNvSpPr>
          <p:nvPr>
            <p:ph idx="13" hasCustomPrompt="1"/>
          </p:nvPr>
        </p:nvSpPr>
        <p:spPr>
          <a:xfrm>
            <a:off x="838200" y="1425388"/>
            <a:ext cx="10515600" cy="4751575"/>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9" name="Title Placeholder 1">
            <a:extLst>
              <a:ext uri="{FF2B5EF4-FFF2-40B4-BE49-F238E27FC236}">
                <a16:creationId xmlns:a16="http://schemas.microsoft.com/office/drawing/2014/main" id="{8355296B-A5B0-8742-920C-CBE76DFFDCD6}"/>
              </a:ext>
            </a:extLst>
          </p:cNvPr>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Tree>
    <p:extLst>
      <p:ext uri="{BB962C8B-B14F-4D97-AF65-F5344CB8AC3E}">
        <p14:creationId xmlns:p14="http://schemas.microsoft.com/office/powerpoint/2010/main" val="300518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412876"/>
            <a:ext cx="8311469" cy="490237"/>
          </a:xfrm>
        </p:spPr>
        <p:txBody>
          <a:bodyPr anchor="b">
            <a:noAutofit/>
          </a:bodyPr>
          <a:lstStyle>
            <a:lvl1pPr algn="l">
              <a:defRPr sz="2800"/>
            </a:lvl1pPr>
          </a:lstStyle>
          <a:p>
            <a:r>
              <a:rPr lang="it-IT" dirty="0"/>
              <a:t>Click to </a:t>
            </a:r>
            <a:r>
              <a:rPr lang="it-IT" dirty="0" err="1"/>
              <a:t>edit</a:t>
            </a:r>
            <a:r>
              <a:rPr lang="it-IT" dirty="0"/>
              <a:t> the text </a:t>
            </a:r>
            <a:r>
              <a:rPr lang="it-IT" dirty="0" err="1"/>
              <a:t>styles</a:t>
            </a:r>
            <a:r>
              <a:rPr lang="it-IT" dirty="0"/>
              <a:t> of the schema</a:t>
            </a:r>
            <a:endParaRPr lang="en-US" dirty="0"/>
          </a:p>
        </p:txBody>
      </p:sp>
      <p:sp>
        <p:nvSpPr>
          <p:cNvPr id="5" name="Date Placeholder 4"/>
          <p:cNvSpPr>
            <a:spLocks noGrp="1"/>
          </p:cNvSpPr>
          <p:nvPr>
            <p:ph type="dt" sz="half" idx="10"/>
          </p:nvPr>
        </p:nvSpPr>
        <p:spPr/>
        <p:txBody>
          <a:bodyPr/>
          <a:lstStyle/>
          <a:p>
            <a:fld id="{3DCF6854-A6A7-5949-964E-D699AE27E8B1}" type="datetime1">
              <a:rPr lang="it-IT" smtClean="0"/>
              <a:t>05/07/21</a:t>
            </a:fld>
            <a:endParaRPr lang="it-IT"/>
          </a:p>
        </p:txBody>
      </p:sp>
      <p:sp>
        <p:nvSpPr>
          <p:cNvPr id="7" name="Slide Number Placeholder 6"/>
          <p:cNvSpPr>
            <a:spLocks noGrp="1"/>
          </p:cNvSpPr>
          <p:nvPr>
            <p:ph type="sldNum" sz="quarter" idx="12"/>
          </p:nvPr>
        </p:nvSpPr>
        <p:spPr/>
        <p:txBody>
          <a:bodyPr/>
          <a:lstStyle/>
          <a:p>
            <a:fld id="{345175DA-277F-B548-B500-1BF71FE23091}" type="slidenum">
              <a:rPr lang="it-IT" smtClean="0"/>
              <a:t>‹#›</a:t>
            </a:fld>
            <a:endParaRPr lang="it-IT"/>
          </a:p>
        </p:txBody>
      </p:sp>
      <p:sp>
        <p:nvSpPr>
          <p:cNvPr id="8" name="Text Placeholder 2">
            <a:extLst>
              <a:ext uri="{FF2B5EF4-FFF2-40B4-BE49-F238E27FC236}">
                <a16:creationId xmlns:a16="http://schemas.microsoft.com/office/drawing/2014/main" id="{36106ACA-78F5-774B-B7D7-00FB25CE2516}"/>
              </a:ext>
            </a:extLst>
          </p:cNvPr>
          <p:cNvSpPr>
            <a:spLocks noGrp="1"/>
          </p:cNvSpPr>
          <p:nvPr>
            <p:ph idx="1" hasCustomPrompt="1"/>
          </p:nvPr>
        </p:nvSpPr>
        <p:spPr>
          <a:xfrm>
            <a:off x="5150264" y="2200276"/>
            <a:ext cx="6722693" cy="3829050"/>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9" name="Text Placeholder 2">
            <a:extLst>
              <a:ext uri="{FF2B5EF4-FFF2-40B4-BE49-F238E27FC236}">
                <a16:creationId xmlns:a16="http://schemas.microsoft.com/office/drawing/2014/main" id="{CD2D2AE2-17FB-1F4A-9370-B4907C4C141A}"/>
              </a:ext>
            </a:extLst>
          </p:cNvPr>
          <p:cNvSpPr>
            <a:spLocks noGrp="1"/>
          </p:cNvSpPr>
          <p:nvPr>
            <p:ph idx="13" hasCustomPrompt="1"/>
          </p:nvPr>
        </p:nvSpPr>
        <p:spPr>
          <a:xfrm>
            <a:off x="839788" y="2200276"/>
            <a:ext cx="3932237" cy="3829049"/>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it-IT" dirty="0"/>
              <a:t>Click to </a:t>
            </a:r>
            <a:r>
              <a:rPr lang="it-IT" dirty="0" err="1"/>
              <a:t>edit</a:t>
            </a:r>
            <a:r>
              <a:rPr lang="it-IT" dirty="0"/>
              <a:t> the text </a:t>
            </a:r>
            <a:r>
              <a:rPr lang="it-IT" dirty="0" err="1"/>
              <a:t>styles</a:t>
            </a:r>
            <a:r>
              <a:rPr lang="it-IT" dirty="0"/>
              <a:t> of the schema</a:t>
            </a:r>
          </a:p>
        </p:txBody>
      </p:sp>
      <p:sp>
        <p:nvSpPr>
          <p:cNvPr id="11" name="Title Placeholder 1">
            <a:extLst>
              <a:ext uri="{FF2B5EF4-FFF2-40B4-BE49-F238E27FC236}">
                <a16:creationId xmlns:a16="http://schemas.microsoft.com/office/drawing/2014/main" id="{8D1B0EEB-60B9-514A-8404-D9677E695BB1}"/>
              </a:ext>
            </a:extLst>
          </p:cNvPr>
          <p:cNvSpPr txBox="1">
            <a:spLocks/>
          </p:cNvSpPr>
          <p:nvPr userDrawn="1"/>
        </p:nvSpPr>
        <p:spPr>
          <a:xfrm>
            <a:off x="4186238" y="375628"/>
            <a:ext cx="7366854" cy="61081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400" b="1" i="0" kern="1200">
                <a:solidFill>
                  <a:srgbClr val="28225A"/>
                </a:solidFill>
                <a:latin typeface="Arial" panose="020B0604020202020204" pitchFamily="34" charset="0"/>
                <a:ea typeface="+mj-ea"/>
                <a:cs typeface="Arial" panose="020B0604020202020204" pitchFamily="34" charset="0"/>
              </a:defRPr>
            </a:lvl1pPr>
          </a:lstStyle>
          <a:p>
            <a:r>
              <a:rPr lang="it-IT"/>
              <a:t>Title</a:t>
            </a:r>
            <a:endParaRPr lang="en-US" dirty="0"/>
          </a:p>
        </p:txBody>
      </p:sp>
    </p:spTree>
    <p:extLst>
      <p:ext uri="{BB962C8B-B14F-4D97-AF65-F5344CB8AC3E}">
        <p14:creationId xmlns:p14="http://schemas.microsoft.com/office/powerpoint/2010/main" val="424782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73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952" y="1524000"/>
            <a:ext cx="6097587"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010638" y="1524000"/>
            <a:ext cx="4649412"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ABA32AB-378C-44A6-BBCB-4C90F374D0FC}" type="datetime1">
              <a:rPr lang="en-US" smtClean="0"/>
              <a:pPr/>
              <a:t>7/5/21</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346544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A1F17C-4AFE-4B02-9BD6-67CB04075FF1}" type="datetime1">
              <a:rPr lang="en-US" smtClean="0"/>
              <a:pPr/>
              <a:t>7/5/21</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192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Light Cover ">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198333D-FF3E-E64D-8889-26B8EFCA26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pic>
        <p:nvPicPr>
          <p:cNvPr id="4" name="Graphic 3">
            <a:extLst>
              <a:ext uri="{FF2B5EF4-FFF2-40B4-BE49-F238E27FC236}">
                <a16:creationId xmlns:a16="http://schemas.microsoft.com/office/drawing/2014/main" id="{6495E0F7-BDCD-40B6-ADD2-43E4A94DFE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85429" y="3138723"/>
            <a:ext cx="4421144" cy="580554"/>
          </a:xfrm>
          <a:prstGeom prst="rect">
            <a:avLst/>
          </a:prstGeom>
        </p:spPr>
      </p:pic>
    </p:spTree>
    <p:extLst>
      <p:ext uri="{BB962C8B-B14F-4D97-AF65-F5344CB8AC3E}">
        <p14:creationId xmlns:p14="http://schemas.microsoft.com/office/powerpoint/2010/main" val="169279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a:xfrm>
            <a:off x="531289" y="1524001"/>
            <a:ext cx="1112942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F4B0713F-DA50-44B8-8328-CFEF845F6523}" type="datetime1">
              <a:rPr lang="en-US" smtClean="0"/>
              <a:pPr/>
              <a:t>7/5/21</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417957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dirty="0"/>
              <a:t>Title</a:t>
            </a:r>
            <a:endParaRPr lang="en-US" dirty="0"/>
          </a:p>
        </p:txBody>
      </p:sp>
      <p:sp>
        <p:nvSpPr>
          <p:cNvPr id="3" name="Text Placeholder 2"/>
          <p:cNvSpPr>
            <a:spLocks noGrp="1"/>
          </p:cNvSpPr>
          <p:nvPr>
            <p:ph type="body" idx="1"/>
          </p:nvPr>
        </p:nvSpPr>
        <p:spPr>
          <a:xfrm>
            <a:off x="657958" y="1574840"/>
            <a:ext cx="10876084" cy="4351338"/>
          </a:xfrm>
          <a:prstGeom prst="rect">
            <a:avLst/>
          </a:prstGeom>
        </p:spPr>
        <p:txBody>
          <a:bodyPr vert="horz" lIns="91440" tIns="45720" rIns="91440" bIns="45720" rtlCol="0">
            <a:normAutofit/>
          </a:body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4" name="Date Placeholder 3"/>
          <p:cNvSpPr>
            <a:spLocks noGrp="1"/>
          </p:cNvSpPr>
          <p:nvPr>
            <p:ph type="dt" sz="half" idx="2"/>
          </p:nvPr>
        </p:nvSpPr>
        <p:spPr>
          <a:xfrm>
            <a:off x="9581426" y="6406622"/>
            <a:ext cx="1334224" cy="365125"/>
          </a:xfrm>
          <a:prstGeom prst="rect">
            <a:avLst/>
          </a:prstGeom>
        </p:spPr>
        <p:txBody>
          <a:bodyPr vert="horz" lIns="91440" tIns="45720" rIns="91440" bIns="45720" rtlCol="0" anchor="ctr"/>
          <a:lstStyle>
            <a:lvl1pPr algn="r">
              <a:defRPr sz="1200">
                <a:solidFill>
                  <a:srgbClr val="28225A"/>
                </a:solidFill>
                <a:latin typeface="Arial" panose="020B0604020202020204" pitchFamily="34" charset="0"/>
                <a:cs typeface="Arial" panose="020B0604020202020204" pitchFamily="34" charset="0"/>
              </a:defRPr>
            </a:lvl1pPr>
          </a:lstStyle>
          <a:p>
            <a:fld id="{F9D2688D-5062-DC41-BCCE-C31751DDA100}" type="datetime1">
              <a:rPr lang="it-IT" smtClean="0"/>
              <a:pPr/>
              <a:t>05/07/21</a:t>
            </a:fld>
            <a:endParaRPr lang="it-IT" dirty="0"/>
          </a:p>
        </p:txBody>
      </p:sp>
      <p:sp>
        <p:nvSpPr>
          <p:cNvPr id="6" name="Slide Number Placeholder 5"/>
          <p:cNvSpPr>
            <a:spLocks noGrp="1"/>
          </p:cNvSpPr>
          <p:nvPr>
            <p:ph type="sldNum" sz="quarter" idx="4"/>
          </p:nvPr>
        </p:nvSpPr>
        <p:spPr>
          <a:xfrm>
            <a:off x="10915650" y="6406622"/>
            <a:ext cx="637442" cy="365125"/>
          </a:xfrm>
          <a:prstGeom prst="rect">
            <a:avLst/>
          </a:prstGeom>
        </p:spPr>
        <p:txBody>
          <a:bodyPr vert="horz" lIns="91440" tIns="45720" rIns="91440" bIns="45720" rtlCol="0" anchor="ctr"/>
          <a:lstStyle>
            <a:lvl1pPr algn="r">
              <a:defRPr sz="1200">
                <a:solidFill>
                  <a:srgbClr val="28225A"/>
                </a:solidFill>
                <a:latin typeface="Arial" panose="020B0604020202020204" pitchFamily="34" charset="0"/>
                <a:cs typeface="Arial" panose="020B0604020202020204" pitchFamily="34" charset="0"/>
              </a:defRPr>
            </a:lvl1pPr>
          </a:lstStyle>
          <a:p>
            <a:fld id="{345175DA-277F-B548-B500-1BF71FE23091}" type="slidenum">
              <a:rPr lang="it-IT" smtClean="0"/>
              <a:pPr/>
              <a:t>‹#›</a:t>
            </a:fld>
            <a:endParaRPr lang="it-IT" dirty="0"/>
          </a:p>
        </p:txBody>
      </p:sp>
    </p:spTree>
    <p:extLst>
      <p:ext uri="{BB962C8B-B14F-4D97-AF65-F5344CB8AC3E}">
        <p14:creationId xmlns:p14="http://schemas.microsoft.com/office/powerpoint/2010/main" val="82058716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3" r:id="rId3"/>
    <p:sldLayoutId id="2147483668" r:id="rId4"/>
    <p:sldLayoutId id="2147483670" r:id="rId5"/>
    <p:sldLayoutId id="2147483672" r:id="rId6"/>
    <p:sldLayoutId id="2147483673" r:id="rId7"/>
    <p:sldLayoutId id="2147483674" r:id="rId8"/>
    <p:sldLayoutId id="2147483675" r:id="rId9"/>
  </p:sldLayoutIdLst>
  <p:hf hdr="0"/>
  <p:txStyles>
    <p:titleStyle>
      <a:lvl1pPr algn="r" defTabSz="914400" rtl="0" eaLnBrk="1" latinLnBrk="0" hangingPunct="1">
        <a:lnSpc>
          <a:spcPct val="90000"/>
        </a:lnSpc>
        <a:spcBef>
          <a:spcPct val="0"/>
        </a:spcBef>
        <a:buNone/>
        <a:defRPr sz="3400" b="1" i="0" kern="1200">
          <a:solidFill>
            <a:srgbClr val="28225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2"/>
        </a:buBlip>
        <a:defRPr sz="2800" kern="1200">
          <a:solidFill>
            <a:srgbClr val="2822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12"/>
        </a:buBlip>
        <a:defRPr sz="2400" kern="1200">
          <a:solidFill>
            <a:srgbClr val="2822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12"/>
        </a:buBlip>
        <a:defRPr sz="2000" kern="1200">
          <a:solidFill>
            <a:srgbClr val="2822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12"/>
        </a:buBlip>
        <a:defRPr sz="1800" kern="1200">
          <a:solidFill>
            <a:srgbClr val="28225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12"/>
        </a:buBlip>
        <a:defRPr sz="1800" kern="1200">
          <a:solidFill>
            <a:srgbClr val="2822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ctrTitle"/>
          </p:nvPr>
        </p:nvSpPr>
        <p:spPr/>
        <p:txBody>
          <a:bodyPr>
            <a:normAutofit/>
          </a:bodyPr>
          <a:lstStyle/>
          <a:p>
            <a:r>
              <a:rPr lang="en-GB" dirty="0"/>
              <a:t>Oracle Corporation and Standards</a:t>
            </a:r>
            <a:endParaRPr lang="it-IT" dirty="0"/>
          </a:p>
        </p:txBody>
      </p:sp>
      <p:sp>
        <p:nvSpPr>
          <p:cNvPr id="3" name="Sottotitolo 2">
            <a:extLst>
              <a:ext uri="{FF2B5EF4-FFF2-40B4-BE49-F238E27FC236}">
                <a16:creationId xmlns:a16="http://schemas.microsoft.com/office/drawing/2014/main" id="{C7E8FDD4-460E-A447-B519-C252D01F59FD}"/>
              </a:ext>
            </a:extLst>
          </p:cNvPr>
          <p:cNvSpPr>
            <a:spLocks noGrp="1"/>
          </p:cNvSpPr>
          <p:nvPr>
            <p:ph type="subTitle" idx="1"/>
          </p:nvPr>
        </p:nvSpPr>
        <p:spPr>
          <a:xfrm>
            <a:off x="133410" y="5449186"/>
            <a:ext cx="11498462" cy="380116"/>
          </a:xfrm>
        </p:spPr>
        <p:txBody>
          <a:bodyPr/>
          <a:lstStyle/>
          <a:p>
            <a:r>
              <a:rPr lang="en-GB" dirty="0"/>
              <a:t>Martin Chapman, Snr Director, Standards and Compliance Policy</a:t>
            </a:r>
          </a:p>
          <a:p>
            <a:endParaRPr lang="it-IT" dirty="0"/>
          </a:p>
        </p:txBody>
      </p:sp>
    </p:spTree>
    <p:extLst>
      <p:ext uri="{BB962C8B-B14F-4D97-AF65-F5344CB8AC3E}">
        <p14:creationId xmlns:p14="http://schemas.microsoft.com/office/powerpoint/2010/main" val="157926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22DD2F-2C12-D748-A6A2-FFE70F458208}"/>
              </a:ext>
            </a:extLst>
          </p:cNvPr>
          <p:cNvSpPr>
            <a:spLocks noGrp="1"/>
          </p:cNvSpPr>
          <p:nvPr>
            <p:ph type="dt" sz="half" idx="10"/>
          </p:nvPr>
        </p:nvSpPr>
        <p:spPr/>
        <p:txBody>
          <a:bodyPr/>
          <a:lstStyle/>
          <a:p>
            <a:fld id="{3E53778A-49EF-5148-AD2C-2B49FC124A50}" type="datetime1">
              <a:rPr lang="it-IT" smtClean="0"/>
              <a:t>05/07/21</a:t>
            </a:fld>
            <a:endParaRPr lang="it-IT"/>
          </a:p>
        </p:txBody>
      </p:sp>
      <p:sp>
        <p:nvSpPr>
          <p:cNvPr id="3" name="Slide Number Placeholder 2">
            <a:extLst>
              <a:ext uri="{FF2B5EF4-FFF2-40B4-BE49-F238E27FC236}">
                <a16:creationId xmlns:a16="http://schemas.microsoft.com/office/drawing/2014/main" id="{FC71B9AB-7B4C-2A44-9481-EACF7B4E2341}"/>
              </a:ext>
            </a:extLst>
          </p:cNvPr>
          <p:cNvSpPr>
            <a:spLocks noGrp="1"/>
          </p:cNvSpPr>
          <p:nvPr>
            <p:ph type="sldNum" sz="quarter" idx="12"/>
          </p:nvPr>
        </p:nvSpPr>
        <p:spPr/>
        <p:txBody>
          <a:bodyPr/>
          <a:lstStyle/>
          <a:p>
            <a:fld id="{345175DA-277F-B548-B500-1BF71FE23091}" type="slidenum">
              <a:rPr lang="it-IT" smtClean="0"/>
              <a:t>2</a:t>
            </a:fld>
            <a:endParaRPr lang="it-IT"/>
          </a:p>
        </p:txBody>
      </p:sp>
      <p:sp>
        <p:nvSpPr>
          <p:cNvPr id="4" name="Content Placeholder 3">
            <a:extLst>
              <a:ext uri="{FF2B5EF4-FFF2-40B4-BE49-F238E27FC236}">
                <a16:creationId xmlns:a16="http://schemas.microsoft.com/office/drawing/2014/main" id="{308CA376-6F9B-EC4C-98AA-990B6B973B53}"/>
              </a:ext>
            </a:extLst>
          </p:cNvPr>
          <p:cNvSpPr>
            <a:spLocks noGrp="1"/>
          </p:cNvSpPr>
          <p:nvPr>
            <p:ph idx="13"/>
          </p:nvPr>
        </p:nvSpPr>
        <p:spPr/>
        <p:txBody>
          <a:bodyPr/>
          <a:lstStyle/>
          <a:p>
            <a:pPr marL="0" indent="0">
              <a:buNone/>
            </a:pPr>
            <a:endParaRPr lang="en-IE" sz="2000" dirty="0">
              <a:latin typeface="Oracle Sans" panose="020B0503020204020204" pitchFamily="34" charset="0"/>
              <a:cs typeface="Oracle Sans" panose="020B0503020204020204" pitchFamily="34" charset="0"/>
            </a:endParaRPr>
          </a:p>
          <a:p>
            <a:pPr marL="0" indent="0">
              <a:buNone/>
            </a:pPr>
            <a:endParaRPr lang="en-IE" sz="2000" dirty="0">
              <a:latin typeface="Oracle Sans" panose="020B0503020204020204" pitchFamily="34" charset="0"/>
              <a:cs typeface="Oracle Sans" panose="020B0503020204020204" pitchFamily="34" charset="0"/>
            </a:endParaRPr>
          </a:p>
          <a:p>
            <a:pPr marL="0" indent="0">
              <a:buNone/>
            </a:pPr>
            <a:r>
              <a:rPr lang="en-IE" sz="2000" dirty="0">
                <a:latin typeface="Oracle Sans" panose="020B0503020204020204" pitchFamily="34" charset="0"/>
                <a:cs typeface="Oracle Sans" panose="020B0503020204020204" pitchFamily="34" charset="0"/>
              </a:rPr>
              <a:t>Safe </a:t>
            </a:r>
            <a:r>
              <a:rPr lang="en-IE" sz="2000" dirty="0" err="1">
                <a:latin typeface="Oracle Sans" panose="020B0503020204020204" pitchFamily="34" charset="0"/>
                <a:cs typeface="Oracle Sans" panose="020B0503020204020204" pitchFamily="34" charset="0"/>
              </a:rPr>
              <a:t>Harbor</a:t>
            </a:r>
            <a:r>
              <a:rPr lang="en-IE" sz="2000" dirty="0">
                <a:latin typeface="Oracle Sans" panose="020B0503020204020204" pitchFamily="34" charset="0"/>
                <a:cs typeface="Oracle Sans" panose="020B0503020204020204" pitchFamily="34" charset="0"/>
              </a:rPr>
              <a:t> Statement</a:t>
            </a:r>
          </a:p>
          <a:p>
            <a:pPr marL="0" indent="0">
              <a:buNone/>
            </a:pPr>
            <a:endParaRPr lang="en-IE" sz="2000" dirty="0">
              <a:latin typeface="Oracle Sans" panose="020B0503020204020204" pitchFamily="34" charset="0"/>
              <a:cs typeface="Oracle Sans" panose="020B0503020204020204" pitchFamily="34" charset="0"/>
            </a:endParaRPr>
          </a:p>
          <a:p>
            <a:pPr marL="457200" lvl="1" indent="0">
              <a:buNone/>
            </a:pPr>
            <a:r>
              <a:rPr lang="en-IE" sz="1800" dirty="0">
                <a:latin typeface="Oracle Sans" panose="020B0503020204020204" pitchFamily="34" charset="0"/>
                <a:cs typeface="Oracle Sans" panose="020B05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a:p>
            <a:pPr marL="0" indent="0">
              <a:buNone/>
            </a:pPr>
            <a:endParaRPr lang="en-IE" dirty="0"/>
          </a:p>
        </p:txBody>
      </p:sp>
    </p:spTree>
    <p:extLst>
      <p:ext uri="{BB962C8B-B14F-4D97-AF65-F5344CB8AC3E}">
        <p14:creationId xmlns:p14="http://schemas.microsoft.com/office/powerpoint/2010/main" val="100609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904270" y="231013"/>
            <a:ext cx="11015749" cy="1424875"/>
          </a:xfrm>
        </p:spPr>
        <p:txBody>
          <a:bodyPr/>
          <a:lstStyle/>
          <a:p>
            <a:r>
              <a:rPr lang="en-US" altLang="en-US" dirty="0"/>
              <a:t>Standards are Good for Business</a:t>
            </a:r>
          </a:p>
        </p:txBody>
      </p:sp>
      <p:pic>
        <p:nvPicPr>
          <p:cNvPr id="4" name="Content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975" r="3975"/>
          <a:stretch>
            <a:fillRect/>
          </a:stretch>
        </p:blipFill>
        <p:spPr>
          <a:xfrm>
            <a:off x="271981" y="1517835"/>
            <a:ext cx="5824019" cy="4764905"/>
          </a:xfrm>
        </p:spPr>
      </p:pic>
      <p:sp>
        <p:nvSpPr>
          <p:cNvPr id="77827" name="Rectangle 3"/>
          <p:cNvSpPr>
            <a:spLocks noGrp="1" noChangeArrowheads="1"/>
          </p:cNvSpPr>
          <p:nvPr>
            <p:ph type="body" sz="half" idx="2"/>
          </p:nvPr>
        </p:nvSpPr>
        <p:spPr>
          <a:xfrm>
            <a:off x="6205728" y="1600960"/>
            <a:ext cx="5454322" cy="4751117"/>
          </a:xfrm>
        </p:spPr>
        <p:txBody>
          <a:bodyPr numCol="1" anchor="ctr" anchorCtr="0">
            <a:noAutofit/>
          </a:bodyPr>
          <a:lstStyle/>
          <a:p>
            <a:r>
              <a:rPr lang="en-US" altLang="en-US" sz="2800" dirty="0">
                <a:latin typeface="Oracle Sans" panose="020B0503020204020204" pitchFamily="34" charset="0"/>
                <a:cs typeface="Oracle Sans" panose="020B0503020204020204" pitchFamily="34" charset="0"/>
              </a:rPr>
              <a:t>Standards open up </a:t>
            </a:r>
            <a:r>
              <a:rPr lang="en-US" altLang="en-US" sz="2800" b="1" dirty="0">
                <a:latin typeface="Oracle Sans" panose="020B0503020204020204" pitchFamily="34" charset="0"/>
                <a:cs typeface="Oracle Sans" panose="020B0503020204020204" pitchFamily="34" charset="0"/>
              </a:rPr>
              <a:t>markets</a:t>
            </a:r>
            <a:br>
              <a:rPr lang="en-US" altLang="en-US" sz="2800" b="1" dirty="0">
                <a:latin typeface="Oracle Sans" panose="020B0503020204020204" pitchFamily="34" charset="0"/>
                <a:cs typeface="Oracle Sans" panose="020B0503020204020204" pitchFamily="34" charset="0"/>
              </a:rPr>
            </a:br>
            <a:endParaRPr lang="en-US" altLang="en-US" sz="2800" b="1" dirty="0">
              <a:latin typeface="Oracle Sans" panose="020B0503020204020204" pitchFamily="34" charset="0"/>
              <a:cs typeface="Oracle Sans" panose="020B0503020204020204" pitchFamily="34" charset="0"/>
            </a:endParaRPr>
          </a:p>
          <a:p>
            <a:r>
              <a:rPr lang="en-US" altLang="en-US" sz="2800" dirty="0">
                <a:latin typeface="Oracle Sans" panose="020B0503020204020204" pitchFamily="34" charset="0"/>
                <a:cs typeface="Oracle Sans" panose="020B0503020204020204" pitchFamily="34" charset="0"/>
              </a:rPr>
              <a:t>Standards help </a:t>
            </a:r>
            <a:r>
              <a:rPr lang="en-US" altLang="en-US" sz="2800" b="1" dirty="0">
                <a:latin typeface="Oracle Sans" panose="020B0503020204020204" pitchFamily="34" charset="0"/>
                <a:cs typeface="Oracle Sans" panose="020B0503020204020204" pitchFamily="34" charset="0"/>
              </a:rPr>
              <a:t>customers</a:t>
            </a:r>
            <a:r>
              <a:rPr lang="en-US" altLang="en-US" sz="2800" dirty="0">
                <a:latin typeface="Oracle Sans" panose="020B0503020204020204" pitchFamily="34" charset="0"/>
                <a:cs typeface="Oracle Sans" panose="020B0503020204020204" pitchFamily="34" charset="0"/>
              </a:rPr>
              <a:t> understand and integrate with own systems</a:t>
            </a:r>
            <a:br>
              <a:rPr lang="en-US" altLang="en-US" sz="2800" dirty="0">
                <a:latin typeface="Oracle Sans" panose="020B0503020204020204" pitchFamily="34" charset="0"/>
                <a:cs typeface="Oracle Sans" panose="020B0503020204020204" pitchFamily="34" charset="0"/>
              </a:rPr>
            </a:br>
            <a:endParaRPr lang="en-US" altLang="en-US" sz="2800" dirty="0">
              <a:latin typeface="Oracle Sans" panose="020B0503020204020204" pitchFamily="34" charset="0"/>
              <a:cs typeface="Oracle Sans" panose="020B0503020204020204" pitchFamily="34" charset="0"/>
            </a:endParaRPr>
          </a:p>
          <a:p>
            <a:r>
              <a:rPr lang="en-US" altLang="en-US" sz="2800" dirty="0">
                <a:latin typeface="Oracle Sans" panose="020B0503020204020204" pitchFamily="34" charset="0"/>
                <a:cs typeface="Oracle Sans" panose="020B0503020204020204" pitchFamily="34" charset="0"/>
              </a:rPr>
              <a:t>Standards speed </a:t>
            </a:r>
            <a:r>
              <a:rPr lang="en-US" altLang="en-US" sz="2800" b="1" dirty="0">
                <a:latin typeface="Oracle Sans" panose="020B0503020204020204" pitchFamily="34" charset="0"/>
                <a:cs typeface="Oracle Sans" panose="020B0503020204020204" pitchFamily="34" charset="0"/>
              </a:rPr>
              <a:t>acquisitions</a:t>
            </a:r>
            <a:r>
              <a:rPr lang="en-US" altLang="en-US" sz="2800" dirty="0">
                <a:latin typeface="Oracle Sans" panose="020B0503020204020204" pitchFamily="34" charset="0"/>
                <a:cs typeface="Oracle Sans" panose="020B0503020204020204" pitchFamily="34" charset="0"/>
              </a:rPr>
              <a:t> and </a:t>
            </a:r>
            <a:r>
              <a:rPr lang="en-US" altLang="en-US" sz="2800" b="1" dirty="0">
                <a:latin typeface="Oracle Sans" panose="020B0503020204020204" pitchFamily="34" charset="0"/>
                <a:cs typeface="Oracle Sans" panose="020B0503020204020204" pitchFamily="34" charset="0"/>
              </a:rPr>
              <a:t>internal </a:t>
            </a:r>
            <a:r>
              <a:rPr lang="en-US" altLang="en-US" sz="2800" dirty="0">
                <a:latin typeface="Oracle Sans" panose="020B0503020204020204" pitchFamily="34" charset="0"/>
                <a:cs typeface="Oracle Sans" panose="020B0503020204020204" pitchFamily="34" charset="0"/>
              </a:rPr>
              <a:t>product integration</a:t>
            </a:r>
          </a:p>
          <a:p>
            <a:endParaRPr lang="en-US" altLang="en-US" sz="2800" dirty="0">
              <a:latin typeface="Oracle Sans" panose="020B0503020204020204" pitchFamily="34" charset="0"/>
              <a:cs typeface="Oracle Sans" panose="020B0503020204020204" pitchFamily="34" charset="0"/>
            </a:endParaRPr>
          </a:p>
          <a:p>
            <a:r>
              <a:rPr lang="en-US" altLang="en-US" sz="2800" dirty="0">
                <a:latin typeface="Oracle Sans" panose="020B0503020204020204" pitchFamily="34" charset="0"/>
                <a:cs typeface="Oracle Sans" panose="020B0503020204020204" pitchFamily="34" charset="0"/>
              </a:rPr>
              <a:t>Standards help </a:t>
            </a:r>
            <a:r>
              <a:rPr lang="en-US" altLang="en-US" sz="2800" b="1" dirty="0">
                <a:latin typeface="Oracle Sans" panose="020B0503020204020204" pitchFamily="34" charset="0"/>
                <a:cs typeface="Oracle Sans" panose="020B0503020204020204" pitchFamily="34" charset="0"/>
              </a:rPr>
              <a:t>everyone </a:t>
            </a:r>
            <a:r>
              <a:rPr lang="en-US" altLang="en-US" sz="2800" dirty="0">
                <a:latin typeface="Oracle Sans" panose="020B0503020204020204" pitchFamily="34" charset="0"/>
                <a:cs typeface="Oracle Sans" panose="020B0503020204020204" pitchFamily="34" charset="0"/>
              </a:rPr>
              <a:t>to be</a:t>
            </a:r>
            <a:r>
              <a:rPr lang="en-US" altLang="en-US" sz="2800" b="1" dirty="0">
                <a:latin typeface="Oracle Sans" panose="020B0503020204020204" pitchFamily="34" charset="0"/>
                <a:cs typeface="Oracle Sans" panose="020B0503020204020204" pitchFamily="34" charset="0"/>
              </a:rPr>
              <a:t> </a:t>
            </a:r>
            <a:r>
              <a:rPr lang="en-US" altLang="en-US" sz="2800" dirty="0">
                <a:latin typeface="Oracle Sans" panose="020B0503020204020204" pitchFamily="34" charset="0"/>
                <a:cs typeface="Oracle Sans" panose="020B0503020204020204" pitchFamily="34" charset="0"/>
              </a:rPr>
              <a:t>in</a:t>
            </a:r>
            <a:r>
              <a:rPr lang="en-US" altLang="en-US" sz="2800" b="1" dirty="0">
                <a:latin typeface="Oracle Sans" panose="020B0503020204020204" pitchFamily="34" charset="0"/>
                <a:cs typeface="Oracle Sans" panose="020B0503020204020204" pitchFamily="34" charset="0"/>
              </a:rPr>
              <a:t> </a:t>
            </a:r>
            <a:r>
              <a:rPr lang="en-US" altLang="en-US" sz="2800" dirty="0">
                <a:latin typeface="Oracle Sans" panose="020B0503020204020204" pitchFamily="34" charset="0"/>
                <a:cs typeface="Oracle Sans" panose="020B0503020204020204" pitchFamily="34" charset="0"/>
              </a:rPr>
              <a:t>compliance with </a:t>
            </a:r>
            <a:r>
              <a:rPr lang="en-US" altLang="en-US" sz="2800" b="1" dirty="0">
                <a:latin typeface="Oracle Sans" panose="020B0503020204020204" pitchFamily="34" charset="0"/>
                <a:cs typeface="Oracle Sans" panose="020B0503020204020204" pitchFamily="34" charset="0"/>
              </a:rPr>
              <a:t>legislation</a:t>
            </a:r>
            <a:endParaRPr lang="en-US" altLang="en-US" sz="2800" dirty="0">
              <a:latin typeface="Oracle Sans" panose="020B0503020204020204" pitchFamily="34" charset="0"/>
              <a:cs typeface="Oracle Sans" panose="020B0503020204020204" pitchFamily="34" charset="0"/>
            </a:endParaRPr>
          </a:p>
          <a:p>
            <a:pPr marL="274320" lvl="1"/>
            <a:endParaRPr lang="en-US" altLang="en-US" dirty="0"/>
          </a:p>
        </p:txBody>
      </p:sp>
      <p:sp>
        <p:nvSpPr>
          <p:cNvPr id="2" name="Slide Number Placeholder 1"/>
          <p:cNvSpPr>
            <a:spLocks noGrp="1"/>
          </p:cNvSpPr>
          <p:nvPr>
            <p:ph type="sldNum" sz="quarter" idx="12"/>
          </p:nvPr>
        </p:nvSpPr>
        <p:spPr/>
        <p:txBody>
          <a:bodyPr/>
          <a:lstStyle/>
          <a:p>
            <a:fld id="{C51EAA63-D034-42AE-91FA-B13B9518C7BE}" type="slidenum">
              <a:rPr lang="en-US" smtClean="0"/>
              <a:pPr/>
              <a:t>3</a:t>
            </a:fld>
            <a:endParaRPr lang="en-US" dirty="0"/>
          </a:p>
        </p:txBody>
      </p:sp>
    </p:spTree>
    <p:extLst>
      <p:ext uri="{BB962C8B-B14F-4D97-AF65-F5344CB8AC3E}">
        <p14:creationId xmlns:p14="http://schemas.microsoft.com/office/powerpoint/2010/main" val="4309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4</a:t>
            </a:fld>
            <a:endParaRPr lang="en-US" dirty="0"/>
          </a:p>
        </p:txBody>
      </p:sp>
      <p:sp>
        <p:nvSpPr>
          <p:cNvPr id="5" name="Title 4"/>
          <p:cNvSpPr>
            <a:spLocks noGrp="1"/>
          </p:cNvSpPr>
          <p:nvPr>
            <p:ph type="title"/>
          </p:nvPr>
        </p:nvSpPr>
        <p:spPr>
          <a:xfrm>
            <a:off x="3341717" y="375627"/>
            <a:ext cx="8562108" cy="969761"/>
          </a:xfrm>
        </p:spPr>
        <p:txBody>
          <a:bodyPr>
            <a:noAutofit/>
          </a:bodyPr>
          <a:lstStyle/>
          <a:p>
            <a:pPr algn="ctr"/>
            <a:r>
              <a:rPr lang="en-US" altLang="en-US" dirty="0">
                <a:latin typeface="Oracle Sans" panose="020B0503020204020204" pitchFamily="34" charset="0"/>
                <a:cs typeface="Oracle Sans" panose="020B0503020204020204" pitchFamily="34" charset="0"/>
              </a:rPr>
              <a:t>Oracle’s Principles for Standardization</a:t>
            </a:r>
            <a:endParaRPr lang="en-US" dirty="0">
              <a:latin typeface="Oracle Sans" panose="020B0503020204020204" pitchFamily="34" charset="0"/>
              <a:cs typeface="Oracle Sans" panose="020B0503020204020204" pitchFamily="34" charset="0"/>
            </a:endParaRPr>
          </a:p>
        </p:txBody>
      </p:sp>
      <p:sp>
        <p:nvSpPr>
          <p:cNvPr id="8" name="Rectangle 7"/>
          <p:cNvSpPr/>
          <p:nvPr/>
        </p:nvSpPr>
        <p:spPr>
          <a:xfrm>
            <a:off x="6477000" y="1752602"/>
            <a:ext cx="4166615" cy="883579"/>
          </a:xfrm>
          <a:prstGeom prst="rect">
            <a:avLst/>
          </a:prstGeom>
          <a:solidFill>
            <a:srgbClr val="8DA6B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en-US" sz="2000" b="1" dirty="0"/>
              <a:t>Standards Provide Interoperability,</a:t>
            </a:r>
          </a:p>
          <a:p>
            <a:pPr algn="ctr"/>
            <a:r>
              <a:rPr lang="en-US" altLang="en-US" sz="2000" b="1" dirty="0"/>
              <a:t>Portability, Predictability</a:t>
            </a:r>
          </a:p>
        </p:txBody>
      </p:sp>
      <p:sp>
        <p:nvSpPr>
          <p:cNvPr id="9" name="Rectangle 8"/>
          <p:cNvSpPr/>
          <p:nvPr/>
        </p:nvSpPr>
        <p:spPr>
          <a:xfrm>
            <a:off x="6477000" y="2779891"/>
            <a:ext cx="4166615" cy="883579"/>
          </a:xfrm>
          <a:prstGeom prst="rect">
            <a:avLst/>
          </a:prstGeom>
          <a:solidFill>
            <a:srgbClr val="8DA6B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en-US" sz="2000" b="1" dirty="0"/>
              <a:t>Standards Succeed </a:t>
            </a:r>
            <a:r>
              <a:rPr lang="en-US" altLang="en-US" sz="2000" b="1" i="1" dirty="0"/>
              <a:t>Only If</a:t>
            </a:r>
            <a:r>
              <a:rPr lang="en-US" altLang="en-US" sz="2000" b="1" dirty="0"/>
              <a:t> Widely Adopted</a:t>
            </a:r>
          </a:p>
        </p:txBody>
      </p:sp>
      <p:sp>
        <p:nvSpPr>
          <p:cNvPr id="10" name="Rectangle 9"/>
          <p:cNvSpPr/>
          <p:nvPr/>
        </p:nvSpPr>
        <p:spPr>
          <a:xfrm>
            <a:off x="6519204" y="3835316"/>
            <a:ext cx="4166615" cy="883579"/>
          </a:xfrm>
          <a:prstGeom prst="rect">
            <a:avLst/>
          </a:prstGeom>
          <a:solidFill>
            <a:srgbClr val="8DA6B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en-US" sz="2000" b="1" dirty="0"/>
              <a:t>Multiple Standards Create</a:t>
            </a:r>
          </a:p>
          <a:p>
            <a:pPr algn="ctr"/>
            <a:r>
              <a:rPr lang="en-US" altLang="en-US" sz="2000" b="1" dirty="0"/>
              <a:t>Marketplace Confusion</a:t>
            </a:r>
          </a:p>
        </p:txBody>
      </p:sp>
      <p:sp>
        <p:nvSpPr>
          <p:cNvPr id="11" name="Rectangle 10"/>
          <p:cNvSpPr/>
          <p:nvPr/>
        </p:nvSpPr>
        <p:spPr>
          <a:xfrm>
            <a:off x="6477000" y="4834469"/>
            <a:ext cx="4166615" cy="883579"/>
          </a:xfrm>
          <a:prstGeom prst="rect">
            <a:avLst/>
          </a:prstGeom>
          <a:solidFill>
            <a:srgbClr val="8DA6B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en-US" sz="2000" b="1" dirty="0"/>
              <a:t>Proprietary Standards Rarely Provide Sustainable Advantage</a:t>
            </a:r>
          </a:p>
        </p:txBody>
      </p:sp>
      <p:sp>
        <p:nvSpPr>
          <p:cNvPr id="14" name="Trapezoid 13"/>
          <p:cNvSpPr/>
          <p:nvPr/>
        </p:nvSpPr>
        <p:spPr>
          <a:xfrm rot="16200000">
            <a:off x="4112746" y="3354856"/>
            <a:ext cx="3976107" cy="771598"/>
          </a:xfrm>
          <a:custGeom>
            <a:avLst/>
            <a:gdLst/>
            <a:ahLst/>
            <a:cxnLst/>
            <a:rect l="l" t="t" r="r" b="b"/>
            <a:pathLst>
              <a:path w="3962400" h="762001">
                <a:moveTo>
                  <a:pt x="1667532" y="0"/>
                </a:moveTo>
                <a:lnTo>
                  <a:pt x="883489" y="762001"/>
                </a:lnTo>
                <a:lnTo>
                  <a:pt x="0" y="762001"/>
                </a:lnTo>
                <a:lnTo>
                  <a:pt x="1425704" y="0"/>
                </a:lnTo>
                <a:close/>
                <a:moveTo>
                  <a:pt x="1958989" y="0"/>
                </a:moveTo>
                <a:lnTo>
                  <a:pt x="1958975" y="2"/>
                </a:lnTo>
                <a:lnTo>
                  <a:pt x="1906859" y="762001"/>
                </a:lnTo>
                <a:lnTo>
                  <a:pt x="1032497" y="762001"/>
                </a:lnTo>
                <a:lnTo>
                  <a:pt x="1712375" y="0"/>
                </a:lnTo>
                <a:close/>
                <a:moveTo>
                  <a:pt x="2932285" y="762001"/>
                </a:moveTo>
                <a:lnTo>
                  <a:pt x="2055703" y="762001"/>
                </a:lnTo>
                <a:lnTo>
                  <a:pt x="2003749" y="0"/>
                </a:lnTo>
                <a:lnTo>
                  <a:pt x="2252407" y="0"/>
                </a:lnTo>
                <a:close/>
                <a:moveTo>
                  <a:pt x="3962400" y="762001"/>
                </a:moveTo>
                <a:lnTo>
                  <a:pt x="3081293" y="762001"/>
                </a:lnTo>
                <a:lnTo>
                  <a:pt x="2297251" y="0"/>
                </a:lnTo>
                <a:lnTo>
                  <a:pt x="2536696" y="0"/>
                </a:lnTo>
                <a:close/>
              </a:path>
            </a:pathLst>
          </a:custGeom>
          <a:solidFill>
            <a:srgbClr val="B0C3C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 name="Rectangle 5"/>
          <p:cNvSpPr/>
          <p:nvPr/>
        </p:nvSpPr>
        <p:spPr>
          <a:xfrm flipH="1">
            <a:off x="1447800" y="3177242"/>
            <a:ext cx="4320934" cy="1116965"/>
          </a:xfrm>
          <a:prstGeom prst="rect">
            <a:avLst/>
          </a:prstGeom>
          <a:solidFill>
            <a:srgbClr val="4657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en-US" sz="2400" b="1" dirty="0"/>
              <a:t>Oracle is a Hardware, Software, and Cloud Services Company</a:t>
            </a:r>
          </a:p>
        </p:txBody>
      </p:sp>
    </p:spTree>
    <p:extLst>
      <p:ext uri="{BB962C8B-B14F-4D97-AF65-F5344CB8AC3E}">
        <p14:creationId xmlns:p14="http://schemas.microsoft.com/office/powerpoint/2010/main" val="163394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9110-27DA-6647-AACF-2A8E01307BDD}"/>
              </a:ext>
            </a:extLst>
          </p:cNvPr>
          <p:cNvSpPr>
            <a:spLocks noGrp="1"/>
          </p:cNvSpPr>
          <p:nvPr>
            <p:ph type="title"/>
          </p:nvPr>
        </p:nvSpPr>
        <p:spPr/>
        <p:txBody>
          <a:bodyPr/>
          <a:lstStyle/>
          <a:p>
            <a:r>
              <a:rPr lang="en-IE">
                <a:latin typeface="Oracle Sans" panose="020B0503020204020204" pitchFamily="34" charset="0"/>
                <a:cs typeface="Oracle Sans" panose="020B0503020204020204" pitchFamily="34" charset="0"/>
              </a:rPr>
              <a:t>Sustainability &amp; </a:t>
            </a:r>
            <a:r>
              <a:rPr lang="en-IE" dirty="0">
                <a:latin typeface="Oracle Sans" panose="020B0503020204020204" pitchFamily="34" charset="0"/>
                <a:cs typeface="Oracle Sans" panose="020B0503020204020204" pitchFamily="34" charset="0"/>
              </a:rPr>
              <a:t>Oracle</a:t>
            </a:r>
          </a:p>
        </p:txBody>
      </p:sp>
      <p:sp>
        <p:nvSpPr>
          <p:cNvPr id="3" name="Content Placeholder 2">
            <a:extLst>
              <a:ext uri="{FF2B5EF4-FFF2-40B4-BE49-F238E27FC236}">
                <a16:creationId xmlns:a16="http://schemas.microsoft.com/office/drawing/2014/main" id="{A59C82F7-779B-3A45-8A96-1B5253585258}"/>
              </a:ext>
            </a:extLst>
          </p:cNvPr>
          <p:cNvSpPr>
            <a:spLocks noGrp="1"/>
          </p:cNvSpPr>
          <p:nvPr>
            <p:ph idx="1"/>
          </p:nvPr>
        </p:nvSpPr>
        <p:spPr>
          <a:xfrm>
            <a:off x="221326" y="1291209"/>
            <a:ext cx="11448142" cy="5297975"/>
          </a:xfrm>
        </p:spPr>
        <p:txBody>
          <a:bodyPr>
            <a:normAutofit lnSpcReduction="10000"/>
          </a:bodyPr>
          <a:lstStyle/>
          <a:p>
            <a:r>
              <a:rPr lang="en-IE" dirty="0">
                <a:latin typeface="Oracle Sans" panose="020B0503020204020204" pitchFamily="34" charset="0"/>
                <a:cs typeface="Oracle Sans" panose="020B0503020204020204" pitchFamily="34" charset="0"/>
              </a:rPr>
              <a:t>Data centres/Cloud</a:t>
            </a:r>
          </a:p>
          <a:p>
            <a:pPr lvl="1">
              <a:buFont typeface="Arial" panose="020B0604020202020204" pitchFamily="34" charset="0"/>
              <a:buChar char="•"/>
            </a:pPr>
            <a:r>
              <a:rPr lang="en-IE" dirty="0">
                <a:latin typeface="Oracle Sans" panose="020B0503020204020204" pitchFamily="34" charset="0"/>
                <a:cs typeface="Oracle Sans" panose="020B0503020204020204" pitchFamily="34" charset="0"/>
              </a:rPr>
              <a:t>EU </a:t>
            </a:r>
            <a:r>
              <a:rPr lang="en-IE" dirty="0" err="1">
                <a:latin typeface="Oracle Sans" panose="020B0503020204020204" pitchFamily="34" charset="0"/>
                <a:cs typeface="Oracle Sans" panose="020B0503020204020204" pitchFamily="34" charset="0"/>
              </a:rPr>
              <a:t>Ecodesign</a:t>
            </a:r>
            <a:r>
              <a:rPr lang="en-IE" dirty="0">
                <a:latin typeface="Oracle Sans" panose="020B0503020204020204" pitchFamily="34" charset="0"/>
                <a:cs typeface="Oracle Sans" panose="020B0503020204020204" pitchFamily="34" charset="0"/>
              </a:rPr>
              <a:t> Regulation Servers and Data storage</a:t>
            </a:r>
          </a:p>
          <a:p>
            <a:pPr lvl="1">
              <a:buFont typeface="Arial" panose="020B0604020202020204" pitchFamily="34" charset="0"/>
              <a:buChar char="•"/>
            </a:pPr>
            <a:r>
              <a:rPr lang="en-IE" dirty="0">
                <a:latin typeface="Oracle Sans" panose="020B0503020204020204" pitchFamily="34" charset="0"/>
                <a:cs typeface="Oracle Sans" panose="020B0503020204020204" pitchFamily="34" charset="0"/>
              </a:rPr>
              <a:t>EU Green Public Procurement Criteria for Data Centres, Server Rooms and Cloud Services</a:t>
            </a:r>
          </a:p>
          <a:p>
            <a:r>
              <a:rPr lang="en-IE" dirty="0">
                <a:latin typeface="Oracle Sans" panose="020B0503020204020204" pitchFamily="34" charset="0"/>
                <a:cs typeface="Oracle Sans" panose="020B0503020204020204" pitchFamily="34" charset="0"/>
              </a:rPr>
              <a:t>Offices/facilities: </a:t>
            </a:r>
          </a:p>
          <a:p>
            <a:pPr lvl="1">
              <a:buFont typeface="Arial" panose="020B0604020202020204" pitchFamily="34" charset="0"/>
              <a:buChar char="•"/>
            </a:pPr>
            <a:r>
              <a:rPr lang="en-IE" dirty="0">
                <a:latin typeface="Oracle Sans" panose="020B0503020204020204" pitchFamily="34" charset="0"/>
                <a:cs typeface="Oracle Sans" panose="020B0503020204020204" pitchFamily="34" charset="0"/>
              </a:rPr>
              <a:t>Leadership in Energy and Environmental Design (</a:t>
            </a:r>
            <a:r>
              <a:rPr lang="en-IE" b="1" dirty="0">
                <a:latin typeface="Oracle Sans" panose="020B0503020204020204" pitchFamily="34" charset="0"/>
                <a:cs typeface="Oracle Sans" panose="020B0503020204020204" pitchFamily="34" charset="0"/>
              </a:rPr>
              <a:t>LEED</a:t>
            </a:r>
            <a:r>
              <a:rPr lang="en-IE" dirty="0">
                <a:latin typeface="Oracle Sans" panose="020B0503020204020204" pitchFamily="34" charset="0"/>
                <a:cs typeface="Oracle Sans" panose="020B0503020204020204" pitchFamily="34" charset="0"/>
              </a:rPr>
              <a:t>)</a:t>
            </a:r>
          </a:p>
          <a:p>
            <a:pPr lvl="1">
              <a:buFont typeface="Arial" panose="020B0604020202020204" pitchFamily="34" charset="0"/>
              <a:buChar char="•"/>
            </a:pPr>
            <a:r>
              <a:rPr lang="en-IE" dirty="0">
                <a:latin typeface="Oracle Sans" panose="020B0503020204020204" pitchFamily="34" charset="0"/>
                <a:cs typeface="Oracle Sans" panose="020B0503020204020204" pitchFamily="34" charset="0"/>
              </a:rPr>
              <a:t>https://</a:t>
            </a:r>
            <a:r>
              <a:rPr lang="en-IE" dirty="0" err="1">
                <a:latin typeface="Oracle Sans" panose="020B0503020204020204" pitchFamily="34" charset="0"/>
                <a:cs typeface="Oracle Sans" panose="020B0503020204020204" pitchFamily="34" charset="0"/>
              </a:rPr>
              <a:t>www.mac-group.com</a:t>
            </a:r>
            <a:r>
              <a:rPr lang="en-IE" dirty="0">
                <a:latin typeface="Oracle Sans" panose="020B0503020204020204" pitchFamily="34" charset="0"/>
                <a:cs typeface="Oracle Sans" panose="020B0503020204020204" pitchFamily="34" charset="0"/>
              </a:rPr>
              <a:t>/projects/oracle-block-b/</a:t>
            </a:r>
          </a:p>
          <a:p>
            <a:r>
              <a:rPr lang="en-IE" dirty="0">
                <a:latin typeface="Oracle Sans" panose="020B0503020204020204" pitchFamily="34" charset="0"/>
                <a:cs typeface="Oracle Sans" panose="020B0503020204020204" pitchFamily="34" charset="0"/>
              </a:rPr>
              <a:t>Hardware</a:t>
            </a:r>
          </a:p>
          <a:p>
            <a:pPr marL="457200" lvl="1" indent="0">
              <a:buNone/>
            </a:pPr>
            <a:r>
              <a:rPr lang="en-IE" dirty="0">
                <a:latin typeface="Oracle Sans" panose="020B0503020204020204" pitchFamily="34" charset="0"/>
                <a:cs typeface="Oracle Sans" panose="020B0503020204020204" pitchFamily="34" charset="0"/>
              </a:rPr>
              <a:t>Reg on Hazardous Substances (</a:t>
            </a:r>
            <a:r>
              <a:rPr lang="en-IE" b="1" dirty="0">
                <a:latin typeface="Oracle Sans" panose="020B0503020204020204" pitchFamily="34" charset="0"/>
                <a:cs typeface="Oracle Sans" panose="020B0503020204020204" pitchFamily="34" charset="0"/>
              </a:rPr>
              <a:t>RoHS</a:t>
            </a:r>
            <a:r>
              <a:rPr lang="en-IE" dirty="0">
                <a:latin typeface="Oracle Sans" panose="020B0503020204020204" pitchFamily="34" charset="0"/>
                <a:cs typeface="Oracle Sans" panose="020B0503020204020204" pitchFamily="34" charset="0"/>
              </a:rPr>
              <a:t>), Registration, Evaluation, Authorization and Restriction of Chemicals (</a:t>
            </a:r>
            <a:r>
              <a:rPr lang="en-IE" b="1" dirty="0">
                <a:latin typeface="Oracle Sans" panose="020B0503020204020204" pitchFamily="34" charset="0"/>
                <a:cs typeface="Oracle Sans" panose="020B0503020204020204" pitchFamily="34" charset="0"/>
              </a:rPr>
              <a:t>REACH</a:t>
            </a:r>
            <a:r>
              <a:rPr lang="en-IE" dirty="0">
                <a:latin typeface="Oracle Sans" panose="020B0503020204020204" pitchFamily="34" charset="0"/>
                <a:cs typeface="Oracle Sans" panose="020B0503020204020204" pitchFamily="34" charset="0"/>
              </a:rPr>
              <a:t>), Low Voltage directive (</a:t>
            </a:r>
            <a:r>
              <a:rPr lang="en-IE" b="1" dirty="0" err="1">
                <a:latin typeface="Oracle Sans" panose="020B0503020204020204" pitchFamily="34" charset="0"/>
                <a:cs typeface="Oracle Sans" panose="020B0503020204020204" pitchFamily="34" charset="0"/>
              </a:rPr>
              <a:t>LvD</a:t>
            </a:r>
            <a:r>
              <a:rPr lang="en-IE" dirty="0">
                <a:latin typeface="Oracle Sans" panose="020B0503020204020204" pitchFamily="34" charset="0"/>
                <a:cs typeface="Oracle Sans" panose="020B0503020204020204" pitchFamily="34" charset="0"/>
              </a:rPr>
              <a:t>), </a:t>
            </a:r>
            <a:r>
              <a:rPr lang="en-IE" dirty="0"/>
              <a:t>Waste from </a:t>
            </a:r>
            <a:r>
              <a:rPr lang="en-IE" dirty="0">
                <a:latin typeface="Oracle Sans" panose="020B0503020204020204" pitchFamily="34" charset="0"/>
                <a:cs typeface="Oracle Sans" panose="020B0503020204020204" pitchFamily="34" charset="0"/>
              </a:rPr>
              <a:t>Electrical and Electronic Equipment (</a:t>
            </a:r>
            <a:r>
              <a:rPr lang="en-IE" b="1" dirty="0">
                <a:latin typeface="Oracle Sans" panose="020B0503020204020204" pitchFamily="34" charset="0"/>
                <a:cs typeface="Oracle Sans" panose="020B0503020204020204" pitchFamily="34" charset="0"/>
              </a:rPr>
              <a:t>WEEE</a:t>
            </a:r>
            <a:r>
              <a:rPr lang="en-IE" dirty="0">
                <a:latin typeface="Oracle Sans" panose="020B0503020204020204" pitchFamily="34" charset="0"/>
                <a:cs typeface="Oracle Sans" panose="020B0503020204020204" pitchFamily="34" charset="0"/>
              </a:rPr>
              <a:t>), Classification, Labelling and Packaging Regulation(</a:t>
            </a:r>
            <a:r>
              <a:rPr lang="en-IE" b="1" dirty="0">
                <a:latin typeface="Oracle Sans" panose="020B0503020204020204" pitchFamily="34" charset="0"/>
                <a:cs typeface="Oracle Sans" panose="020B0503020204020204" pitchFamily="34" charset="0"/>
              </a:rPr>
              <a:t>CLP</a:t>
            </a:r>
            <a:r>
              <a:rPr lang="en-IE" dirty="0">
                <a:latin typeface="Oracle Sans" panose="020B0503020204020204" pitchFamily="34" charset="0"/>
                <a:cs typeface="Oracle Sans" panose="020B0503020204020204" pitchFamily="34" charset="0"/>
              </a:rPr>
              <a:t>)</a:t>
            </a:r>
          </a:p>
          <a:p>
            <a:r>
              <a:rPr lang="en-IE" dirty="0">
                <a:latin typeface="Oracle Sans" panose="020B0503020204020204" pitchFamily="34" charset="0"/>
                <a:cs typeface="Oracle Sans" panose="020B0503020204020204" pitchFamily="34" charset="0"/>
              </a:rPr>
              <a:t>More to come on the circular economy, and globally.</a:t>
            </a:r>
          </a:p>
        </p:txBody>
      </p:sp>
      <p:sp>
        <p:nvSpPr>
          <p:cNvPr id="4" name="Footer Placeholder 3">
            <a:extLst>
              <a:ext uri="{FF2B5EF4-FFF2-40B4-BE49-F238E27FC236}">
                <a16:creationId xmlns:a16="http://schemas.microsoft.com/office/drawing/2014/main" id="{8B6290D7-DE96-BE47-8EEF-3939A6230166}"/>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0236E630-4B6B-C14C-8E95-90FB8CA3DC3E}"/>
              </a:ext>
            </a:extLst>
          </p:cNvPr>
          <p:cNvSpPr>
            <a:spLocks noGrp="1"/>
          </p:cNvSpPr>
          <p:nvPr>
            <p:ph type="sldNum" sz="quarter" idx="12"/>
          </p:nvPr>
        </p:nvSpPr>
        <p:spPr/>
        <p:txBody>
          <a:bodyPr/>
          <a:lstStyle/>
          <a:p>
            <a:fld id="{C51EAA63-D034-42AE-91FA-B13B9518C7BE}" type="slidenum">
              <a:rPr lang="en-IE" smtClean="0"/>
              <a:pPr/>
              <a:t>5</a:t>
            </a:fld>
            <a:endParaRPr lang="en-IE" dirty="0"/>
          </a:p>
        </p:txBody>
      </p:sp>
    </p:spTree>
    <p:extLst>
      <p:ext uri="{BB962C8B-B14F-4D97-AF65-F5344CB8AC3E}">
        <p14:creationId xmlns:p14="http://schemas.microsoft.com/office/powerpoint/2010/main" val="20903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8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578635"/>
      </p:ext>
    </p:extLst>
  </p:cSld>
  <p:clrMapOvr>
    <a:masterClrMapping/>
  </p:clrMapOvr>
</p:sld>
</file>

<file path=ppt/theme/theme1.xml><?xml version="1.0" encoding="utf-8"?>
<a:theme xmlns:a="http://schemas.openxmlformats.org/drawingml/2006/main" name="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75E2135D-CA33-A046-84B9-7CEAFCE67C1D}" vid="{83E73343-6E48-7740-98D5-5DF6B3994E9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StandICT2023_PPT_Template_Apr2020</Template>
  <TotalTime>270</TotalTime>
  <Words>379</Words>
  <Application>Microsoft Macintosh PowerPoint</Application>
  <PresentationFormat>Widescreen</PresentationFormat>
  <Paragraphs>49</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Oracle Sans</vt:lpstr>
      <vt:lpstr>Master slide</vt:lpstr>
      <vt:lpstr>Oracle Corporation and Standards</vt:lpstr>
      <vt:lpstr>PowerPoint Presentation</vt:lpstr>
      <vt:lpstr>Standards are Good for Business</vt:lpstr>
      <vt:lpstr>Oracle’s Principles for Standardization</vt:lpstr>
      <vt:lpstr>Sustainability &amp; Oracle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osimanti</dc:creator>
  <cp:lastModifiedBy>Martin Chapman</cp:lastModifiedBy>
  <cp:revision>23</cp:revision>
  <dcterms:created xsi:type="dcterms:W3CDTF">2020-05-25T10:20:08Z</dcterms:created>
  <dcterms:modified xsi:type="dcterms:W3CDTF">2021-07-05T10:38:22Z</dcterms:modified>
</cp:coreProperties>
</file>