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77" r:id="rId2"/>
    <p:sldId id="279" r:id="rId3"/>
    <p:sldId id="276" r:id="rId4"/>
    <p:sldId id="283" r:id="rId5"/>
    <p:sldId id="275" r:id="rId6"/>
    <p:sldId id="280" r:id="rId7"/>
    <p:sldId id="282" r:id="rId8"/>
    <p:sldId id="274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og19Lk2svD84vnU3MYp+gtYZO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E3085C-7CB7-4182-B2AC-94AB2AD381CC}">
  <a:tblStyle styleId="{41E3085C-7CB7-4182-B2AC-94AB2AD381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standict.eu/" TargetMode="External"/><Relationship Id="rId7" Type="http://schemas.openxmlformats.org/officeDocument/2006/relationships/hyperlink" Target="https://www.linkedin.com/in/standict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twitter.com/Stand_ICT" TargetMode="Externa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892832" y="2796549"/>
            <a:ext cx="5098869" cy="223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 sz="4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6892831" y="5113019"/>
            <a:ext cx="5098869" cy="138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707C"/>
              </a:buClr>
              <a:buSzPts val="2400"/>
              <a:buFont typeface="Calibri"/>
              <a:buNone/>
              <a:defRPr sz="2400">
                <a:solidFill>
                  <a:srgbClr val="6C707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300" y="6294815"/>
            <a:ext cx="2256533" cy="479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ctrTitle"/>
          </p:nvPr>
        </p:nvSpPr>
        <p:spPr>
          <a:xfrm>
            <a:off x="771652" y="3246164"/>
            <a:ext cx="4930978" cy="141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A66"/>
              </a:buClr>
              <a:buSzPts val="6000"/>
              <a:buFont typeface="Calibri"/>
              <a:buNone/>
              <a:defRPr sz="6000">
                <a:solidFill>
                  <a:srgbClr val="3B3A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9906" y="2796753"/>
            <a:ext cx="584775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/>
          <p:nvPr/>
        </p:nvSpPr>
        <p:spPr>
          <a:xfrm>
            <a:off x="8114681" y="2786508"/>
            <a:ext cx="38874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ﬁnd out more visit: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standict.eu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2"/>
          <p:cNvSpPr txBox="1"/>
          <p:nvPr/>
        </p:nvSpPr>
        <p:spPr>
          <a:xfrm>
            <a:off x="8114681" y="3725621"/>
            <a:ext cx="38874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in touch on Twitter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@Stand_ICT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2"/>
          <p:cNvSpPr txBox="1"/>
          <p:nvPr/>
        </p:nvSpPr>
        <p:spPr>
          <a:xfrm>
            <a:off x="8114681" y="4578238"/>
            <a:ext cx="38874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us on Linkedin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linkedin.com/in/standict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2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94425" y="3761318"/>
            <a:ext cx="620255" cy="4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29904" y="4578238"/>
            <a:ext cx="584775" cy="5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7938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2928256" y="6357937"/>
            <a:ext cx="46351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915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  <p:pic>
        <p:nvPicPr>
          <p:cNvPr id="40" name="Google Shape;4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974" y="144272"/>
            <a:ext cx="3189745" cy="51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3931920" y="136525"/>
            <a:ext cx="80241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838200" y="6357938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2928256" y="6357937"/>
            <a:ext cx="46351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8610600" y="63915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  <p:pic>
        <p:nvPicPr>
          <p:cNvPr id="46" name="Google Shape;4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974" y="144272"/>
            <a:ext cx="3189745" cy="51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838200" y="6357938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2928256" y="6357937"/>
            <a:ext cx="46351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610600" y="63915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  <p:pic>
        <p:nvPicPr>
          <p:cNvPr id="51" name="Google Shape;5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974" y="144272"/>
            <a:ext cx="3189745" cy="51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eparator">
  <p:cSld name="Section separato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ctrTitle"/>
          </p:nvPr>
        </p:nvSpPr>
        <p:spPr>
          <a:xfrm>
            <a:off x="222068" y="2235200"/>
            <a:ext cx="1166513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3931920" y="136525"/>
            <a:ext cx="80241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255639" y="1825625"/>
            <a:ext cx="1170038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7938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2928256" y="6357937"/>
            <a:ext cx="46351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915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p/f1102c452020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presscorner/detail/en/ip_22_1145" TargetMode="External"/><Relationship Id="rId2" Type="http://schemas.openxmlformats.org/officeDocument/2006/relationships/hyperlink" Target="https://www.bundestag.de/dokumente/textarchiv/2021/kw23-de-lieferkettengesetz-84560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hyperlink" Target="https://ec.europa.eu/commission/presscorner/detail/en/STATEMENT_22_552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D8956A-2F1A-898B-03ED-FC3EDDF8C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9318" y="2796549"/>
            <a:ext cx="6442384" cy="2056482"/>
          </a:xfrm>
        </p:spPr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Susanne Guth-Orlowski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683A9B7-19B3-ADC0-5883-97B3A9831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5326" y="4982990"/>
            <a:ext cx="5098869" cy="138801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SSI-Expert</a:t>
            </a:r>
          </a:p>
          <a:p>
            <a:r>
              <a:rPr lang="en-GB" dirty="0"/>
              <a:t>European Commission Fellow</a:t>
            </a:r>
          </a:p>
          <a:p>
            <a:r>
              <a:rPr lang="en-GB" dirty="0"/>
              <a:t>Chief Innovation Officer, Spherity</a:t>
            </a:r>
          </a:p>
        </p:txBody>
      </p:sp>
    </p:spTree>
    <p:extLst>
      <p:ext uri="{BB962C8B-B14F-4D97-AF65-F5344CB8AC3E}">
        <p14:creationId xmlns:p14="http://schemas.microsoft.com/office/powerpoint/2010/main" val="276309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IDunion — Schaufenster Sichere Digitale Identitäten Begleitforschung">
            <a:extLst>
              <a:ext uri="{FF2B5EF4-FFF2-40B4-BE49-F238E27FC236}">
                <a16:creationId xmlns:a16="http://schemas.microsoft.com/office/drawing/2014/main" id="{3325A1ED-47A4-DF9F-E942-18B9BF15F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981606"/>
            <a:ext cx="1407055" cy="93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68F8B-B597-EA60-B592-4160B9911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</a:t>
            </a:fld>
            <a:endParaRPr lang="it-IT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20EFA8C-B588-9669-D724-C72CCD28C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0" y="136526"/>
            <a:ext cx="7881389" cy="657802"/>
          </a:xfrm>
        </p:spPr>
        <p:txBody>
          <a:bodyPr/>
          <a:lstStyle/>
          <a:p>
            <a:r>
              <a:rPr lang="de-DE" dirty="0"/>
              <a:t>Projects on Identity &amp; Supply Chain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F02FB775-5CD5-BABC-2138-ED0FD0A82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49067"/>
              </p:ext>
            </p:extLst>
          </p:nvPr>
        </p:nvGraphicFramePr>
        <p:xfrm>
          <a:off x="520861" y="921448"/>
          <a:ext cx="11221388" cy="5480634"/>
        </p:xfrm>
        <a:graphic>
          <a:graphicData uri="http://schemas.openxmlformats.org/drawingml/2006/table">
            <a:tbl>
              <a:tblPr/>
              <a:tblGrid>
                <a:gridCol w="2118167">
                  <a:extLst>
                    <a:ext uri="{9D8B030D-6E8A-4147-A177-3AD203B41FA5}">
                      <a16:colId xmlns:a16="http://schemas.microsoft.com/office/drawing/2014/main" val="1616209725"/>
                    </a:ext>
                  </a:extLst>
                </a:gridCol>
                <a:gridCol w="3090440">
                  <a:extLst>
                    <a:ext uri="{9D8B030D-6E8A-4147-A177-3AD203B41FA5}">
                      <a16:colId xmlns:a16="http://schemas.microsoft.com/office/drawing/2014/main" val="3588053385"/>
                    </a:ext>
                  </a:extLst>
                </a:gridCol>
                <a:gridCol w="3375238">
                  <a:extLst>
                    <a:ext uri="{9D8B030D-6E8A-4147-A177-3AD203B41FA5}">
                      <a16:colId xmlns:a16="http://schemas.microsoft.com/office/drawing/2014/main" val="4282750578"/>
                    </a:ext>
                  </a:extLst>
                </a:gridCol>
                <a:gridCol w="1454447">
                  <a:extLst>
                    <a:ext uri="{9D8B030D-6E8A-4147-A177-3AD203B41FA5}">
                      <a16:colId xmlns:a16="http://schemas.microsoft.com/office/drawing/2014/main" val="4228143576"/>
                    </a:ext>
                  </a:extLst>
                </a:gridCol>
                <a:gridCol w="1183096">
                  <a:extLst>
                    <a:ext uri="{9D8B030D-6E8A-4147-A177-3AD203B41FA5}">
                      <a16:colId xmlns:a16="http://schemas.microsoft.com/office/drawing/2014/main" val="227575536"/>
                    </a:ext>
                  </a:extLst>
                </a:gridCol>
              </a:tblGrid>
              <a:tr h="26365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</a:rPr>
                        <a:t>Business </a:t>
                      </a:r>
                      <a:r>
                        <a:rPr lang="de-DE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</a:rPr>
                        <a:t>Ecosystem</a:t>
                      </a:r>
                      <a:endParaRPr lang="de-DE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0546" marR="10546" marT="5273" marB="5273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</a:rPr>
                        <a:t>Scope</a:t>
                      </a:r>
                      <a:endParaRPr lang="de-DE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0546" marR="10546" marT="5273" marB="5273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</a:rPr>
                        <a:t>Key Partners</a:t>
                      </a:r>
                      <a:endParaRPr lang="de-DE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0546" marR="10546" marT="5273" marB="5273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</a:rPr>
                        <a:t>Spherity's</a:t>
                      </a:r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</a:rPr>
                        <a:t> Focus </a:t>
                      </a:r>
                      <a:endParaRPr lang="de-DE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0546" marR="10546" marT="5273" marB="5273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</a:rPr>
                        <a:t>Support Type</a:t>
                      </a:r>
                      <a:endParaRPr lang="de-DE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0546" marR="10546" marT="5273" marB="5273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628125"/>
                  </a:ext>
                </a:extLst>
              </a:tr>
              <a:tr h="6116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CARO</a:t>
                      </a:r>
                      <a:endParaRPr lang="de-DE" sz="2400" dirty="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Authorized Trading Partner (ATP) authentication for compliance in the </a:t>
                      </a:r>
                      <a:r>
                        <a:rPr lang="en-US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US Pharma Supply </a:t>
                      </a:r>
                      <a:r>
                        <a:rPr lang="en-US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Chain</a:t>
                      </a:r>
                      <a:endParaRPr lang="en-US" sz="2400" b="0" i="0" u="none" strike="noStrike" dirty="0">
                        <a:solidFill>
                          <a:srgbClr val="023852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For the Drug Supply Chain Security Act</a:t>
                      </a: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RFXEL, Novartis, SAP, LEGISYM, HDA</a:t>
                      </a:r>
                      <a:endParaRPr lang="de-DE" sz="240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Enterprise Identity</a:t>
                      </a:r>
                      <a:endParaRPr lang="de-DE" sz="240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Commercial Production Deployment</a:t>
                      </a:r>
                      <a:endParaRPr lang="de-DE" sz="240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060697"/>
                  </a:ext>
                </a:extLst>
              </a:tr>
              <a:tr h="73611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EUDI </a:t>
                      </a:r>
                      <a:b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</a:b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Wallet</a:t>
                      </a:r>
                      <a:endParaRPr lang="de-DE" sz="2400" dirty="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-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eIDAS</a:t>
                      </a: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 2.0 Revision</a:t>
                      </a:r>
                      <a:b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</a:b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- EU Digital Identity Wallet</a:t>
                      </a:r>
                      <a:b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</a:b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- Citizen ID</a:t>
                      </a:r>
                      <a:b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</a:b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- Enterprise ID</a:t>
                      </a:r>
                      <a:endParaRPr lang="de-DE" sz="2400" dirty="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Schweizerische Bundesbahnen AG,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Worldline</a:t>
                      </a: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, Amadeus,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Sicpa</a:t>
                      </a: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Intesi</a:t>
                      </a: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 Group, DATEV,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IDunion</a:t>
                      </a: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some</a:t>
                      </a: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 EU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member</a:t>
                      </a: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states</a:t>
                      </a:r>
                      <a:endParaRPr lang="de-DE" sz="2400" dirty="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Enterprise Identity</a:t>
                      </a:r>
                      <a:endParaRPr lang="de-DE" sz="240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0" i="0" u="none" strike="noStrike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R&amp;D contract, EU funded</a:t>
                      </a:r>
                      <a:endParaRPr lang="pt-BR" sz="240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486106"/>
                  </a:ext>
                </a:extLst>
              </a:tr>
              <a:tr h="71790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Trace4EU</a:t>
                      </a:r>
                      <a:endParaRPr lang="de-DE" sz="2400" dirty="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- Digital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Product</a:t>
                      </a: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Passport</a:t>
                      </a:r>
                      <a:endParaRPr lang="de-DE" sz="1100" b="0" i="0" u="none" strike="noStrike" dirty="0">
                        <a:solidFill>
                          <a:srgbClr val="023852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marL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-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ArgriFood</a:t>
                      </a: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 Track &amp; Trace</a:t>
                      </a:r>
                      <a:endParaRPr lang="de-DE" sz="2400" dirty="0">
                        <a:effectLst/>
                      </a:endParaRPr>
                    </a:p>
                    <a:p>
                      <a:pPr marL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- EBSI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Compliant</a:t>
                      </a:r>
                      <a:endParaRPr lang="de-DE" sz="1100" b="0" i="0" u="none" strike="noStrike" dirty="0">
                        <a:solidFill>
                          <a:srgbClr val="023852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33 Partners (Trace4EU R&amp;D Consortium, </a:t>
                      </a:r>
                      <a:r>
                        <a:rPr lang="en-US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Infocert</a:t>
                      </a:r>
                      <a:r>
                        <a:rPr lang="en-US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Intesi</a:t>
                      </a:r>
                      <a:r>
                        <a:rPr lang="en-US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 Group, some EU members states, 10 Governments, other)</a:t>
                      </a:r>
                      <a:endParaRPr lang="en-US" sz="2400" dirty="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Lead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Workpackage</a:t>
                      </a: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for</a:t>
                      </a: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Product</a:t>
                      </a: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 + Material Tracing</a:t>
                      </a:r>
                      <a:endParaRPr lang="de-DE" sz="2400" dirty="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R&amp;D contract, EU funded</a:t>
                      </a:r>
                      <a:endParaRPr lang="pt-BR" sz="2400" dirty="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974936"/>
                  </a:ext>
                </a:extLst>
              </a:tr>
              <a:tr h="67495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MaDiTraCe</a:t>
                      </a:r>
                      <a:endParaRPr lang="de-DE" sz="2400" dirty="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- Raw Material Traceability</a:t>
                      </a:r>
                      <a:endParaRPr lang="en-US" sz="2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- EBSI Compliant</a:t>
                      </a:r>
                      <a:br>
                        <a:rPr lang="en-US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- </a:t>
                      </a: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Digital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Product</a:t>
                      </a: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Passport</a:t>
                      </a:r>
                      <a:br>
                        <a:rPr lang="en-US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</a:br>
                      <a:endParaRPr lang="en-US" sz="2400" dirty="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15 Partners (e.g., DMT, BRGM France, Montanuniversität Leoben, University Gent)</a:t>
                      </a:r>
                      <a:endParaRPr lang="de-DE" sz="2400" dirty="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DPP / Identity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for</a:t>
                      </a: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 Critical Raw Material Tracing</a:t>
                      </a:r>
                      <a:endParaRPr lang="de-DE" sz="2400" dirty="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0" i="0" u="none" strike="noStrike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R&amp;D contract, EU funded</a:t>
                      </a:r>
                      <a:endParaRPr lang="pt-BR" sz="240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665549"/>
                  </a:ext>
                </a:extLst>
              </a:tr>
              <a:tr h="6116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Energy &amp; </a:t>
                      </a:r>
                      <a:r>
                        <a:rPr lang="de-DE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Mines</a:t>
                      </a:r>
                      <a:endParaRPr lang="de-DE" sz="1100" b="0" i="0" u="none" strike="noStrike" dirty="0">
                        <a:solidFill>
                          <a:srgbClr val="023852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Digital Trust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(EMDT)</a:t>
                      </a:r>
                      <a:endParaRPr lang="de-DE" sz="2400" dirty="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- Enterprise ID</a:t>
                      </a:r>
                      <a:endParaRPr lang="en-US" sz="2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- ESG Compliance / GHG reporting</a:t>
                      </a:r>
                      <a:endParaRPr lang="en-US" sz="2400" dirty="0">
                        <a:effectLst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State Licenses</a:t>
                      </a:r>
                    </a:p>
                    <a:p>
                      <a:pPr marL="342900" indent="-3429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2400" dirty="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British Columbia Government, </a:t>
                      </a:r>
                      <a:r>
                        <a:rPr lang="en-US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Pricewaterhousecoopers</a:t>
                      </a:r>
                      <a:r>
                        <a:rPr lang="en-US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 (</a:t>
                      </a:r>
                      <a:r>
                        <a:rPr lang="en-US" sz="1100" b="0" i="0" u="none" strike="noStrik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pwc</a:t>
                      </a:r>
                      <a:r>
                        <a:rPr lang="en-US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), London Metal Exchange, Wallet Providers</a:t>
                      </a:r>
                      <a:endParaRPr lang="en-US" sz="2400" dirty="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Enterprise Identity</a:t>
                      </a:r>
                      <a:endParaRPr lang="de-DE" sz="2400" dirty="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</a:rPr>
                        <a:t>Development, SaaS </a:t>
                      </a:r>
                      <a:endParaRPr lang="de-DE" sz="2400">
                        <a:effectLst/>
                      </a:endParaRPr>
                    </a:p>
                  </a:txBody>
                  <a:tcPr marL="42185" marR="21092" marT="21092" marB="2109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675476"/>
                  </a:ext>
                </a:extLst>
              </a:tr>
              <a:tr h="6082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cap="non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IDunion</a:t>
                      </a:r>
                      <a:endParaRPr lang="de-DE" sz="1100" b="0" i="0" u="none" strike="noStrike" cap="none" dirty="0">
                        <a:solidFill>
                          <a:srgbClr val="023852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0800" marR="25400" marT="25400" marB="254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Identity &amp; Trust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Enterprise ID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Digital Product Passport</a:t>
                      </a:r>
                    </a:p>
                  </a:txBody>
                  <a:tcPr marL="50800" marR="25400" marT="25400" marB="254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Bosch, Bundesdruckerei, Deutsche Bahn, Deutsche Telekom, ING, Siemens, </a:t>
                      </a:r>
                      <a:r>
                        <a:rPr lang="de-DE" sz="1100" b="0" i="0" u="none" strike="noStrike" cap="non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Gematik</a:t>
                      </a:r>
                      <a:r>
                        <a:rPr lang="de-DE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, Merck, DATEV, Bundesanzeiger Verlag</a:t>
                      </a:r>
                    </a:p>
                  </a:txBody>
                  <a:tcPr marL="50800" marR="25400" marT="25400" marB="254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R&amp;D Focus, Business Development, Product Passport Definitions</a:t>
                      </a:r>
                    </a:p>
                  </a:txBody>
                  <a:tcPr marL="50800" marR="25400" marT="25400" marB="254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R&amp;D contract. German BMWK</a:t>
                      </a:r>
                    </a:p>
                  </a:txBody>
                  <a:tcPr marL="50800" marR="25400" marT="25400" marB="254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604125"/>
                  </a:ext>
                </a:extLst>
              </a:tr>
              <a:tr h="6082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Gaia-X </a:t>
                      </a:r>
                      <a:r>
                        <a:rPr lang="de-DE" sz="1100" b="0" i="0" u="none" strike="noStrike" cap="non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Federation</a:t>
                      </a:r>
                      <a:r>
                        <a:rPr lang="de-DE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 Services</a:t>
                      </a:r>
                    </a:p>
                  </a:txBody>
                  <a:tcPr marL="50800" marR="25400" marT="25400" marB="254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Identity &amp; Trust</a:t>
                      </a:r>
                    </a:p>
                    <a:p>
                      <a:pPr marL="171450" marR="0" indent="-17145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Data Spaces</a:t>
                      </a:r>
                    </a:p>
                    <a:p>
                      <a:pPr marL="171450" marR="0" indent="-17145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Domain Use Cases (Automotive, Supply Chain, Energy, other)</a:t>
                      </a:r>
                    </a:p>
                  </a:txBody>
                  <a:tcPr marL="50800" marR="25400" marT="25400" marB="254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BMWK, </a:t>
                      </a:r>
                      <a:r>
                        <a:rPr lang="de-DE" sz="1100" b="0" i="0" u="none" strike="noStrike" cap="none" dirty="0" err="1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eco</a:t>
                      </a:r>
                      <a:r>
                        <a:rPr lang="de-DE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 Verband, T-Systems, etc.</a:t>
                      </a:r>
                    </a:p>
                  </a:txBody>
                  <a:tcPr marL="50800" marR="25400" marT="25400" marB="254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23852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Building the NOT API</a:t>
                      </a:r>
                    </a:p>
                  </a:txBody>
                  <a:tcPr marL="50800" marR="25400" marT="25400" marB="254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23852"/>
                          </a:solidFill>
                          <a:effectLst/>
                          <a:highlight>
                            <a:srgbClr val="00FFFF"/>
                          </a:highlight>
                          <a:latin typeface="Roboto" panose="02000000000000000000" pitchFamily="2" charset="0"/>
                          <a:ea typeface="+mn-ea"/>
                          <a:cs typeface="+mn-cs"/>
                          <a:sym typeface="Arial"/>
                        </a:rPr>
                        <a:t>Open Source Development</a:t>
                      </a:r>
                    </a:p>
                  </a:txBody>
                  <a:tcPr marL="50800" marR="25400" marT="25400" marB="254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36310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B97206F5-2FE2-CF43-A634-7C2DBED3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362" y="1292225"/>
            <a:ext cx="216248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73C8AEAF-4C08-5853-DEA5-BE9F94D7D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85" y="2581170"/>
            <a:ext cx="605366" cy="5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8655B250-F195-A101-51A7-848726B4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9" y="1226029"/>
            <a:ext cx="1094317" cy="51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0C3B1BD4-FFB3-C157-5948-81DF0B730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24" y="3297506"/>
            <a:ext cx="814650" cy="8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6109B306-E66C-5216-059B-D89F0AC1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66" y="4219691"/>
            <a:ext cx="814650" cy="8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GFXS-DE Logo">
            <a:extLst>
              <a:ext uri="{FF2B5EF4-FFF2-40B4-BE49-F238E27FC236}">
                <a16:creationId xmlns:a16="http://schemas.microsoft.com/office/drawing/2014/main" id="{C563C29E-140F-71A7-88FB-7F43888F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24" y="5936552"/>
            <a:ext cx="946150" cy="41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71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9D1242-3158-39C1-3CB8-ED7D6555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0" y="314587"/>
            <a:ext cx="8024106" cy="1147501"/>
          </a:xfrm>
        </p:spPr>
        <p:txBody>
          <a:bodyPr/>
          <a:lstStyle/>
          <a:p>
            <a:r>
              <a:rPr lang="en-US" sz="1800" b="1" i="0" u="none" strike="noStrike" dirty="0">
                <a:solidFill>
                  <a:srgbClr val="023852"/>
                </a:solidFill>
                <a:effectLst/>
                <a:latin typeface="Archivo"/>
              </a:rPr>
              <a:t>Generic Architecture for Landscape of Digital Product Passport Standards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68F8B-B597-EA60-B592-4160B9911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</a:t>
            </a:fld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75E2C8-7857-1E8A-D5A7-9531588E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4" y="973146"/>
            <a:ext cx="11839662" cy="527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5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68F8B-B597-EA60-B592-4160B9911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4</a:t>
            </a:fld>
            <a:endParaRPr lang="it-IT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B0E4E74-4882-E399-31EE-34E05B12B052}"/>
              </a:ext>
            </a:extLst>
          </p:cNvPr>
          <p:cNvSpPr txBox="1">
            <a:spLocks/>
          </p:cNvSpPr>
          <p:nvPr/>
        </p:nvSpPr>
        <p:spPr>
          <a:xfrm>
            <a:off x="534041" y="2324428"/>
            <a:ext cx="10515600" cy="31913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sz="1800" dirty="0"/>
          </a:p>
          <a:p>
            <a:r>
              <a:rPr lang="en-GB" sz="1800" dirty="0"/>
              <a:t>What you can do: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dirty="0"/>
              <a:t>Find a </a:t>
            </a:r>
            <a:r>
              <a:rPr lang="en-GB" sz="1800" b="1" dirty="0"/>
              <a:t>collection of standards </a:t>
            </a:r>
            <a:r>
              <a:rPr lang="en-GB" sz="1800" dirty="0"/>
              <a:t>to implement a DPP in your industry / product segment.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Understand the </a:t>
            </a:r>
            <a:r>
              <a:rPr lang="en-GB" sz="1800" b="1" dirty="0"/>
              <a:t>areas</a:t>
            </a:r>
            <a:r>
              <a:rPr lang="en-GB" sz="1800" dirty="0"/>
              <a:t> where technical standards are needed.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r>
              <a:rPr lang="en-GB" sz="1800" dirty="0"/>
              <a:t>What you can’t do:</a:t>
            </a:r>
          </a:p>
          <a:p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dirty="0"/>
              <a:t>Use it as </a:t>
            </a:r>
            <a:r>
              <a:rPr lang="en-GB" sz="1800" b="1" dirty="0"/>
              <a:t>best practice</a:t>
            </a:r>
            <a:r>
              <a:rPr lang="en-GB" sz="1800" dirty="0"/>
              <a:t> on how to implement DPPs compliant to the ESPR regulation.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See how the standards relate to each other.</a:t>
            </a:r>
          </a:p>
          <a:p>
            <a:endParaRPr lang="en-GB" sz="1800" dirty="0"/>
          </a:p>
          <a:p>
            <a:r>
              <a:rPr lang="en-GB" sz="1800" dirty="0"/>
              <a:t>What is needed, is a guideline how to use the standards, which ones relate to each other and which ones make your DPP solution compliant. </a:t>
            </a:r>
            <a:r>
              <a:rPr lang="en-GB" sz="1800" dirty="0">
                <a:sym typeface="Wingdings" panose="05000000000000000000" pitchFamily="2" charset="2"/>
              </a:rPr>
              <a:t> Security of investment!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15E9059-AA0B-D9AF-C709-16EF7A7B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41" y="1328793"/>
            <a:ext cx="5875724" cy="701335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u="sng" dirty="0" err="1"/>
              <a:t>can</a:t>
            </a:r>
            <a:r>
              <a:rPr lang="de-DE" u="sng" dirty="0"/>
              <a:t> do </a:t>
            </a:r>
            <a:r>
              <a:rPr lang="de-DE" dirty="0"/>
              <a:t>and </a:t>
            </a:r>
            <a:r>
              <a:rPr lang="de-DE" u="sng" dirty="0" err="1"/>
              <a:t>can‘t</a:t>
            </a:r>
            <a:r>
              <a:rPr lang="de-DE" u="sng" dirty="0"/>
              <a:t> do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report</a:t>
            </a: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F09157-C5DC-62B0-216D-B6435EE7F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62" y="441208"/>
            <a:ext cx="4462979" cy="21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85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41C46354-EB7F-FB96-1F57-251E578760A8}"/>
              </a:ext>
            </a:extLst>
          </p:cNvPr>
          <p:cNvSpPr txBox="1">
            <a:spLocks/>
          </p:cNvSpPr>
          <p:nvPr/>
        </p:nvSpPr>
        <p:spPr>
          <a:xfrm>
            <a:off x="513128" y="1099219"/>
            <a:ext cx="10589702" cy="73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How to use the DPP Standards Landscape implementing a decentral solution </a:t>
            </a:r>
            <a:endParaRPr lang="en-GB" sz="40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52290C0-F4CF-3817-D78B-B107BCC3D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478" y="2557345"/>
            <a:ext cx="2824539" cy="2818740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CE0520B-3237-913F-020F-298B5D78CCF2}"/>
              </a:ext>
            </a:extLst>
          </p:cNvPr>
          <p:cNvSpPr txBox="1">
            <a:spLocks/>
          </p:cNvSpPr>
          <p:nvPr/>
        </p:nvSpPr>
        <p:spPr>
          <a:xfrm>
            <a:off x="765396" y="3025653"/>
            <a:ext cx="6844076" cy="275130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dirty="0"/>
              <a:t>Short summary: It references standards from the Landscape and shows best practice how to:</a:t>
            </a:r>
          </a:p>
          <a:p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b="1" dirty="0"/>
              <a:t>Create decentralised identifiers </a:t>
            </a:r>
            <a:r>
              <a:rPr lang="en-GB" sz="1800" dirty="0"/>
              <a:t>for involved parties and products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Issue data </a:t>
            </a:r>
            <a:r>
              <a:rPr lang="en-GB" sz="1800" dirty="0"/>
              <a:t>for a digital product passport, 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Create a </a:t>
            </a:r>
            <a:r>
              <a:rPr lang="en-GB" sz="1800" b="1" dirty="0"/>
              <a:t>data carrier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Find the digital product passport </a:t>
            </a:r>
            <a:r>
              <a:rPr lang="en-GB" sz="1800" dirty="0"/>
              <a:t>by using a data carrier.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Verify</a:t>
            </a:r>
            <a:r>
              <a:rPr lang="en-GB" sz="1800" dirty="0"/>
              <a:t> data of the digital product passport.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Benefits</a:t>
            </a:r>
            <a:r>
              <a:rPr lang="en-GB" sz="1800" dirty="0"/>
              <a:t> of a decentralised approach</a:t>
            </a:r>
          </a:p>
          <a:p>
            <a:endParaRPr lang="en-GB" sz="1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458A0E8-E543-553F-4904-C2AEBF08EB62}"/>
              </a:ext>
            </a:extLst>
          </p:cNvPr>
          <p:cNvSpPr txBox="1"/>
          <p:nvPr/>
        </p:nvSpPr>
        <p:spPr>
          <a:xfrm>
            <a:off x="765396" y="2106158"/>
            <a:ext cx="7096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Guth, Ebert, Thiermann, “Implementing Digital Product Passports using decentralized identity standards”, Medium, April 2023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E010815-DDB6-19CB-6464-6A4C863DF507}"/>
              </a:ext>
            </a:extLst>
          </p:cNvPr>
          <p:cNvSpPr txBox="1"/>
          <p:nvPr/>
        </p:nvSpPr>
        <p:spPr>
          <a:xfrm>
            <a:off x="7583591" y="5479972"/>
            <a:ext cx="35971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hlinkClick r:id="rId3"/>
              </a:rPr>
              <a:t>https://medium.com/p/f1102c452020</a:t>
            </a:r>
            <a:r>
              <a:rPr lang="de-DE" sz="1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4160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68F8B-B597-EA60-B592-4160B9911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6</a:t>
            </a:fld>
            <a:endParaRPr lang="it-IT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B0E4E74-4882-E399-31EE-34E05B12B052}"/>
              </a:ext>
            </a:extLst>
          </p:cNvPr>
          <p:cNvSpPr txBox="1">
            <a:spLocks/>
          </p:cNvSpPr>
          <p:nvPr/>
        </p:nvSpPr>
        <p:spPr>
          <a:xfrm>
            <a:off x="534041" y="2324428"/>
            <a:ext cx="7767277" cy="31913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Tx/>
              <a:buChar char="-"/>
            </a:pPr>
            <a:r>
              <a:rPr lang="en-GB" sz="1800" dirty="0"/>
              <a:t>Companies have a high need to </a:t>
            </a:r>
            <a:r>
              <a:rPr lang="en-GB" sz="1800" b="1" dirty="0"/>
              <a:t>insert trusted data </a:t>
            </a:r>
            <a:r>
              <a:rPr lang="en-GB" sz="1800" dirty="0"/>
              <a:t>into their internal systems.  Data in the form of verifiable credentials can meet this need and provide an end-to-end verifiability.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dirty="0"/>
              <a:t>A decentralised approach allows an </a:t>
            </a:r>
            <a:r>
              <a:rPr lang="en-GB" sz="1800" b="1" dirty="0"/>
              <a:t>ad-hoc trusted data exchange </a:t>
            </a:r>
            <a:r>
              <a:rPr lang="en-GB" sz="1800" dirty="0"/>
              <a:t>data without a bilateral integration, also referred to as </a:t>
            </a:r>
            <a:r>
              <a:rPr lang="en-GB" sz="1800" i="1" dirty="0"/>
              <a:t>‘decentralised integration</a:t>
            </a:r>
            <a:r>
              <a:rPr lang="en-GB" sz="1800" dirty="0"/>
              <a:t>’.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dirty="0"/>
              <a:t>A decentralised approach makes </a:t>
            </a:r>
            <a:r>
              <a:rPr lang="en-GB" sz="1800" b="1" dirty="0"/>
              <a:t>central components obsolete</a:t>
            </a:r>
            <a:r>
              <a:rPr lang="en-GB" sz="1800" dirty="0"/>
              <a:t>, which saves development, deployment, management and other ongoing costs which come with central components.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dirty="0"/>
              <a:t>We see first implementations of decentralised data ecosystems in the </a:t>
            </a:r>
            <a:r>
              <a:rPr lang="en-GB" sz="1800" b="1" dirty="0"/>
              <a:t>Gaia-X, Gaia-X Federation Services, and in Catena-X.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15E9059-AA0B-D9AF-C709-16EF7A7B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41" y="1328793"/>
            <a:ext cx="10945152" cy="701335"/>
          </a:xfrm>
        </p:spPr>
        <p:txBody>
          <a:bodyPr/>
          <a:lstStyle/>
          <a:p>
            <a:r>
              <a:rPr lang="de-DE" dirty="0"/>
              <a:t>Benefits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decentralised</a:t>
            </a:r>
            <a:r>
              <a:rPr lang="de-DE" dirty="0"/>
              <a:t> DPP </a:t>
            </a:r>
            <a:r>
              <a:rPr lang="de-DE" dirty="0" err="1"/>
              <a:t>implementation</a:t>
            </a:r>
            <a:endParaRPr lang="de-DE" dirty="0"/>
          </a:p>
        </p:txBody>
      </p:sp>
      <p:pic>
        <p:nvPicPr>
          <p:cNvPr id="3076" name="Picture 4" descr="Environmental Benefits of Telecommuting by Brandy Nasi">
            <a:extLst>
              <a:ext uri="{FF2B5EF4-FFF2-40B4-BE49-F238E27FC236}">
                <a16:creationId xmlns:a16="http://schemas.microsoft.com/office/drawing/2014/main" id="{F95BFC9C-B0DF-A8FE-620D-65B35A6DB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318" y="3083857"/>
            <a:ext cx="3447831" cy="19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0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68F8B-B597-EA60-B592-4160B9911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7</a:t>
            </a:fld>
            <a:endParaRPr lang="it-IT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B0E4E74-4882-E399-31EE-34E05B12B052}"/>
              </a:ext>
            </a:extLst>
          </p:cNvPr>
          <p:cNvSpPr txBox="1">
            <a:spLocks/>
          </p:cNvSpPr>
          <p:nvPr/>
        </p:nvSpPr>
        <p:spPr>
          <a:xfrm>
            <a:off x="601275" y="1488194"/>
            <a:ext cx="8009325" cy="31913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Tx/>
              <a:buChar char="-"/>
            </a:pPr>
            <a:r>
              <a:rPr lang="en-GB" sz="1800" dirty="0"/>
              <a:t>Product information stays with its </a:t>
            </a:r>
            <a:r>
              <a:rPr lang="en-GB" sz="1800" b="1" dirty="0"/>
              <a:t>owner</a:t>
            </a:r>
            <a:r>
              <a:rPr lang="en-GB" sz="1800" dirty="0"/>
              <a:t>. The owner of the data </a:t>
            </a:r>
            <a:r>
              <a:rPr lang="en-GB" sz="1800" b="1" dirty="0"/>
              <a:t>has full control </a:t>
            </a:r>
            <a:r>
              <a:rPr lang="en-GB" sz="1800" dirty="0"/>
              <a:t>over who can access his data.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dirty="0"/>
              <a:t>Because product &amp; company data is not uploaded to central platforms and shared multiple times, the data is </a:t>
            </a:r>
            <a:r>
              <a:rPr lang="en-GB" sz="1800" b="1" dirty="0"/>
              <a:t>always up to date.</a:t>
            </a:r>
            <a:endParaRPr lang="en-GB" sz="1800" dirty="0"/>
          </a:p>
          <a:p>
            <a:pPr marL="285750" indent="-285750">
              <a:buFontTx/>
              <a:buChar char="-"/>
            </a:pPr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dirty="0"/>
              <a:t>Entry barriers are low as reference implementations of the </a:t>
            </a:r>
            <a:r>
              <a:rPr lang="en-GB" sz="1800" b="1" dirty="0"/>
              <a:t>open standards </a:t>
            </a:r>
            <a:r>
              <a:rPr lang="en-GB" sz="1800" dirty="0"/>
              <a:t>are </a:t>
            </a:r>
            <a:r>
              <a:rPr lang="en-GB" sz="1800" b="1" dirty="0"/>
              <a:t>open source </a:t>
            </a:r>
            <a:r>
              <a:rPr lang="en-GB" sz="1800" dirty="0"/>
              <a:t>(GXFS).</a:t>
            </a:r>
          </a:p>
          <a:p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dirty="0"/>
              <a:t>Decentralised technology is </a:t>
            </a:r>
            <a:r>
              <a:rPr lang="en-GB" sz="1800" b="1" dirty="0"/>
              <a:t>inclusive and permissionless</a:t>
            </a:r>
            <a:r>
              <a:rPr lang="en-GB" sz="1800" dirty="0"/>
              <a:t>. Everyone with a wallet can technically participate in the ecosystem.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dirty="0"/>
              <a:t>Potentially, the approach helps show compliance to other regulations (such as the</a:t>
            </a:r>
            <a:r>
              <a:rPr lang="en-US" sz="1800" dirty="0"/>
              <a:t> </a:t>
            </a: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Supply Chain Act</a:t>
            </a:r>
            <a:r>
              <a:rPr lang="en-US" sz="1800" dirty="0"/>
              <a:t>, the EU </a:t>
            </a:r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Directive on corporate sustainability due diligence</a:t>
            </a:r>
            <a:r>
              <a:rPr lang="en-US" sz="1800" dirty="0"/>
              <a:t>, </a:t>
            </a:r>
            <a:r>
              <a:rPr lang="en-US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Critical Raw Materials Act</a:t>
            </a:r>
            <a:r>
              <a:rPr lang="en-US" sz="1800" dirty="0"/>
              <a:t>, the lately announced Green Claims Directive)</a:t>
            </a:r>
            <a:r>
              <a:rPr lang="en-GB" sz="1800" dirty="0"/>
              <a:t> 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15E9059-AA0B-D9AF-C709-16EF7A7B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657" y="235099"/>
            <a:ext cx="7196492" cy="701335"/>
          </a:xfrm>
        </p:spPr>
        <p:txBody>
          <a:bodyPr/>
          <a:lstStyle/>
          <a:p>
            <a:r>
              <a:rPr lang="de-DE" dirty="0" err="1"/>
              <a:t>Continued</a:t>
            </a:r>
            <a:r>
              <a:rPr lang="de-DE" dirty="0"/>
              <a:t> </a:t>
            </a:r>
            <a:r>
              <a:rPr lang="de-DE" dirty="0" err="1"/>
              <a:t>benefits</a:t>
            </a:r>
            <a:r>
              <a:rPr lang="de-DE" dirty="0"/>
              <a:t> </a:t>
            </a:r>
          </a:p>
        </p:txBody>
      </p:sp>
      <p:pic>
        <p:nvPicPr>
          <p:cNvPr id="3" name="Picture 4" descr="Environmental Benefits of Telecommuting by Brandy Nasi">
            <a:extLst>
              <a:ext uri="{FF2B5EF4-FFF2-40B4-BE49-F238E27FC236}">
                <a16:creationId xmlns:a16="http://schemas.microsoft.com/office/drawing/2014/main" id="{098E276F-158D-1EAF-A202-492F04023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318" y="3083857"/>
            <a:ext cx="3447831" cy="19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93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2711C7-A00F-5D1B-A261-0081D6EC4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37" y="3332149"/>
            <a:ext cx="4930978" cy="1090944"/>
          </a:xfrm>
        </p:spPr>
        <p:txBody>
          <a:bodyPr/>
          <a:lstStyle/>
          <a:p>
            <a:r>
              <a:rPr lang="de-DE" dirty="0" err="1"/>
              <a:t>Get</a:t>
            </a:r>
            <a:r>
              <a:rPr lang="de-DE" dirty="0"/>
              <a:t> in </a:t>
            </a:r>
            <a:r>
              <a:rPr lang="de-DE" dirty="0" err="1"/>
              <a:t>touch</a:t>
            </a:r>
            <a:r>
              <a:rPr lang="de-DE" dirty="0"/>
              <a:t>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105B63-5A27-094C-7962-60A060D03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322" y="2504113"/>
            <a:ext cx="2747017" cy="2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0768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Microsoft Office PowerPoint</Application>
  <PresentationFormat>Breitbild</PresentationFormat>
  <Paragraphs>106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Archivo</vt:lpstr>
      <vt:lpstr>Arial</vt:lpstr>
      <vt:lpstr>Calibri</vt:lpstr>
      <vt:lpstr>Roboto</vt:lpstr>
      <vt:lpstr>Standard</vt:lpstr>
      <vt:lpstr>Dr. Susanne Guth-Orlowski</vt:lpstr>
      <vt:lpstr>Projects on Identity &amp; Supply Chain</vt:lpstr>
      <vt:lpstr>Generic Architecture for Landscape of Digital Product Passport Standards</vt:lpstr>
      <vt:lpstr>What you can do and can‘t do with the report</vt:lpstr>
      <vt:lpstr>PowerPoint-Präsentation</vt:lpstr>
      <vt:lpstr>Benefits of a decentralised DPP implementation</vt:lpstr>
      <vt:lpstr>Continued benefits 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Agreement Preparation Meeting</dc:title>
  <dc:creator>Utente di Microsoft Office</dc:creator>
  <cp:lastModifiedBy>Susanne Guth-Orlowski</cp:lastModifiedBy>
  <cp:revision>8</cp:revision>
  <dcterms:created xsi:type="dcterms:W3CDTF">2022-02-17T16:07:10Z</dcterms:created>
  <dcterms:modified xsi:type="dcterms:W3CDTF">2023-04-28T14:23:31Z</dcterms:modified>
</cp:coreProperties>
</file>