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4"/>
  </p:notesMasterIdLst>
  <p:sldIdLst>
    <p:sldId id="256" r:id="rId2"/>
    <p:sldId id="268" r:id="rId3"/>
    <p:sldId id="267" r:id="rId4"/>
    <p:sldId id="262" r:id="rId5"/>
    <p:sldId id="257" r:id="rId6"/>
    <p:sldId id="265" r:id="rId7"/>
    <p:sldId id="261" r:id="rId8"/>
    <p:sldId id="260" r:id="rId9"/>
    <p:sldId id="263" r:id="rId10"/>
    <p:sldId id="264" r:id="rId11"/>
    <p:sldId id="266" r:id="rId12"/>
    <p:sldId id="259"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hZGg695uj4ZWuJW0+JxiLUxhNxH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e" initials="G" lastIdx="1" clrIdx="0">
    <p:extLst>
      <p:ext uri="{19B8F6BF-5375-455C-9EA6-DF929625EA0E}">
        <p15:presenceInfo xmlns:p15="http://schemas.microsoft.com/office/powerpoint/2012/main" userId="Gabrie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6E8"/>
    <a:srgbClr val="BD3679"/>
    <a:srgbClr val="BF3F5C"/>
    <a:srgbClr val="28225A"/>
    <a:srgbClr val="32ADE5"/>
    <a:srgbClr val="F5DFE4"/>
    <a:srgbClr val="283265"/>
    <a:srgbClr val="4191C2"/>
    <a:srgbClr val="0CA4DE"/>
    <a:srgbClr val="A8E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798" y="114"/>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142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ddc11d3695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g1ddc11d3695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5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4159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556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standict.eu/" TargetMode="External"/><Relationship Id="rId7" Type="http://schemas.openxmlformats.org/officeDocument/2006/relationships/hyperlink" Target="https://www.linkedin.com/in/standict/" TargetMode="External"/><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s://twitter.com/Stand_ICT" TargetMode="Externa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6892832" y="2796549"/>
            <a:ext cx="5098869" cy="223229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F3F3F"/>
              </a:buClr>
              <a:buSzPts val="4400"/>
              <a:buFont typeface="Calibri"/>
              <a:buNone/>
              <a:defRPr sz="4400">
                <a:solidFill>
                  <a:srgbClr val="3F3F3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6892831" y="5113019"/>
            <a:ext cx="5098869" cy="138801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6C707C"/>
              </a:buClr>
              <a:buSzPts val="2400"/>
              <a:buFont typeface="Calibri"/>
              <a:buNone/>
              <a:defRPr sz="2400">
                <a:solidFill>
                  <a:srgbClr val="6C707C"/>
                </a:solidFill>
              </a:defRPr>
            </a:lvl1pPr>
            <a:lvl2pPr lvl="1" algn="ctr">
              <a:lnSpc>
                <a:spcPct val="90000"/>
              </a:lnSpc>
              <a:spcBef>
                <a:spcPts val="500"/>
              </a:spcBef>
              <a:spcAft>
                <a:spcPts val="0"/>
              </a:spcAft>
              <a:buClr>
                <a:schemeClr val="dk1"/>
              </a:buClr>
              <a:buSzPts val="2000"/>
              <a:buFont typeface="Calibri"/>
              <a:buNone/>
              <a:defRPr sz="2000"/>
            </a:lvl2pPr>
            <a:lvl3pPr lvl="2" algn="ctr">
              <a:lnSpc>
                <a:spcPct val="90000"/>
              </a:lnSpc>
              <a:spcBef>
                <a:spcPts val="500"/>
              </a:spcBef>
              <a:spcAft>
                <a:spcPts val="0"/>
              </a:spcAft>
              <a:buClr>
                <a:schemeClr val="dk1"/>
              </a:buClr>
              <a:buSzPts val="1800"/>
              <a:buFont typeface="Calibri"/>
              <a:buNone/>
              <a:defRPr sz="1800"/>
            </a:lvl3pPr>
            <a:lvl4pPr lvl="3" algn="ctr">
              <a:lnSpc>
                <a:spcPct val="90000"/>
              </a:lnSpc>
              <a:spcBef>
                <a:spcPts val="500"/>
              </a:spcBef>
              <a:spcAft>
                <a:spcPts val="0"/>
              </a:spcAft>
              <a:buClr>
                <a:schemeClr val="dk1"/>
              </a:buClr>
              <a:buSzPts val="1600"/>
              <a:buFont typeface="Calibri"/>
              <a:buNone/>
              <a:defRPr sz="1600"/>
            </a:lvl4pPr>
            <a:lvl5pPr lvl="4" algn="ctr">
              <a:lnSpc>
                <a:spcPct val="90000"/>
              </a:lnSpc>
              <a:spcBef>
                <a:spcPts val="500"/>
              </a:spcBef>
              <a:spcAft>
                <a:spcPts val="0"/>
              </a:spcAft>
              <a:buClr>
                <a:schemeClr val="dk1"/>
              </a:buClr>
              <a:buSzPts val="1600"/>
              <a:buFont typeface="Calibri"/>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8" name="Google Shape;18;p20"/>
          <p:cNvPicPr preferRelativeResize="0"/>
          <p:nvPr/>
        </p:nvPicPr>
        <p:blipFill rotWithShape="1">
          <a:blip r:embed="rId3">
            <a:alphaModFix/>
          </a:blip>
          <a:srcRect/>
          <a:stretch/>
        </p:blipFill>
        <p:spPr>
          <a:xfrm>
            <a:off x="200300" y="6294815"/>
            <a:ext cx="2256533" cy="4796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type="secHead">
  <p:cSld name="SECTION_HEADER">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500"/>
              </a:spcBef>
              <a:spcAft>
                <a:spcPts val="0"/>
              </a:spcAft>
              <a:buClr>
                <a:srgbClr val="888888"/>
              </a:buClr>
              <a:buSzPts val="2000"/>
              <a:buFont typeface="Calibri"/>
              <a:buNone/>
              <a:defRPr sz="2000">
                <a:solidFill>
                  <a:srgbClr val="888888"/>
                </a:solidFill>
              </a:defRPr>
            </a:lvl2pPr>
            <a:lvl3pPr marL="1371600" lvl="2" indent="-228600" algn="l">
              <a:lnSpc>
                <a:spcPct val="90000"/>
              </a:lnSpc>
              <a:spcBef>
                <a:spcPts val="500"/>
              </a:spcBef>
              <a:spcAft>
                <a:spcPts val="0"/>
              </a:spcAft>
              <a:buClr>
                <a:srgbClr val="888888"/>
              </a:buClr>
              <a:buSzPts val="1800"/>
              <a:buFont typeface="Calibri"/>
              <a:buNone/>
              <a:defRPr sz="1800">
                <a:solidFill>
                  <a:srgbClr val="888888"/>
                </a:solidFill>
              </a:defRPr>
            </a:lvl3pPr>
            <a:lvl4pPr marL="1828800" lvl="3" indent="-228600" algn="l">
              <a:lnSpc>
                <a:spcPct val="90000"/>
              </a:lnSpc>
              <a:spcBef>
                <a:spcPts val="500"/>
              </a:spcBef>
              <a:spcAft>
                <a:spcPts val="0"/>
              </a:spcAft>
              <a:buClr>
                <a:srgbClr val="888888"/>
              </a:buClr>
              <a:buSzPts val="1600"/>
              <a:buFont typeface="Calibri"/>
              <a:buNone/>
              <a:defRPr sz="1600">
                <a:solidFill>
                  <a:srgbClr val="888888"/>
                </a:solidFill>
              </a:defRPr>
            </a:lvl4pPr>
            <a:lvl5pPr marL="2286000" lvl="4" indent="-228600" algn="l">
              <a:lnSpc>
                <a:spcPct val="90000"/>
              </a:lnSpc>
              <a:spcBef>
                <a:spcPts val="500"/>
              </a:spcBef>
              <a:spcAft>
                <a:spcPts val="0"/>
              </a:spcAft>
              <a:buClr>
                <a:srgbClr val="888888"/>
              </a:buClr>
              <a:buSzPts val="1600"/>
              <a:buFont typeface="Calibri"/>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23"/>
          <p:cNvSpPr txBox="1">
            <a:spLocks noGrp="1"/>
          </p:cNvSpPr>
          <p:nvPr>
            <p:ph type="dt" idx="10"/>
          </p:nvPr>
        </p:nvSpPr>
        <p:spPr>
          <a:xfrm>
            <a:off x="838200" y="6357938"/>
            <a:ext cx="17743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2928256" y="6357937"/>
            <a:ext cx="463513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8610600" y="639154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pic>
        <p:nvPicPr>
          <p:cNvPr id="25" name="Google Shape;25;p23"/>
          <p:cNvPicPr preferRelativeResize="0"/>
          <p:nvPr/>
        </p:nvPicPr>
        <p:blipFill rotWithShape="1">
          <a:blip r:embed="rId2">
            <a:alphaModFix/>
          </a:blip>
          <a:srcRect/>
          <a:stretch/>
        </p:blipFill>
        <p:spPr>
          <a:xfrm>
            <a:off x="235974" y="144272"/>
            <a:ext cx="3189745" cy="51063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24"/>
          <p:cNvSpPr txBox="1">
            <a:spLocks noGrp="1"/>
          </p:cNvSpPr>
          <p:nvPr>
            <p:ph type="title"/>
          </p:nvPr>
        </p:nvSpPr>
        <p:spPr>
          <a:xfrm>
            <a:off x="3931920" y="136525"/>
            <a:ext cx="8024106"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4"/>
          <p:cNvSpPr txBox="1">
            <a:spLocks noGrp="1"/>
          </p:cNvSpPr>
          <p:nvPr>
            <p:ph type="dt" idx="10"/>
          </p:nvPr>
        </p:nvSpPr>
        <p:spPr>
          <a:xfrm>
            <a:off x="838200" y="6357938"/>
            <a:ext cx="17743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4"/>
          <p:cNvSpPr txBox="1">
            <a:spLocks noGrp="1"/>
          </p:cNvSpPr>
          <p:nvPr>
            <p:ph type="ftr" idx="11"/>
          </p:nvPr>
        </p:nvSpPr>
        <p:spPr>
          <a:xfrm>
            <a:off x="2928256" y="6357937"/>
            <a:ext cx="463513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4"/>
          <p:cNvSpPr txBox="1">
            <a:spLocks noGrp="1"/>
          </p:cNvSpPr>
          <p:nvPr>
            <p:ph type="sldNum" idx="12"/>
          </p:nvPr>
        </p:nvSpPr>
        <p:spPr>
          <a:xfrm>
            <a:off x="8610600" y="639154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pic>
        <p:nvPicPr>
          <p:cNvPr id="31" name="Google Shape;31;p24"/>
          <p:cNvPicPr preferRelativeResize="0"/>
          <p:nvPr/>
        </p:nvPicPr>
        <p:blipFill rotWithShape="1">
          <a:blip r:embed="rId2">
            <a:alphaModFix/>
          </a:blip>
          <a:srcRect/>
          <a:stretch/>
        </p:blipFill>
        <p:spPr>
          <a:xfrm>
            <a:off x="235974" y="144272"/>
            <a:ext cx="3189745" cy="51063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22"/>
          <p:cNvSpPr txBox="1">
            <a:spLocks noGrp="1"/>
          </p:cNvSpPr>
          <p:nvPr>
            <p:ph type="ctrTitle"/>
          </p:nvPr>
        </p:nvSpPr>
        <p:spPr>
          <a:xfrm>
            <a:off x="771652" y="3246164"/>
            <a:ext cx="4930978" cy="141600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B3A66"/>
              </a:buClr>
              <a:buSzPts val="6000"/>
              <a:buFont typeface="Calibri"/>
              <a:buNone/>
              <a:defRPr sz="6000">
                <a:solidFill>
                  <a:srgbClr val="3B3A66"/>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4" name="Google Shape;34;p22">
            <a:hlinkClick r:id="rId3"/>
          </p:cNvPr>
          <p:cNvPicPr preferRelativeResize="0"/>
          <p:nvPr/>
        </p:nvPicPr>
        <p:blipFill rotWithShape="1">
          <a:blip r:embed="rId4">
            <a:alphaModFix/>
          </a:blip>
          <a:srcRect/>
          <a:stretch/>
        </p:blipFill>
        <p:spPr>
          <a:xfrm>
            <a:off x="7529906" y="2796753"/>
            <a:ext cx="584775" cy="584775"/>
          </a:xfrm>
          <a:prstGeom prst="rect">
            <a:avLst/>
          </a:prstGeom>
          <a:noFill/>
          <a:ln>
            <a:noFill/>
          </a:ln>
        </p:spPr>
      </p:pic>
      <p:sp>
        <p:nvSpPr>
          <p:cNvPr id="35" name="Google Shape;35;p22"/>
          <p:cNvSpPr txBox="1"/>
          <p:nvPr/>
        </p:nvSpPr>
        <p:spPr>
          <a:xfrm>
            <a:off x="8114681" y="2786508"/>
            <a:ext cx="388743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IT" sz="1600" b="0" i="0" u="none" strike="noStrike" cap="none">
                <a:solidFill>
                  <a:schemeClr val="dk1"/>
                </a:solidFill>
                <a:latin typeface="Calibri"/>
                <a:ea typeface="Calibri"/>
                <a:cs typeface="Calibri"/>
                <a:sym typeface="Calibri"/>
              </a:rPr>
              <a:t>To ﬁnd out more visit: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it-IT" sz="1600" b="0" i="0" u="none" strike="noStrike" cap="none">
                <a:solidFill>
                  <a:schemeClr val="dk1"/>
                </a:solidFill>
                <a:latin typeface="Calibri"/>
                <a:ea typeface="Calibri"/>
                <a:cs typeface="Calibri"/>
                <a:sym typeface="Calibri"/>
              </a:rPr>
              <a:t>standict.eu</a:t>
            </a:r>
            <a:endParaRPr sz="1600" b="0" i="0" u="none" strike="noStrike" cap="none">
              <a:solidFill>
                <a:schemeClr val="dk1"/>
              </a:solidFill>
              <a:latin typeface="Calibri"/>
              <a:ea typeface="Calibri"/>
              <a:cs typeface="Calibri"/>
              <a:sym typeface="Calibri"/>
            </a:endParaRPr>
          </a:p>
        </p:txBody>
      </p:sp>
      <p:sp>
        <p:nvSpPr>
          <p:cNvPr id="36" name="Google Shape;36;p22"/>
          <p:cNvSpPr txBox="1"/>
          <p:nvPr/>
        </p:nvSpPr>
        <p:spPr>
          <a:xfrm>
            <a:off x="8114681" y="3725621"/>
            <a:ext cx="388743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IT" sz="1600" b="0" i="0" u="none" strike="noStrike" cap="none">
                <a:solidFill>
                  <a:schemeClr val="dk1"/>
                </a:solidFill>
                <a:latin typeface="Calibri"/>
                <a:ea typeface="Calibri"/>
                <a:cs typeface="Calibri"/>
                <a:sym typeface="Calibri"/>
              </a:rPr>
              <a:t>Stay in touch on Twitter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it-IT" sz="1600" b="0" i="0" u="none" strike="noStrike" cap="none">
                <a:solidFill>
                  <a:schemeClr val="dk1"/>
                </a:solidFill>
                <a:latin typeface="Calibri"/>
                <a:ea typeface="Calibri"/>
                <a:cs typeface="Calibri"/>
                <a:sym typeface="Calibri"/>
              </a:rPr>
              <a:t>@Stand_ICT</a:t>
            </a:r>
            <a:endParaRPr sz="1600" b="0" i="0" u="none" strike="noStrike" cap="none">
              <a:solidFill>
                <a:schemeClr val="dk1"/>
              </a:solidFill>
              <a:latin typeface="Calibri"/>
              <a:ea typeface="Calibri"/>
              <a:cs typeface="Calibri"/>
              <a:sym typeface="Calibri"/>
            </a:endParaRPr>
          </a:p>
        </p:txBody>
      </p:sp>
      <p:sp>
        <p:nvSpPr>
          <p:cNvPr id="37" name="Google Shape;37;p22"/>
          <p:cNvSpPr txBox="1"/>
          <p:nvPr/>
        </p:nvSpPr>
        <p:spPr>
          <a:xfrm>
            <a:off x="8114681" y="4578238"/>
            <a:ext cx="388743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IT" sz="1600" b="0" i="0" u="none" strike="noStrike" cap="none">
                <a:solidFill>
                  <a:schemeClr val="dk1"/>
                </a:solidFill>
                <a:latin typeface="Calibri"/>
                <a:ea typeface="Calibri"/>
                <a:cs typeface="Calibri"/>
                <a:sym typeface="Calibri"/>
              </a:rPr>
              <a:t>Join us on Linkedin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it-IT" sz="1600" b="0" i="0" u="none" strike="noStrike" cap="none">
                <a:solidFill>
                  <a:schemeClr val="dk1"/>
                </a:solidFill>
                <a:latin typeface="Calibri"/>
                <a:ea typeface="Calibri"/>
                <a:cs typeface="Calibri"/>
                <a:sym typeface="Calibri"/>
              </a:rPr>
              <a:t>linkedin.com/in/standict</a:t>
            </a:r>
            <a:endParaRPr sz="1600" b="0" i="0" u="none" strike="noStrike" cap="none">
              <a:solidFill>
                <a:schemeClr val="dk1"/>
              </a:solidFill>
              <a:latin typeface="Calibri"/>
              <a:ea typeface="Calibri"/>
              <a:cs typeface="Calibri"/>
              <a:sym typeface="Calibri"/>
            </a:endParaRPr>
          </a:p>
        </p:txBody>
      </p:sp>
      <p:pic>
        <p:nvPicPr>
          <p:cNvPr id="38" name="Google Shape;38;p22">
            <a:hlinkClick r:id="rId5"/>
          </p:cNvPr>
          <p:cNvPicPr preferRelativeResize="0"/>
          <p:nvPr/>
        </p:nvPicPr>
        <p:blipFill rotWithShape="1">
          <a:blip r:embed="rId6">
            <a:alphaModFix/>
          </a:blip>
          <a:srcRect/>
          <a:stretch/>
        </p:blipFill>
        <p:spPr>
          <a:xfrm>
            <a:off x="7494425" y="3761318"/>
            <a:ext cx="620255" cy="499650"/>
          </a:xfrm>
          <a:prstGeom prst="rect">
            <a:avLst/>
          </a:prstGeom>
          <a:noFill/>
          <a:ln>
            <a:noFill/>
          </a:ln>
        </p:spPr>
      </p:pic>
      <p:pic>
        <p:nvPicPr>
          <p:cNvPr id="39" name="Google Shape;39;p22">
            <a:hlinkClick r:id="rId7"/>
          </p:cNvPr>
          <p:cNvPicPr preferRelativeResize="0"/>
          <p:nvPr/>
        </p:nvPicPr>
        <p:blipFill rotWithShape="1">
          <a:blip r:embed="rId8">
            <a:alphaModFix/>
          </a:blip>
          <a:srcRect/>
          <a:stretch/>
        </p:blipFill>
        <p:spPr>
          <a:xfrm>
            <a:off x="7529904" y="4578238"/>
            <a:ext cx="584775" cy="5847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25"/>
          <p:cNvSpPr txBox="1">
            <a:spLocks noGrp="1"/>
          </p:cNvSpPr>
          <p:nvPr>
            <p:ph type="dt" idx="10"/>
          </p:nvPr>
        </p:nvSpPr>
        <p:spPr>
          <a:xfrm>
            <a:off x="838200" y="6357938"/>
            <a:ext cx="17743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ftr" idx="11"/>
          </p:nvPr>
        </p:nvSpPr>
        <p:spPr>
          <a:xfrm>
            <a:off x="2928256" y="6357937"/>
            <a:ext cx="463513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5"/>
          <p:cNvSpPr txBox="1">
            <a:spLocks noGrp="1"/>
          </p:cNvSpPr>
          <p:nvPr>
            <p:ph type="sldNum" idx="12"/>
          </p:nvPr>
        </p:nvSpPr>
        <p:spPr>
          <a:xfrm>
            <a:off x="8610600" y="639154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pic>
        <p:nvPicPr>
          <p:cNvPr id="44" name="Google Shape;44;p25"/>
          <p:cNvPicPr preferRelativeResize="0"/>
          <p:nvPr/>
        </p:nvPicPr>
        <p:blipFill rotWithShape="1">
          <a:blip r:embed="rId2">
            <a:alphaModFix/>
          </a:blip>
          <a:srcRect/>
          <a:stretch/>
        </p:blipFill>
        <p:spPr>
          <a:xfrm>
            <a:off x="235974" y="144272"/>
            <a:ext cx="3189745" cy="51063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eparator">
  <p:cSld name="Section separator">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26"/>
          <p:cNvSpPr txBox="1">
            <a:spLocks noGrp="1"/>
          </p:cNvSpPr>
          <p:nvPr>
            <p:ph type="ctrTitle"/>
          </p:nvPr>
        </p:nvSpPr>
        <p:spPr>
          <a:xfrm>
            <a:off x="222068" y="2235200"/>
            <a:ext cx="11665131"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400"/>
              <a:buFont typeface="Calibri"/>
              <a:buNone/>
              <a:defRPr sz="4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7939"/>
            <a:ext cx="1774371"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13"/>
          <p:cNvSpPr txBox="1">
            <a:spLocks noGrp="1"/>
          </p:cNvSpPr>
          <p:nvPr>
            <p:ph type="ftr" idx="11"/>
          </p:nvPr>
        </p:nvSpPr>
        <p:spPr>
          <a:xfrm>
            <a:off x="2928257" y="6357938"/>
            <a:ext cx="4635137"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 name="Google Shape;18;p13"/>
          <p:cNvSpPr txBox="1">
            <a:spLocks noGrp="1"/>
          </p:cNvSpPr>
          <p:nvPr>
            <p:ph type="sldNum" idx="12"/>
          </p:nvPr>
        </p:nvSpPr>
        <p:spPr>
          <a:xfrm>
            <a:off x="8610600" y="6391547"/>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lt1"/>
                </a:solidFill>
                <a:latin typeface="Calibri"/>
                <a:ea typeface="Calibri"/>
                <a:cs typeface="Calibri"/>
                <a:sym typeface="Calibri"/>
              </a:defRPr>
            </a:lvl9pPr>
          </a:lstStyle>
          <a:p>
            <a:fld id="{00000000-1234-1234-1234-123412341234}" type="slidenum">
              <a:rPr lang="it-IT" smtClean="0"/>
              <a:pPr/>
              <a:t>‹N›</a:t>
            </a:fld>
            <a:endParaRPr lang="it-IT"/>
          </a:p>
        </p:txBody>
      </p:sp>
      <p:sp>
        <p:nvSpPr>
          <p:cNvPr id="19" name="Google Shape;19;p13"/>
          <p:cNvSpPr txBox="1">
            <a:spLocks noGrp="1"/>
          </p:cNvSpPr>
          <p:nvPr>
            <p:ph type="title"/>
          </p:nvPr>
        </p:nvSpPr>
        <p:spPr>
          <a:xfrm>
            <a:off x="3931920" y="136525"/>
            <a:ext cx="8024107" cy="1325563"/>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3F3F3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13"/>
          <p:cNvSpPr txBox="1">
            <a:spLocks noGrp="1"/>
          </p:cNvSpPr>
          <p:nvPr>
            <p:ph type="body" idx="1"/>
          </p:nvPr>
        </p:nvSpPr>
        <p:spPr>
          <a:xfrm>
            <a:off x="255639" y="1825625"/>
            <a:ext cx="11700387"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21" name="Google Shape;21;p13"/>
          <p:cNvPicPr preferRelativeResize="0"/>
          <p:nvPr/>
        </p:nvPicPr>
        <p:blipFill rotWithShape="1">
          <a:blip r:embed="rId3">
            <a:alphaModFix/>
          </a:blip>
          <a:srcRect/>
          <a:stretch/>
        </p:blipFill>
        <p:spPr>
          <a:xfrm>
            <a:off x="235976" y="144273"/>
            <a:ext cx="3189745" cy="510639"/>
          </a:xfrm>
          <a:prstGeom prst="rect">
            <a:avLst/>
          </a:prstGeom>
          <a:noFill/>
          <a:ln>
            <a:noFill/>
          </a:ln>
        </p:spPr>
      </p:pic>
    </p:spTree>
    <p:extLst>
      <p:ext uri="{BB962C8B-B14F-4D97-AF65-F5344CB8AC3E}">
        <p14:creationId xmlns:p14="http://schemas.microsoft.com/office/powerpoint/2010/main" val="3128522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3931920" y="136525"/>
            <a:ext cx="8024106"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3F3F3F"/>
              </a:buClr>
              <a:buSzPts val="4000"/>
              <a:buFont typeface="Calibri"/>
              <a:buNone/>
              <a:defRPr sz="40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255639" y="1825625"/>
            <a:ext cx="11700387"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7938"/>
            <a:ext cx="177437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2928256" y="6357937"/>
            <a:ext cx="4635137"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91547"/>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standict.eu/standict-2026-call-evaluators" TargetMode="External"/><Relationship Id="rId5" Type="http://schemas.openxmlformats.org/officeDocument/2006/relationships/image" Target="../media/image67.png"/><Relationship Id="rId4" Type="http://schemas.openxmlformats.org/officeDocument/2006/relationships/image" Target="../media/image66.svg"/></Relationships>
</file>

<file path=ppt/slides/_rels/slide1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hyperlink" Target="https://www.standict.eu/euos" TargetMode="External"/><Relationship Id="rId1" Type="http://schemas.openxmlformats.org/officeDocument/2006/relationships/slideLayout" Target="../slideLayouts/slideLayout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hyperlink" Target="https://zenodo.org/record/7728381#.ZBrYZMKZM2w" TargetMode="External"/><Relationship Id="rId5" Type="http://schemas.openxmlformats.org/officeDocument/2006/relationships/hyperlink" Target="https://www.standict.eu/digital-product-passport-standards-report" TargetMode="External"/><Relationship Id="rId4"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hyperlink" Target="https://zenodo.org/record/7432520" TargetMode="External"/><Relationship Id="rId13" Type="http://schemas.openxmlformats.org/officeDocument/2006/relationships/image" Target="../media/image47.jpg"/><Relationship Id="rId18" Type="http://schemas.openxmlformats.org/officeDocument/2006/relationships/image" Target="../media/image51.png"/><Relationship Id="rId3" Type="http://schemas.openxmlformats.org/officeDocument/2006/relationships/hyperlink" Target="https://www.standict.eu/landscape-analysis-reports" TargetMode="External"/><Relationship Id="rId21" Type="http://schemas.openxmlformats.org/officeDocument/2006/relationships/image" Target="../media/image54.png"/><Relationship Id="rId7" Type="http://schemas.openxmlformats.org/officeDocument/2006/relationships/hyperlink" Target="https://zenodo.org/record/7193436#.Y1FjiXZBw2z" TargetMode="External"/><Relationship Id="rId12" Type="http://schemas.openxmlformats.org/officeDocument/2006/relationships/image" Target="../media/image46.jp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image" Target="../media/image41.jpe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hyperlink" Target="https://doi.org/10.5281/zenodo.5926394" TargetMode="External"/><Relationship Id="rId11" Type="http://schemas.openxmlformats.org/officeDocument/2006/relationships/image" Target="../media/image45.jpg"/><Relationship Id="rId24" Type="http://schemas.openxmlformats.org/officeDocument/2006/relationships/image" Target="../media/image57.svg"/><Relationship Id="rId5" Type="http://schemas.openxmlformats.org/officeDocument/2006/relationships/hyperlink" Target="https://zenodo.org/record/5785688#.Y1FionZBw2w" TargetMode="External"/><Relationship Id="rId15" Type="http://schemas.openxmlformats.org/officeDocument/2006/relationships/image" Target="../media/image49.png"/><Relationship Id="rId23" Type="http://schemas.openxmlformats.org/officeDocument/2006/relationships/image" Target="../media/image56.png"/><Relationship Id="rId10" Type="http://schemas.openxmlformats.org/officeDocument/2006/relationships/image" Target="../media/image44.jpg"/><Relationship Id="rId19" Type="http://schemas.openxmlformats.org/officeDocument/2006/relationships/image" Target="../media/image52.png"/><Relationship Id="rId4" Type="http://schemas.openxmlformats.org/officeDocument/2006/relationships/hyperlink" Target="https://zenodo.org/record/5011179#.YZ4BENDMI2y" TargetMode="External"/><Relationship Id="rId9" Type="http://schemas.openxmlformats.org/officeDocument/2006/relationships/hyperlink" Target="https://zenodo.org/record/7728381#.ZBrYZMKZM2w" TargetMode="External"/><Relationship Id="rId14" Type="http://schemas.openxmlformats.org/officeDocument/2006/relationships/image" Target="../media/image48.jpg"/><Relationship Id="rId22"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1.jpg"/><Relationship Id="rId4" Type="http://schemas.openxmlformats.org/officeDocument/2006/relationships/image" Target="../media/image60.sv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standict.eu/standict-2026-call-evaluators" TargetMode="External"/><Relationship Id="rId5" Type="http://schemas.openxmlformats.org/officeDocument/2006/relationships/image" Target="../media/image64.png"/><Relationship Id="rId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16" name="Titolo 1">
            <a:extLst>
              <a:ext uri="{FF2B5EF4-FFF2-40B4-BE49-F238E27FC236}">
                <a16:creationId xmlns:a16="http://schemas.microsoft.com/office/drawing/2014/main" id="{CD759D1C-9B85-E4CE-003D-9F16E4971C2E}"/>
              </a:ext>
            </a:extLst>
          </p:cNvPr>
          <p:cNvSpPr>
            <a:spLocks noGrp="1"/>
          </p:cNvSpPr>
          <p:nvPr>
            <p:ph type="ctrTitle"/>
          </p:nvPr>
        </p:nvSpPr>
        <p:spPr>
          <a:xfrm>
            <a:off x="4914900" y="2904355"/>
            <a:ext cx="7035580" cy="2011103"/>
          </a:xfrm>
        </p:spPr>
        <p:txBody>
          <a:bodyPr anchor="t" anchorCtr="0">
            <a:noAutofit/>
          </a:bodyPr>
          <a:lstStyle/>
          <a:p>
            <a:pPr algn="r">
              <a:lnSpc>
                <a:spcPct val="100000"/>
              </a:lnSpc>
            </a:pPr>
            <a:r>
              <a:rPr lang="en-US" sz="3200" dirty="0">
                <a:solidFill>
                  <a:srgbClr val="3A3462"/>
                </a:solidFill>
                <a:latin typeface="+mj-lt"/>
              </a:rPr>
              <a:t>Walk </a:t>
            </a:r>
            <a:r>
              <a:rPr lang="en-US" sz="2400" dirty="0">
                <a:solidFill>
                  <a:srgbClr val="3A3462"/>
                </a:solidFill>
                <a:latin typeface="+mj-lt"/>
              </a:rPr>
              <a:t>&amp; </a:t>
            </a:r>
            <a:r>
              <a:rPr lang="en-US" sz="3200" dirty="0">
                <a:solidFill>
                  <a:srgbClr val="3A3462"/>
                </a:solidFill>
                <a:latin typeface="+mj-lt"/>
              </a:rPr>
              <a:t>Talk Webinar</a:t>
            </a:r>
            <a:br>
              <a:rPr lang="en-US" sz="1600" dirty="0">
                <a:solidFill>
                  <a:srgbClr val="3A3462"/>
                </a:solidFill>
                <a:latin typeface="+mj-lt"/>
              </a:rPr>
            </a:br>
            <a:r>
              <a:rPr lang="en-US" sz="1600" dirty="0">
                <a:solidFill>
                  <a:srgbClr val="3A3462"/>
                </a:solidFill>
                <a:latin typeface="+mj-lt"/>
              </a:rPr>
              <a:t> </a:t>
            </a:r>
            <a:br>
              <a:rPr lang="en-US" sz="1600" b="1" dirty="0">
                <a:solidFill>
                  <a:srgbClr val="3A3462"/>
                </a:solidFill>
                <a:latin typeface="+mj-lt"/>
              </a:rPr>
            </a:br>
            <a:r>
              <a:rPr lang="en-US" sz="3600" b="1" dirty="0">
                <a:solidFill>
                  <a:srgbClr val="3A3462"/>
                </a:solidFill>
                <a:latin typeface="+mj-lt"/>
              </a:rPr>
              <a:t>Digital Product Passport </a:t>
            </a:r>
            <a:br>
              <a:rPr lang="en-US" sz="2400" dirty="0">
                <a:solidFill>
                  <a:srgbClr val="3A3462"/>
                </a:solidFill>
                <a:latin typeface="+mj-lt"/>
              </a:rPr>
            </a:br>
            <a:r>
              <a:rPr lang="en-US" sz="2000" dirty="0">
                <a:solidFill>
                  <a:srgbClr val="3A3462"/>
                </a:solidFill>
                <a:latin typeface="+mj-lt"/>
              </a:rPr>
              <a:t>Making informed choices and protecting brands</a:t>
            </a:r>
            <a:endParaRPr lang="it-IT" sz="1600" dirty="0">
              <a:solidFill>
                <a:srgbClr val="3A3462"/>
              </a:solidFill>
              <a:latin typeface="+mj-lt"/>
            </a:endParaRPr>
          </a:p>
        </p:txBody>
      </p:sp>
      <p:pic>
        <p:nvPicPr>
          <p:cNvPr id="9" name="Picture 6">
            <a:extLst>
              <a:ext uri="{FF2B5EF4-FFF2-40B4-BE49-F238E27FC236}">
                <a16:creationId xmlns:a16="http://schemas.microsoft.com/office/drawing/2014/main" id="{0EB174C4-C5DA-B160-0C14-8DCC53EB7745}"/>
              </a:ext>
            </a:extLst>
          </p:cNvPr>
          <p:cNvPicPr>
            <a:picLocks noChangeAspect="1"/>
          </p:cNvPicPr>
          <p:nvPr/>
        </p:nvPicPr>
        <p:blipFill>
          <a:blip r:embed="rId3"/>
          <a:stretch>
            <a:fillRect/>
          </a:stretch>
        </p:blipFill>
        <p:spPr>
          <a:xfrm>
            <a:off x="7158185" y="6128417"/>
            <a:ext cx="519673" cy="312006"/>
          </a:xfrm>
          <a:prstGeom prst="rect">
            <a:avLst/>
          </a:prstGeom>
        </p:spPr>
      </p:pic>
      <p:pic>
        <p:nvPicPr>
          <p:cNvPr id="10" name="Picture 2" descr="Home">
            <a:extLst>
              <a:ext uri="{FF2B5EF4-FFF2-40B4-BE49-F238E27FC236}">
                <a16:creationId xmlns:a16="http://schemas.microsoft.com/office/drawing/2014/main" id="{46CB3303-AB0A-2169-5615-7E4D46100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0915" y="6205435"/>
            <a:ext cx="894128" cy="2059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SBooster.eu">
            <a:extLst>
              <a:ext uri="{FF2B5EF4-FFF2-40B4-BE49-F238E27FC236}">
                <a16:creationId xmlns:a16="http://schemas.microsoft.com/office/drawing/2014/main" id="{1D3F5F70-1158-3FDE-11CA-C1108879F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8100" y="6205435"/>
            <a:ext cx="582468" cy="1927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643577B2-058D-AB64-1F22-968281969420}"/>
              </a:ext>
            </a:extLst>
          </p:cNvPr>
          <p:cNvPicPr>
            <a:picLocks noChangeAspect="1"/>
          </p:cNvPicPr>
          <p:nvPr/>
        </p:nvPicPr>
        <p:blipFill>
          <a:blip r:embed="rId6"/>
          <a:stretch>
            <a:fillRect/>
          </a:stretch>
        </p:blipFill>
        <p:spPr>
          <a:xfrm>
            <a:off x="9373625" y="6153765"/>
            <a:ext cx="742474" cy="309291"/>
          </a:xfrm>
          <a:prstGeom prst="rect">
            <a:avLst/>
          </a:prstGeom>
        </p:spPr>
      </p:pic>
      <p:pic>
        <p:nvPicPr>
          <p:cNvPr id="13" name="Picture 4">
            <a:extLst>
              <a:ext uri="{FF2B5EF4-FFF2-40B4-BE49-F238E27FC236}">
                <a16:creationId xmlns:a16="http://schemas.microsoft.com/office/drawing/2014/main" id="{C93F5861-EF4D-647B-38C8-C793F8AF6D9F}"/>
              </a:ext>
            </a:extLst>
          </p:cNvPr>
          <p:cNvPicPr>
            <a:picLocks noChangeAspect="1"/>
          </p:cNvPicPr>
          <p:nvPr/>
        </p:nvPicPr>
        <p:blipFill>
          <a:blip r:embed="rId7"/>
          <a:stretch>
            <a:fillRect/>
          </a:stretch>
        </p:blipFill>
        <p:spPr>
          <a:xfrm>
            <a:off x="10189156" y="6041765"/>
            <a:ext cx="686758" cy="485309"/>
          </a:xfrm>
          <a:prstGeom prst="rect">
            <a:avLst/>
          </a:prstGeom>
        </p:spPr>
      </p:pic>
      <p:pic>
        <p:nvPicPr>
          <p:cNvPr id="14" name="Picture 8">
            <a:extLst>
              <a:ext uri="{FF2B5EF4-FFF2-40B4-BE49-F238E27FC236}">
                <a16:creationId xmlns:a16="http://schemas.microsoft.com/office/drawing/2014/main" id="{6708C75A-F04D-994C-9AE1-1E3424DE8A3E}"/>
              </a:ext>
            </a:extLst>
          </p:cNvPr>
          <p:cNvPicPr>
            <a:picLocks noChangeAspect="1"/>
          </p:cNvPicPr>
          <p:nvPr/>
        </p:nvPicPr>
        <p:blipFill>
          <a:blip r:embed="rId8"/>
          <a:stretch>
            <a:fillRect/>
          </a:stretch>
        </p:blipFill>
        <p:spPr>
          <a:xfrm>
            <a:off x="10948971" y="6098416"/>
            <a:ext cx="413574" cy="299734"/>
          </a:xfrm>
          <a:prstGeom prst="rect">
            <a:avLst/>
          </a:prstGeom>
        </p:spPr>
      </p:pic>
      <p:pic>
        <p:nvPicPr>
          <p:cNvPr id="15" name="Picture 12">
            <a:extLst>
              <a:ext uri="{FF2B5EF4-FFF2-40B4-BE49-F238E27FC236}">
                <a16:creationId xmlns:a16="http://schemas.microsoft.com/office/drawing/2014/main" id="{422494F4-C69D-8F3C-29C7-F929D53678EA}"/>
              </a:ext>
            </a:extLst>
          </p:cNvPr>
          <p:cNvPicPr>
            <a:picLocks noChangeAspect="1"/>
          </p:cNvPicPr>
          <p:nvPr/>
        </p:nvPicPr>
        <p:blipFill>
          <a:blip r:embed="rId9"/>
          <a:stretch>
            <a:fillRect/>
          </a:stretch>
        </p:blipFill>
        <p:spPr>
          <a:xfrm>
            <a:off x="11435602" y="6284419"/>
            <a:ext cx="514878" cy="84955"/>
          </a:xfrm>
          <a:prstGeom prst="rect">
            <a:avLst/>
          </a:prstGeom>
        </p:spPr>
      </p:pic>
      <p:sp>
        <p:nvSpPr>
          <p:cNvPr id="20" name="Sottotitolo 2">
            <a:extLst>
              <a:ext uri="{FF2B5EF4-FFF2-40B4-BE49-F238E27FC236}">
                <a16:creationId xmlns:a16="http://schemas.microsoft.com/office/drawing/2014/main" id="{4AEDD49D-69C3-6871-11D5-5A2FA214AED1}"/>
              </a:ext>
            </a:extLst>
          </p:cNvPr>
          <p:cNvSpPr>
            <a:spLocks noGrp="1"/>
          </p:cNvSpPr>
          <p:nvPr>
            <p:ph type="subTitle" idx="1"/>
          </p:nvPr>
        </p:nvSpPr>
        <p:spPr>
          <a:xfrm>
            <a:off x="704850" y="4087314"/>
            <a:ext cx="11245630" cy="2011103"/>
          </a:xfrm>
        </p:spPr>
        <p:txBody>
          <a:bodyPr anchor="ctr">
            <a:normAutofit/>
          </a:bodyPr>
          <a:lstStyle/>
          <a:p>
            <a:pPr algn="r">
              <a:lnSpc>
                <a:spcPct val="100000"/>
              </a:lnSpc>
            </a:pPr>
            <a:r>
              <a:rPr lang="it-IT" b="1" i="1" dirty="0">
                <a:solidFill>
                  <a:srgbClr val="46A2D3"/>
                </a:solidFill>
                <a:latin typeface="+mn-lt"/>
              </a:rPr>
              <a:t>Silvana Muscella</a:t>
            </a:r>
            <a:br>
              <a:rPr lang="it-IT" sz="2200" b="1" i="1" dirty="0">
                <a:solidFill>
                  <a:srgbClr val="46A2D3"/>
                </a:solidFill>
                <a:latin typeface="+mn-lt"/>
              </a:rPr>
            </a:br>
            <a:r>
              <a:rPr lang="it-IT" sz="1800" i="1" dirty="0">
                <a:solidFill>
                  <a:srgbClr val="46A2D3"/>
                </a:solidFill>
                <a:latin typeface="+mn-lt"/>
              </a:rPr>
              <a:t>Trust-IT CEO &amp; Technical Coordinator of StandICT.eu 2026</a:t>
            </a:r>
            <a:endParaRPr lang="it-IT" sz="2200" i="1" dirty="0">
              <a:solidFill>
                <a:srgbClr val="46A2D3"/>
              </a:solidFill>
              <a:latin typeface="+mn-lt"/>
            </a:endParaRPr>
          </a:p>
        </p:txBody>
      </p:sp>
      <p:sp>
        <p:nvSpPr>
          <p:cNvPr id="22" name="CasellaDiTesto 21">
            <a:extLst>
              <a:ext uri="{FF2B5EF4-FFF2-40B4-BE49-F238E27FC236}">
                <a16:creationId xmlns:a16="http://schemas.microsoft.com/office/drawing/2014/main" id="{C3561590-B517-6AB8-F3C1-B0F851ABE5BE}"/>
              </a:ext>
            </a:extLst>
          </p:cNvPr>
          <p:cNvSpPr txBox="1"/>
          <p:nvPr/>
        </p:nvSpPr>
        <p:spPr>
          <a:xfrm>
            <a:off x="241520" y="5395434"/>
            <a:ext cx="6134100" cy="646331"/>
          </a:xfrm>
          <a:prstGeom prst="rect">
            <a:avLst/>
          </a:prstGeom>
          <a:noFill/>
        </p:spPr>
        <p:txBody>
          <a:bodyPr wrap="square">
            <a:spAutoFit/>
          </a:bodyPr>
          <a:lstStyle/>
          <a:p>
            <a:br>
              <a:rPr lang="en-US" sz="1800" dirty="0">
                <a:solidFill>
                  <a:srgbClr val="3A3462"/>
                </a:solidFill>
                <a:latin typeface="+mj-lt"/>
              </a:rPr>
            </a:br>
            <a:r>
              <a:rPr lang="en-US" sz="1800" i="1" dirty="0">
                <a:solidFill>
                  <a:srgbClr val="3A3462"/>
                </a:solidFill>
                <a:latin typeface="+mj-lt"/>
              </a:rPr>
              <a:t>28</a:t>
            </a:r>
            <a:r>
              <a:rPr lang="en-US" sz="1800" i="1" baseline="30000" dirty="0">
                <a:solidFill>
                  <a:srgbClr val="3A3462"/>
                </a:solidFill>
                <a:latin typeface="+mj-lt"/>
              </a:rPr>
              <a:t>th</a:t>
            </a:r>
            <a:r>
              <a:rPr lang="en-US" sz="1800" i="1" dirty="0">
                <a:solidFill>
                  <a:srgbClr val="3A3462"/>
                </a:solidFill>
                <a:latin typeface="+mj-lt"/>
              </a:rPr>
              <a:t> April 2023</a:t>
            </a:r>
            <a:endParaRPr lang="it-IT"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11" name="Ovale 10">
            <a:extLst>
              <a:ext uri="{FF2B5EF4-FFF2-40B4-BE49-F238E27FC236}">
                <a16:creationId xmlns:a16="http://schemas.microsoft.com/office/drawing/2014/main" id="{E62E3EC8-C9F3-D2EF-8B53-D6B734A48D3A}"/>
              </a:ext>
            </a:extLst>
          </p:cNvPr>
          <p:cNvSpPr/>
          <p:nvPr/>
        </p:nvSpPr>
        <p:spPr>
          <a:xfrm>
            <a:off x="162226" y="1054918"/>
            <a:ext cx="792000" cy="7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Elemento grafico 8" descr="Megafono">
            <a:extLst>
              <a:ext uri="{FF2B5EF4-FFF2-40B4-BE49-F238E27FC236}">
                <a16:creationId xmlns:a16="http://schemas.microsoft.com/office/drawing/2014/main" id="{786CDB49-9F48-5917-EE26-46D0FE8A79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226" y="996355"/>
            <a:ext cx="827314" cy="827314"/>
          </a:xfrm>
          <a:prstGeom prst="rect">
            <a:avLst/>
          </a:prstGeom>
        </p:spPr>
      </p:pic>
      <p:sp>
        <p:nvSpPr>
          <p:cNvPr id="3" name="Rettangolo con angoli arrotondati 12">
            <a:extLst>
              <a:ext uri="{FF2B5EF4-FFF2-40B4-BE49-F238E27FC236}">
                <a16:creationId xmlns:a16="http://schemas.microsoft.com/office/drawing/2014/main" id="{010F9F82-AF0A-E8FF-8671-E6B17776B05E}"/>
              </a:ext>
            </a:extLst>
          </p:cNvPr>
          <p:cNvSpPr/>
          <p:nvPr/>
        </p:nvSpPr>
        <p:spPr>
          <a:xfrm>
            <a:off x="214084" y="1190166"/>
            <a:ext cx="4067630" cy="44268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buClr>
                <a:schemeClr val="bg1"/>
              </a:buClr>
            </a:pPr>
            <a:r>
              <a:rPr lang="en-US" sz="2000" dirty="0">
                <a:solidFill>
                  <a:srgbClr val="283265"/>
                </a:solidFill>
                <a:highlight>
                  <a:srgbClr val="AFB7DF"/>
                </a:highlight>
                <a:latin typeface="Arial Rounded MT Bold" panose="020F0704030504030204" pitchFamily="34" charset="0"/>
              </a:rPr>
              <a:t>Working in ICT Standards </a:t>
            </a:r>
            <a:br>
              <a:rPr lang="en-US" sz="2000" dirty="0">
                <a:solidFill>
                  <a:srgbClr val="283265"/>
                </a:solidFill>
                <a:highlight>
                  <a:srgbClr val="AFB7DF"/>
                </a:highlight>
                <a:latin typeface="Arial Rounded MT Bold" panose="020F0704030504030204" pitchFamily="34" charset="0"/>
              </a:rPr>
            </a:br>
            <a:r>
              <a:rPr lang="en-US" sz="2000" dirty="0">
                <a:solidFill>
                  <a:srgbClr val="283265"/>
                </a:solidFill>
                <a:highlight>
                  <a:srgbClr val="AFB7DF"/>
                </a:highlight>
                <a:latin typeface="Arial Rounded MT Bold" panose="020F0704030504030204" pitchFamily="34" charset="0"/>
              </a:rPr>
              <a:t>&amp; need financial support to move your research along?</a:t>
            </a:r>
          </a:p>
          <a:p>
            <a:pPr lvl="2">
              <a:buClr>
                <a:schemeClr val="bg1"/>
              </a:buClr>
            </a:pPr>
            <a:r>
              <a:rPr lang="en-US" sz="2000" dirty="0">
                <a:solidFill>
                  <a:srgbClr val="283265"/>
                </a:solidFill>
                <a:highlight>
                  <a:srgbClr val="AFB7DF"/>
                </a:highlight>
                <a:latin typeface="Arial Rounded MT Bold" panose="020F0704030504030204" pitchFamily="34" charset="0"/>
              </a:rPr>
              <a:t> </a:t>
            </a:r>
            <a:br>
              <a:rPr lang="en-US" sz="2000" dirty="0">
                <a:solidFill>
                  <a:srgbClr val="283265"/>
                </a:solidFill>
                <a:latin typeface="Arial Rounded MT Bold" panose="020F0704030504030204" pitchFamily="34" charset="0"/>
              </a:rPr>
            </a:br>
            <a:endParaRPr lang="en-US" sz="2000" dirty="0">
              <a:solidFill>
                <a:srgbClr val="283265"/>
              </a:solidFill>
              <a:latin typeface="Arial Rounded MT Bold" panose="020F0704030504030204" pitchFamily="34" charset="0"/>
            </a:endParaRPr>
          </a:p>
          <a:p>
            <a:pPr lvl="2">
              <a:buClr>
                <a:schemeClr val="bg1"/>
              </a:buClr>
            </a:pPr>
            <a:endParaRPr lang="en-US" sz="2000" dirty="0">
              <a:solidFill>
                <a:srgbClr val="283265"/>
              </a:solidFill>
              <a:latin typeface="Arial Rounded MT Bold" panose="020F0704030504030204" pitchFamily="34" charset="0"/>
            </a:endParaRPr>
          </a:p>
          <a:p>
            <a:pPr algn="ctr">
              <a:lnSpc>
                <a:spcPct val="150000"/>
              </a:lnSpc>
              <a:buClr>
                <a:schemeClr val="bg1"/>
              </a:buClr>
            </a:pPr>
            <a:r>
              <a:rPr lang="en-US" sz="2400" spc="300" dirty="0">
                <a:solidFill>
                  <a:schemeClr val="bg1"/>
                </a:solidFill>
                <a:latin typeface="Arial Rounded MT Bold" panose="020F0704030504030204" pitchFamily="34" charset="0"/>
              </a:rPr>
              <a:t>SAVE THE DATE</a:t>
            </a:r>
          </a:p>
          <a:p>
            <a:pPr algn="ctr">
              <a:lnSpc>
                <a:spcPct val="150000"/>
              </a:lnSpc>
              <a:buClr>
                <a:schemeClr val="bg1"/>
              </a:buClr>
            </a:pPr>
            <a:r>
              <a:rPr lang="en-US" sz="3200" dirty="0">
                <a:solidFill>
                  <a:srgbClr val="BF3F5C"/>
                </a:solidFill>
                <a:latin typeface="Arial Rounded MT Bold" panose="020F0704030504030204" pitchFamily="34" charset="0"/>
              </a:rPr>
              <a:t>9</a:t>
            </a:r>
            <a:r>
              <a:rPr lang="en-US" sz="3200" baseline="30000" dirty="0">
                <a:solidFill>
                  <a:srgbClr val="BF3F5C"/>
                </a:solidFill>
                <a:latin typeface="Arial Rounded MT Bold" panose="020F0704030504030204" pitchFamily="34" charset="0"/>
              </a:rPr>
              <a:t>th</a:t>
            </a:r>
            <a:r>
              <a:rPr lang="en-US" sz="3200" dirty="0">
                <a:solidFill>
                  <a:srgbClr val="BF3F5C"/>
                </a:solidFill>
                <a:latin typeface="Arial Rounded MT Bold" panose="020F0704030504030204" pitchFamily="34" charset="0"/>
              </a:rPr>
              <a:t> May 2023 </a:t>
            </a:r>
          </a:p>
          <a:p>
            <a:pPr algn="ctr">
              <a:lnSpc>
                <a:spcPct val="150000"/>
              </a:lnSpc>
              <a:buClr>
                <a:schemeClr val="bg1"/>
              </a:buClr>
            </a:pPr>
            <a:r>
              <a:rPr lang="en-US" dirty="0">
                <a:solidFill>
                  <a:srgbClr val="BF3F5C"/>
                </a:solidFill>
                <a:latin typeface="Arial Rounded MT Bold" panose="020F0704030504030204" pitchFamily="34" charset="0"/>
              </a:rPr>
              <a:t>– 11:59 pm (CEST)</a:t>
            </a:r>
            <a:endParaRPr lang="en-US" sz="2000" dirty="0">
              <a:solidFill>
                <a:srgbClr val="BF3F5C"/>
              </a:solidFill>
              <a:latin typeface="Arial Rounded MT Bold" panose="020F0704030504030204" pitchFamily="34" charset="0"/>
            </a:endParaRPr>
          </a:p>
        </p:txBody>
      </p:sp>
      <p:sp>
        <p:nvSpPr>
          <p:cNvPr id="61" name="Google Shape;61;p28"/>
          <p:cNvSpPr txBox="1">
            <a:spLocks noGrp="1"/>
          </p:cNvSpPr>
          <p:nvPr>
            <p:ph type="title"/>
          </p:nvPr>
        </p:nvSpPr>
        <p:spPr>
          <a:xfrm>
            <a:off x="4005943" y="157389"/>
            <a:ext cx="8022653" cy="7948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3F3F"/>
              </a:buClr>
              <a:buSzPts val="1800"/>
              <a:buNone/>
            </a:pPr>
            <a:r>
              <a:rPr lang="it-IT" sz="2800" b="1" kern="0" dirty="0">
                <a:solidFill>
                  <a:srgbClr val="3A3462"/>
                </a:solidFill>
                <a:latin typeface="+mj-lt"/>
                <a:cs typeface="Arial" charset="0"/>
              </a:rPr>
              <a:t>StandICT.eu 2026 - 1</a:t>
            </a:r>
            <a:r>
              <a:rPr lang="it-IT" sz="2800" b="1" kern="0" baseline="30000" dirty="0">
                <a:solidFill>
                  <a:srgbClr val="3A3462"/>
                </a:solidFill>
                <a:latin typeface="+mj-lt"/>
                <a:cs typeface="Arial" charset="0"/>
              </a:rPr>
              <a:t>st</a:t>
            </a:r>
            <a:r>
              <a:rPr lang="it-IT" sz="2800" b="1" kern="0" dirty="0">
                <a:solidFill>
                  <a:srgbClr val="3A3462"/>
                </a:solidFill>
                <a:latin typeface="+mj-lt"/>
                <a:cs typeface="Arial" charset="0"/>
              </a:rPr>
              <a:t> Open Call in </a:t>
            </a:r>
            <a:r>
              <a:rPr lang="it-IT" sz="2800" b="1" kern="0" dirty="0" err="1">
                <a:solidFill>
                  <a:srgbClr val="3A3462"/>
                </a:solidFill>
                <a:latin typeface="+mj-lt"/>
                <a:cs typeface="Arial" charset="0"/>
              </a:rPr>
              <a:t>May</a:t>
            </a:r>
            <a:endParaRPr sz="2800" dirty="0">
              <a:solidFill>
                <a:srgbClr val="3A3462"/>
              </a:solidFill>
              <a:latin typeface="+mj-lt"/>
            </a:endParaRPr>
          </a:p>
        </p:txBody>
      </p:sp>
      <p:sp>
        <p:nvSpPr>
          <p:cNvPr id="62" name="Google Shape;62;p2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10</a:t>
            </a:fld>
            <a:endParaRPr/>
          </a:p>
        </p:txBody>
      </p:sp>
      <p:pic>
        <p:nvPicPr>
          <p:cNvPr id="6" name="Immagine 5">
            <a:extLst>
              <a:ext uri="{FF2B5EF4-FFF2-40B4-BE49-F238E27FC236}">
                <a16:creationId xmlns:a16="http://schemas.microsoft.com/office/drawing/2014/main" id="{30D9AFDD-F64A-0DC4-7E4B-D32B4259A391}"/>
              </a:ext>
            </a:extLst>
          </p:cNvPr>
          <p:cNvPicPr>
            <a:picLocks noChangeAspect="1"/>
          </p:cNvPicPr>
          <p:nvPr/>
        </p:nvPicPr>
        <p:blipFill>
          <a:blip r:embed="rId5"/>
          <a:stretch>
            <a:fillRect/>
          </a:stretch>
        </p:blipFill>
        <p:spPr>
          <a:xfrm>
            <a:off x="4537523" y="1324621"/>
            <a:ext cx="7509908" cy="3877398"/>
          </a:xfrm>
          <a:prstGeom prst="roundRect">
            <a:avLst/>
          </a:prstGeom>
        </p:spPr>
      </p:pic>
      <p:sp>
        <p:nvSpPr>
          <p:cNvPr id="10" name="Rettangolo con angoli arrotondati 9">
            <a:extLst>
              <a:ext uri="{FF2B5EF4-FFF2-40B4-BE49-F238E27FC236}">
                <a16:creationId xmlns:a16="http://schemas.microsoft.com/office/drawing/2014/main" id="{00254CF4-945C-AE90-DF94-7A5DA2640846}"/>
              </a:ext>
            </a:extLst>
          </p:cNvPr>
          <p:cNvSpPr/>
          <p:nvPr/>
        </p:nvSpPr>
        <p:spPr>
          <a:xfrm>
            <a:off x="288470" y="1433261"/>
            <a:ext cx="3842655" cy="1641313"/>
          </a:xfrm>
          <a:prstGeom prst="roundRect">
            <a:avLst/>
          </a:prstGeom>
          <a:noFill/>
          <a:ln w="3175">
            <a:solidFill>
              <a:srgbClr val="2E5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con angoli arrotondati 6">
            <a:extLst>
              <a:ext uri="{FF2B5EF4-FFF2-40B4-BE49-F238E27FC236}">
                <a16:creationId xmlns:a16="http://schemas.microsoft.com/office/drawing/2014/main" id="{A35E30E3-8434-DB18-6F2A-0F042557C03C}"/>
              </a:ext>
            </a:extLst>
          </p:cNvPr>
          <p:cNvSpPr/>
          <p:nvPr/>
        </p:nvSpPr>
        <p:spPr>
          <a:xfrm>
            <a:off x="620482" y="3406047"/>
            <a:ext cx="3207657" cy="545845"/>
          </a:xfrm>
          <a:prstGeom prst="roundRect">
            <a:avLst>
              <a:gd name="adj" fmla="val 50000"/>
            </a:avLst>
          </a:prstGeom>
          <a:solidFill>
            <a:srgbClr val="2E5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01E00EAB-30C7-B528-BDF1-C26528EC4729}"/>
              </a:ext>
            </a:extLst>
          </p:cNvPr>
          <p:cNvSpPr txBox="1"/>
          <p:nvPr/>
        </p:nvSpPr>
        <p:spPr>
          <a:xfrm>
            <a:off x="21772" y="5502967"/>
            <a:ext cx="12192000" cy="492443"/>
          </a:xfrm>
          <a:prstGeom prst="rect">
            <a:avLst/>
          </a:prstGeom>
          <a:noFill/>
        </p:spPr>
        <p:txBody>
          <a:bodyPr wrap="square">
            <a:spAutoFit/>
          </a:bodyPr>
          <a:lstStyle/>
          <a:p>
            <a:pPr lvl="2" algn="ctr">
              <a:buClr>
                <a:schemeClr val="bg1"/>
              </a:buClr>
            </a:pPr>
            <a:r>
              <a:rPr lang="en-US" sz="2600" b="1" dirty="0">
                <a:solidFill>
                  <a:srgbClr val="BF3F5C"/>
                </a:solidFill>
                <a:highlight>
                  <a:srgbClr val="F5DFE4"/>
                </a:highlight>
                <a:latin typeface="Arial Rounded MT Bold" panose="020F0704030504030204" pitchFamily="34" charset="0"/>
              </a:rPr>
              <a:t>Applications tackling the Metaverse &amp; DPP domains are very welcome </a:t>
            </a:r>
          </a:p>
        </p:txBody>
      </p:sp>
      <p:sp>
        <p:nvSpPr>
          <p:cNvPr id="5" name="Rettangolo con angoli arrotondati 9">
            <a:extLst>
              <a:ext uri="{FF2B5EF4-FFF2-40B4-BE49-F238E27FC236}">
                <a16:creationId xmlns:a16="http://schemas.microsoft.com/office/drawing/2014/main" id="{D4AE4F29-0660-44C5-2D9A-E3E438E63D8D}"/>
              </a:ext>
            </a:extLst>
          </p:cNvPr>
          <p:cNvSpPr/>
          <p:nvPr/>
        </p:nvSpPr>
        <p:spPr>
          <a:xfrm>
            <a:off x="266698" y="5466886"/>
            <a:ext cx="11740126" cy="587939"/>
          </a:xfrm>
          <a:prstGeom prst="roundRect">
            <a:avLst/>
          </a:prstGeom>
          <a:noFill/>
          <a:ln w="3175">
            <a:solidFill>
              <a:srgbClr val="BF3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hlinkClick r:id="rId6"/>
            <a:extLst>
              <a:ext uri="{FF2B5EF4-FFF2-40B4-BE49-F238E27FC236}">
                <a16:creationId xmlns:a16="http://schemas.microsoft.com/office/drawing/2014/main" id="{944556B6-3046-4244-8BE0-61794E7322D1}"/>
              </a:ext>
            </a:extLst>
          </p:cNvPr>
          <p:cNvSpPr txBox="1"/>
          <p:nvPr/>
        </p:nvSpPr>
        <p:spPr>
          <a:xfrm>
            <a:off x="827314" y="3457142"/>
            <a:ext cx="2775858" cy="461665"/>
          </a:xfrm>
          <a:prstGeom prst="rect">
            <a:avLst/>
          </a:prstGeom>
          <a:noFill/>
        </p:spPr>
        <p:txBody>
          <a:bodyPr wrap="square" rtlCol="0">
            <a:spAutoFit/>
          </a:bodyPr>
          <a:lstStyle/>
          <a:p>
            <a:pPr algn="ctr"/>
            <a:r>
              <a:rPr lang="it-IT" sz="2400" dirty="0">
                <a:solidFill>
                  <a:schemeClr val="bg1"/>
                </a:solidFill>
                <a:latin typeface="Arial Rounded MT Bold" panose="020F0704030504030204" pitchFamily="34" charset="0"/>
              </a:rPr>
              <a:t>SAVE THE DATE</a:t>
            </a:r>
          </a:p>
        </p:txBody>
      </p:sp>
    </p:spTree>
    <p:extLst>
      <p:ext uri="{BB962C8B-B14F-4D97-AF65-F5344CB8AC3E}">
        <p14:creationId xmlns:p14="http://schemas.microsoft.com/office/powerpoint/2010/main" val="111880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F494BD9-EBFD-D706-42D4-BECB316306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11</a:t>
            </a:fld>
            <a:endParaRPr lang="it-IT"/>
          </a:p>
        </p:txBody>
      </p:sp>
      <p:sp>
        <p:nvSpPr>
          <p:cNvPr id="4" name="Segnaposto numero diapositiva 2">
            <a:extLst>
              <a:ext uri="{FF2B5EF4-FFF2-40B4-BE49-F238E27FC236}">
                <a16:creationId xmlns:a16="http://schemas.microsoft.com/office/drawing/2014/main" id="{02066FAE-E40F-C4E2-0851-405E672E941C}"/>
              </a:ext>
            </a:extLst>
          </p:cNvPr>
          <p:cNvSpPr txBox="1">
            <a:spLocks/>
          </p:cNvSpPr>
          <p:nvPr/>
        </p:nvSpPr>
        <p:spPr>
          <a:xfrm>
            <a:off x="18692544" y="10502160"/>
            <a:ext cx="1051115" cy="6021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fld id="{345175DA-277F-B548-B500-1BF71FE23091}" type="slidenum">
              <a:rPr lang="it-IT" smtClean="0"/>
              <a:pPr/>
              <a:t>11</a:t>
            </a:fld>
            <a:endParaRPr lang="it-IT"/>
          </a:p>
        </p:txBody>
      </p:sp>
      <p:sp>
        <p:nvSpPr>
          <p:cNvPr id="5" name="Titolo 3">
            <a:extLst>
              <a:ext uri="{FF2B5EF4-FFF2-40B4-BE49-F238E27FC236}">
                <a16:creationId xmlns:a16="http://schemas.microsoft.com/office/drawing/2014/main" id="{AF3C574C-EAB0-4415-0BD3-F6EF56EF72A3}"/>
              </a:ext>
            </a:extLst>
          </p:cNvPr>
          <p:cNvSpPr txBox="1">
            <a:spLocks/>
          </p:cNvSpPr>
          <p:nvPr/>
        </p:nvSpPr>
        <p:spPr>
          <a:xfrm>
            <a:off x="6623291" y="612224"/>
            <a:ext cx="11901124" cy="1007143"/>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1800"/>
              <a:buFont typeface="Calibri"/>
              <a:buNone/>
              <a:defRPr sz="40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br>
              <a:rPr lang="en-GB"/>
            </a:br>
            <a:endParaRPr lang="en-GB" dirty="0"/>
          </a:p>
        </p:txBody>
      </p:sp>
      <p:sp>
        <p:nvSpPr>
          <p:cNvPr id="6" name="Rettangolo con angoli arrotondati 12">
            <a:extLst>
              <a:ext uri="{FF2B5EF4-FFF2-40B4-BE49-F238E27FC236}">
                <a16:creationId xmlns:a16="http://schemas.microsoft.com/office/drawing/2014/main" id="{EF40A6B7-1FD8-3CD3-C04E-998F2F57FAA6}"/>
              </a:ext>
            </a:extLst>
          </p:cNvPr>
          <p:cNvSpPr/>
          <p:nvPr/>
        </p:nvSpPr>
        <p:spPr>
          <a:xfrm>
            <a:off x="9599838" y="5003380"/>
            <a:ext cx="2276021" cy="46613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i="1" dirty="0">
                <a:solidFill>
                  <a:schemeClr val="tx1"/>
                </a:solidFill>
                <a:latin typeface="Arial" charset="0"/>
                <a:ea typeface="Arial" charset="0"/>
                <a:cs typeface="Arial" charset="0"/>
              </a:rPr>
              <a:t> </a:t>
            </a:r>
            <a:r>
              <a:rPr lang="en-US" sz="1200" dirty="0">
                <a:solidFill>
                  <a:srgbClr val="283265"/>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https://www.standict.eu/euos</a:t>
            </a:r>
            <a:r>
              <a:rPr lang="en-US" sz="1200" dirty="0">
                <a:solidFill>
                  <a:srgbClr val="283265"/>
                </a:solidFill>
                <a:latin typeface="Arial" charset="0"/>
                <a:ea typeface="Arial" charset="0"/>
                <a:cs typeface="Arial" charset="0"/>
              </a:rPr>
              <a:t> </a:t>
            </a:r>
            <a:endParaRPr lang="en-GB" sz="1200" dirty="0">
              <a:solidFill>
                <a:srgbClr val="283265"/>
              </a:solidFill>
              <a:latin typeface="Arial" charset="0"/>
              <a:ea typeface="Arial" charset="0"/>
              <a:cs typeface="Arial" charset="0"/>
            </a:endParaRPr>
          </a:p>
        </p:txBody>
      </p:sp>
      <p:sp>
        <p:nvSpPr>
          <p:cNvPr id="7" name="Subtitle 1">
            <a:extLst>
              <a:ext uri="{FF2B5EF4-FFF2-40B4-BE49-F238E27FC236}">
                <a16:creationId xmlns:a16="http://schemas.microsoft.com/office/drawing/2014/main" id="{67A9424E-E66B-E977-45FD-60E9F70C3677}"/>
              </a:ext>
            </a:extLst>
          </p:cNvPr>
          <p:cNvSpPr txBox="1">
            <a:spLocks/>
          </p:cNvSpPr>
          <p:nvPr/>
        </p:nvSpPr>
        <p:spPr>
          <a:xfrm>
            <a:off x="6594482" y="542013"/>
            <a:ext cx="8562610" cy="101275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endParaRPr lang="en-GB" sz="4800" b="1" dirty="0">
              <a:latin typeface="+mj-lt"/>
              <a:ea typeface="+mj-ea"/>
              <a:cs typeface="+mj-cs"/>
            </a:endParaRPr>
          </a:p>
        </p:txBody>
      </p:sp>
      <p:pic>
        <p:nvPicPr>
          <p:cNvPr id="9" name="Picture 12">
            <a:extLst>
              <a:ext uri="{FF2B5EF4-FFF2-40B4-BE49-F238E27FC236}">
                <a16:creationId xmlns:a16="http://schemas.microsoft.com/office/drawing/2014/main" id="{19A6FEA5-54B8-7D5C-F167-5ACE05318E3C}"/>
              </a:ext>
            </a:extLst>
          </p:cNvPr>
          <p:cNvPicPr>
            <a:picLocks noChangeAspect="1"/>
          </p:cNvPicPr>
          <p:nvPr/>
        </p:nvPicPr>
        <p:blipFill rotWithShape="1">
          <a:blip r:embed="rId3"/>
          <a:srcRect l="-217" t="15226" r="217" b="15914"/>
          <a:stretch/>
        </p:blipFill>
        <p:spPr>
          <a:xfrm>
            <a:off x="302612" y="992435"/>
            <a:ext cx="5629322" cy="5362178"/>
          </a:xfrm>
          <a:prstGeom prst="rect">
            <a:avLst/>
          </a:prstGeom>
        </p:spPr>
      </p:pic>
      <p:pic>
        <p:nvPicPr>
          <p:cNvPr id="10" name="Picture 9">
            <a:extLst>
              <a:ext uri="{FF2B5EF4-FFF2-40B4-BE49-F238E27FC236}">
                <a16:creationId xmlns:a16="http://schemas.microsoft.com/office/drawing/2014/main" id="{E42166A1-19B2-D494-E425-C39B772C8CC4}"/>
              </a:ext>
            </a:extLst>
          </p:cNvPr>
          <p:cNvPicPr>
            <a:picLocks noChangeAspect="1"/>
          </p:cNvPicPr>
          <p:nvPr/>
        </p:nvPicPr>
        <p:blipFill>
          <a:blip r:embed="rId4"/>
          <a:stretch>
            <a:fillRect/>
          </a:stretch>
        </p:blipFill>
        <p:spPr>
          <a:xfrm>
            <a:off x="8060447" y="303897"/>
            <a:ext cx="3828941" cy="1377075"/>
          </a:xfrm>
          <a:prstGeom prst="rect">
            <a:avLst/>
          </a:prstGeom>
        </p:spPr>
      </p:pic>
      <p:sp>
        <p:nvSpPr>
          <p:cNvPr id="12" name="Rettangolo con angoli arrotondati 12">
            <a:extLst>
              <a:ext uri="{FF2B5EF4-FFF2-40B4-BE49-F238E27FC236}">
                <a16:creationId xmlns:a16="http://schemas.microsoft.com/office/drawing/2014/main" id="{63C7B6D0-064D-D9E8-A9D6-DF6390D1BE27}"/>
              </a:ext>
            </a:extLst>
          </p:cNvPr>
          <p:cNvSpPr/>
          <p:nvPr/>
        </p:nvSpPr>
        <p:spPr>
          <a:xfrm>
            <a:off x="6438850" y="1898830"/>
            <a:ext cx="5457820" cy="2248251"/>
          </a:xfrm>
          <a:prstGeom prst="roundRect">
            <a:avLst/>
          </a:prstGeom>
          <a:gradFill flip="none" rotWithShape="1">
            <a:gsLst>
              <a:gs pos="1000">
                <a:srgbClr val="283265"/>
              </a:gs>
              <a:gs pos="51000">
                <a:srgbClr val="283265"/>
              </a:gs>
              <a:gs pos="100000">
                <a:srgbClr val="46A2D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effectLst>
                <a:outerShdw blurRad="38100" dist="38100" dir="2700000" algn="tl">
                  <a:srgbClr val="000000">
                    <a:alpha val="43137"/>
                  </a:srgbClr>
                </a:outerShdw>
              </a:effectLst>
            </a:endParaRPr>
          </a:p>
          <a:p>
            <a:r>
              <a:rPr lang="en-US" sz="2200" dirty="0">
                <a:effectLst>
                  <a:outerShdw blurRad="38100" dist="38100" dir="2700000" algn="tl">
                    <a:srgbClr val="000000">
                      <a:alpha val="43137"/>
                    </a:srgbClr>
                  </a:outerShdw>
                </a:effectLst>
              </a:rPr>
              <a:t>A functional gateway to quickly access both main areas of EUOS, Repository of Standards &amp; Discussion Groups even leveraging the interactive map and following the required topic.</a:t>
            </a:r>
          </a:p>
          <a:p>
            <a:endParaRPr lang="en-GB" sz="2000" dirty="0">
              <a:effectLst>
                <a:outerShdw blurRad="38100" dist="38100" dir="2700000" algn="tl">
                  <a:srgbClr val="000000">
                    <a:alpha val="43137"/>
                  </a:srgbClr>
                </a:outerShdw>
              </a:effectLst>
            </a:endParaRPr>
          </a:p>
        </p:txBody>
      </p:sp>
      <p:sp>
        <p:nvSpPr>
          <p:cNvPr id="13" name="Rettangolo con angoli arrotondati 12">
            <a:extLst>
              <a:ext uri="{FF2B5EF4-FFF2-40B4-BE49-F238E27FC236}">
                <a16:creationId xmlns:a16="http://schemas.microsoft.com/office/drawing/2014/main" id="{D91AC3E3-18A1-652D-4FA7-C1260F76B113}"/>
              </a:ext>
            </a:extLst>
          </p:cNvPr>
          <p:cNvSpPr/>
          <p:nvPr/>
        </p:nvSpPr>
        <p:spPr>
          <a:xfrm>
            <a:off x="9599839" y="4426544"/>
            <a:ext cx="2276021" cy="721699"/>
          </a:xfrm>
          <a:prstGeom prst="roundRect">
            <a:avLst>
              <a:gd name="adj" fmla="val 50000"/>
            </a:avLst>
          </a:prstGeom>
          <a:gradFill flip="none" rotWithShape="1">
            <a:gsLst>
              <a:gs pos="0">
                <a:srgbClr val="0CA4DE"/>
              </a:gs>
              <a:gs pos="99000">
                <a:srgbClr val="5A4A4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rial Rounded MT Bold" panose="020F0704030504030204" pitchFamily="34" charset="0"/>
              </a:rPr>
              <a:t>JOIN US!</a:t>
            </a:r>
            <a:endParaRPr lang="en-GB" sz="2000" dirty="0">
              <a:latin typeface="Arial Rounded MT Bold" panose="020F0704030504030204" pitchFamily="34" charset="0"/>
            </a:endParaRPr>
          </a:p>
        </p:txBody>
      </p:sp>
      <p:sp>
        <p:nvSpPr>
          <p:cNvPr id="20" name="Rettangolo con angoli arrotondati 19">
            <a:extLst>
              <a:ext uri="{FF2B5EF4-FFF2-40B4-BE49-F238E27FC236}">
                <a16:creationId xmlns:a16="http://schemas.microsoft.com/office/drawing/2014/main" id="{675A86F5-95C4-D48D-DD6A-1F7E3D5B6AC4}"/>
              </a:ext>
            </a:extLst>
          </p:cNvPr>
          <p:cNvSpPr/>
          <p:nvPr/>
        </p:nvSpPr>
        <p:spPr>
          <a:xfrm>
            <a:off x="3571985" y="4927032"/>
            <a:ext cx="4660901" cy="1647077"/>
          </a:xfrm>
          <a:prstGeom prst="roundRect">
            <a:avLst/>
          </a:prstGeom>
          <a:solidFill>
            <a:schemeClr val="bg1"/>
          </a:solidFill>
          <a:ln w="3175">
            <a:solidFill>
              <a:srgbClr val="0C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4" name="Gruppo 23">
            <a:extLst>
              <a:ext uri="{FF2B5EF4-FFF2-40B4-BE49-F238E27FC236}">
                <a16:creationId xmlns:a16="http://schemas.microsoft.com/office/drawing/2014/main" id="{1AFADED6-BFEC-F784-08D9-8ECE3133C748}"/>
              </a:ext>
            </a:extLst>
          </p:cNvPr>
          <p:cNvGrpSpPr/>
          <p:nvPr/>
        </p:nvGrpSpPr>
        <p:grpSpPr>
          <a:xfrm>
            <a:off x="3490420" y="4822396"/>
            <a:ext cx="559636" cy="559636"/>
            <a:chOff x="4522736" y="4727541"/>
            <a:chExt cx="684000" cy="684000"/>
          </a:xfrm>
        </p:grpSpPr>
        <p:sp>
          <p:nvSpPr>
            <p:cNvPr id="21" name="Ovale 20">
              <a:extLst>
                <a:ext uri="{FF2B5EF4-FFF2-40B4-BE49-F238E27FC236}">
                  <a16:creationId xmlns:a16="http://schemas.microsoft.com/office/drawing/2014/main" id="{C3BB88DF-7F62-3E61-4DF5-FA498B95ADF7}"/>
                </a:ext>
              </a:extLst>
            </p:cNvPr>
            <p:cNvSpPr/>
            <p:nvPr/>
          </p:nvSpPr>
          <p:spPr>
            <a:xfrm>
              <a:off x="4522736" y="4739253"/>
              <a:ext cx="660000" cy="6600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Elemento grafico 21" descr="Informazione">
              <a:extLst>
                <a:ext uri="{FF2B5EF4-FFF2-40B4-BE49-F238E27FC236}">
                  <a16:creationId xmlns:a16="http://schemas.microsoft.com/office/drawing/2014/main" id="{DE5DFEE5-250A-F707-BBF0-20EAF6221E2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22736" y="4727541"/>
              <a:ext cx="684000" cy="684000"/>
            </a:xfrm>
            <a:prstGeom prst="rect">
              <a:avLst/>
            </a:prstGeom>
          </p:spPr>
        </p:pic>
      </p:grpSp>
      <p:sp>
        <p:nvSpPr>
          <p:cNvPr id="23" name="CasellaDiTesto 22">
            <a:extLst>
              <a:ext uri="{FF2B5EF4-FFF2-40B4-BE49-F238E27FC236}">
                <a16:creationId xmlns:a16="http://schemas.microsoft.com/office/drawing/2014/main" id="{04E7851C-9A82-BCDC-1E83-312AF167C332}"/>
              </a:ext>
            </a:extLst>
          </p:cNvPr>
          <p:cNvSpPr txBox="1"/>
          <p:nvPr/>
        </p:nvSpPr>
        <p:spPr>
          <a:xfrm>
            <a:off x="3770238" y="5277395"/>
            <a:ext cx="4352132" cy="1077218"/>
          </a:xfrm>
          <a:prstGeom prst="rect">
            <a:avLst/>
          </a:prstGeom>
          <a:noFill/>
        </p:spPr>
        <p:txBody>
          <a:bodyPr wrap="square">
            <a:spAutoFit/>
          </a:bodyPr>
          <a:lstStyle/>
          <a:p>
            <a:pPr algn="ctr"/>
            <a:r>
              <a:rPr lang="it-IT" sz="1600" b="1" dirty="0" err="1">
                <a:solidFill>
                  <a:srgbClr val="283265"/>
                </a:solidFill>
              </a:rPr>
              <a:t>Incremental</a:t>
            </a:r>
            <a:r>
              <a:rPr lang="it-IT" sz="1600" b="1" dirty="0">
                <a:solidFill>
                  <a:srgbClr val="283265"/>
                </a:solidFill>
              </a:rPr>
              <a:t> </a:t>
            </a:r>
            <a:r>
              <a:rPr lang="it-IT" sz="1600" b="1" dirty="0" err="1">
                <a:solidFill>
                  <a:srgbClr val="283265"/>
                </a:solidFill>
              </a:rPr>
              <a:t>approach</a:t>
            </a:r>
            <a:r>
              <a:rPr lang="it-IT" sz="1600" b="1" dirty="0">
                <a:solidFill>
                  <a:srgbClr val="283265"/>
                </a:solidFill>
              </a:rPr>
              <a:t> to the EUOS on a </a:t>
            </a:r>
            <a:r>
              <a:rPr lang="it-IT" sz="1600" b="1" dirty="0" err="1">
                <a:solidFill>
                  <a:srgbClr val="283265"/>
                </a:solidFill>
              </a:rPr>
              <a:t>streamlined</a:t>
            </a:r>
            <a:r>
              <a:rPr lang="it-IT" sz="1600" b="1" dirty="0">
                <a:solidFill>
                  <a:srgbClr val="283265"/>
                </a:solidFill>
              </a:rPr>
              <a:t>, </a:t>
            </a:r>
            <a:r>
              <a:rPr lang="it-IT" sz="1600" b="1" dirty="0" err="1">
                <a:solidFill>
                  <a:srgbClr val="283265"/>
                </a:solidFill>
              </a:rPr>
              <a:t>automated</a:t>
            </a:r>
            <a:r>
              <a:rPr lang="it-IT" sz="1600" b="1" dirty="0">
                <a:solidFill>
                  <a:srgbClr val="283265"/>
                </a:solidFill>
              </a:rPr>
              <a:t> system on </a:t>
            </a:r>
            <a:r>
              <a:rPr lang="it-IT" sz="1600" b="1" dirty="0" err="1">
                <a:solidFill>
                  <a:srgbClr val="283265"/>
                </a:solidFill>
              </a:rPr>
              <a:t>adding</a:t>
            </a:r>
            <a:r>
              <a:rPr lang="it-IT" sz="1600" b="1" dirty="0">
                <a:solidFill>
                  <a:srgbClr val="283265"/>
                </a:solidFill>
              </a:rPr>
              <a:t> standards to the </a:t>
            </a:r>
            <a:r>
              <a:rPr lang="it-IT" sz="1600" b="1" dirty="0" err="1">
                <a:solidFill>
                  <a:srgbClr val="283265"/>
                </a:solidFill>
              </a:rPr>
              <a:t>observatory</a:t>
            </a:r>
            <a:r>
              <a:rPr lang="it-IT" sz="1600" b="1" dirty="0">
                <a:solidFill>
                  <a:srgbClr val="283265"/>
                </a:solidFill>
              </a:rPr>
              <a:t> once the </a:t>
            </a:r>
            <a:r>
              <a:rPr lang="it-IT" sz="1600" b="1" dirty="0" err="1">
                <a:solidFill>
                  <a:srgbClr val="283265"/>
                </a:solidFill>
              </a:rPr>
              <a:t>Landscape</a:t>
            </a:r>
            <a:r>
              <a:rPr lang="it-IT" sz="1600" b="1" dirty="0">
                <a:solidFill>
                  <a:srgbClr val="283265"/>
                </a:solidFill>
              </a:rPr>
              <a:t> reports are </a:t>
            </a:r>
            <a:r>
              <a:rPr lang="it-IT" sz="1600" b="1" dirty="0" err="1">
                <a:solidFill>
                  <a:srgbClr val="283265"/>
                </a:solidFill>
              </a:rPr>
              <a:t>issued</a:t>
            </a:r>
            <a:r>
              <a:rPr lang="it-IT" sz="1600" b="1" dirty="0">
                <a:solidFill>
                  <a:srgbClr val="283265"/>
                </a:solidFill>
              </a:rPr>
              <a:t> &amp; </a:t>
            </a:r>
            <a:r>
              <a:rPr lang="it-IT" sz="1600" b="1" dirty="0" err="1">
                <a:solidFill>
                  <a:srgbClr val="283265"/>
                </a:solidFill>
              </a:rPr>
              <a:t>published</a:t>
            </a:r>
            <a:r>
              <a:rPr lang="it-IT" sz="1600" b="1" dirty="0">
                <a:solidFill>
                  <a:srgbClr val="283265"/>
                </a:solidFill>
              </a:rPr>
              <a:t>.</a:t>
            </a:r>
          </a:p>
        </p:txBody>
      </p:sp>
    </p:spTree>
    <p:extLst>
      <p:ext uri="{BB962C8B-B14F-4D97-AF65-F5344CB8AC3E}">
        <p14:creationId xmlns:p14="http://schemas.microsoft.com/office/powerpoint/2010/main" val="175391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40DB2E8-D9E3-B0B2-A482-E1C5BE34B5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2</a:t>
            </a:fld>
            <a:endParaRPr lang="it-IT"/>
          </a:p>
        </p:txBody>
      </p:sp>
      <p:pic>
        <p:nvPicPr>
          <p:cNvPr id="6" name="Immagine 5">
            <a:extLst>
              <a:ext uri="{FF2B5EF4-FFF2-40B4-BE49-F238E27FC236}">
                <a16:creationId xmlns:a16="http://schemas.microsoft.com/office/drawing/2014/main" id="{A71DED45-0B71-5561-7054-0258042E5805}"/>
              </a:ext>
            </a:extLst>
          </p:cNvPr>
          <p:cNvPicPr>
            <a:picLocks noChangeAspect="1"/>
          </p:cNvPicPr>
          <p:nvPr/>
        </p:nvPicPr>
        <p:blipFill>
          <a:blip r:embed="rId2"/>
          <a:stretch>
            <a:fillRect/>
          </a:stretch>
        </p:blipFill>
        <p:spPr>
          <a:xfrm>
            <a:off x="0" y="869308"/>
            <a:ext cx="12192000" cy="5364480"/>
          </a:xfrm>
          <a:prstGeom prst="rect">
            <a:avLst/>
          </a:prstGeom>
        </p:spPr>
      </p:pic>
      <p:sp>
        <p:nvSpPr>
          <p:cNvPr id="7" name="Titolo 1">
            <a:extLst>
              <a:ext uri="{FF2B5EF4-FFF2-40B4-BE49-F238E27FC236}">
                <a16:creationId xmlns:a16="http://schemas.microsoft.com/office/drawing/2014/main" id="{02397D64-EF19-65A2-32E5-8CFE6D8AA606}"/>
              </a:ext>
            </a:extLst>
          </p:cNvPr>
          <p:cNvSpPr txBox="1">
            <a:spLocks/>
          </p:cNvSpPr>
          <p:nvPr/>
        </p:nvSpPr>
        <p:spPr>
          <a:xfrm>
            <a:off x="3874416" y="136964"/>
            <a:ext cx="8317583" cy="7323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6000"/>
              <a:buFont typeface="Calibri"/>
              <a:buNone/>
              <a:defRPr sz="60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1A6E8"/>
                </a:solidFill>
                <a:effectLst/>
                <a:uLnTx/>
                <a:uFillTx/>
                <a:latin typeface="Arial Rounded MT Bold" panose="020F0704030504030204" pitchFamily="34" charset="0"/>
                <a:cs typeface="Arial"/>
                <a:sym typeface="Arial"/>
              </a:rPr>
              <a:t>WHO </a:t>
            </a:r>
            <a:r>
              <a:rPr lang="en-US" sz="1800" dirty="0">
                <a:solidFill>
                  <a:srgbClr val="3A3462"/>
                </a:solidFill>
                <a:latin typeface="+mj-lt"/>
              </a:rPr>
              <a:t>has joined the W&amp;T Webinar on the </a:t>
            </a:r>
            <a:r>
              <a:rPr lang="en-US" sz="2000" b="1" dirty="0">
                <a:solidFill>
                  <a:srgbClr val="3A3462"/>
                </a:solidFill>
                <a:latin typeface="+mj-lt"/>
              </a:rPr>
              <a:t>Digital Product Passport </a:t>
            </a:r>
            <a:endParaRPr lang="it-IT" sz="2000" dirty="0">
              <a:solidFill>
                <a:srgbClr val="3A3462"/>
              </a:solidFill>
              <a:latin typeface="+mj-lt"/>
            </a:endParaRPr>
          </a:p>
        </p:txBody>
      </p:sp>
    </p:spTree>
    <p:extLst>
      <p:ext uri="{BB962C8B-B14F-4D97-AF65-F5344CB8AC3E}">
        <p14:creationId xmlns:p14="http://schemas.microsoft.com/office/powerpoint/2010/main" val="2743559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5BF26-927E-D84F-66BA-94642CBD8AAD}"/>
              </a:ext>
            </a:extLst>
          </p:cNvPr>
          <p:cNvSpPr>
            <a:spLocks noGrp="1"/>
          </p:cNvSpPr>
          <p:nvPr>
            <p:ph type="title"/>
          </p:nvPr>
        </p:nvSpPr>
        <p:spPr>
          <a:xfrm>
            <a:off x="3931920" y="215900"/>
            <a:ext cx="8024106" cy="647700"/>
          </a:xfrm>
        </p:spPr>
        <p:txBody>
          <a:bodyPr/>
          <a:lstStyle/>
          <a:p>
            <a:pPr algn="ctr"/>
            <a:r>
              <a:rPr lang="it-IT" dirty="0">
                <a:solidFill>
                  <a:srgbClr val="283265"/>
                </a:solidFill>
                <a:latin typeface="+mj-lt"/>
              </a:rPr>
              <a:t>W&amp;T Webinar </a:t>
            </a:r>
            <a:r>
              <a:rPr lang="it-IT" dirty="0" err="1">
                <a:solidFill>
                  <a:srgbClr val="283265"/>
                </a:solidFill>
                <a:latin typeface="+mj-lt"/>
              </a:rPr>
              <a:t>Housekeeping</a:t>
            </a:r>
            <a:endParaRPr lang="it-IT" dirty="0">
              <a:solidFill>
                <a:srgbClr val="283265"/>
              </a:solidFill>
              <a:latin typeface="+mj-lt"/>
            </a:endParaRPr>
          </a:p>
        </p:txBody>
      </p:sp>
      <p:sp>
        <p:nvSpPr>
          <p:cNvPr id="3" name="Segnaposto numero diapositiva 2">
            <a:extLst>
              <a:ext uri="{FF2B5EF4-FFF2-40B4-BE49-F238E27FC236}">
                <a16:creationId xmlns:a16="http://schemas.microsoft.com/office/drawing/2014/main" id="{7CD81EF4-2FA1-84CC-484D-3A67CFEB47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3</a:t>
            </a:fld>
            <a:endParaRPr lang="it-IT"/>
          </a:p>
        </p:txBody>
      </p:sp>
      <p:sp>
        <p:nvSpPr>
          <p:cNvPr id="4" name="Rettangolo con angoli arrotondati 12">
            <a:extLst>
              <a:ext uri="{FF2B5EF4-FFF2-40B4-BE49-F238E27FC236}">
                <a16:creationId xmlns:a16="http://schemas.microsoft.com/office/drawing/2014/main" id="{7115A71D-2735-EDB4-6440-AD1081F35AA3}"/>
              </a:ext>
            </a:extLst>
          </p:cNvPr>
          <p:cNvSpPr/>
          <p:nvPr/>
        </p:nvSpPr>
        <p:spPr>
          <a:xfrm>
            <a:off x="1943100" y="1401161"/>
            <a:ext cx="9410700" cy="1098370"/>
          </a:xfrm>
          <a:prstGeom prst="roundRect">
            <a:avLst/>
          </a:prstGeom>
          <a:gradFill flip="none" rotWithShape="1">
            <a:gsLst>
              <a:gs pos="1000">
                <a:srgbClr val="283265"/>
              </a:gs>
              <a:gs pos="51000">
                <a:srgbClr val="283265"/>
              </a:gs>
              <a:gs pos="100000">
                <a:srgbClr val="46A2D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p>
          <a:p>
            <a:r>
              <a:rPr lang="en-US" sz="2000" dirty="0"/>
              <a:t>The event will be recorded and will be made available on the StandICT.eu website within the next 24 hours (including the presentations of each speaker) </a:t>
            </a:r>
          </a:p>
          <a:p>
            <a:endParaRPr lang="en-GB" sz="2000" dirty="0"/>
          </a:p>
        </p:txBody>
      </p:sp>
      <p:sp>
        <p:nvSpPr>
          <p:cNvPr id="5" name="Rettangolo con angoli arrotondati 12">
            <a:extLst>
              <a:ext uri="{FF2B5EF4-FFF2-40B4-BE49-F238E27FC236}">
                <a16:creationId xmlns:a16="http://schemas.microsoft.com/office/drawing/2014/main" id="{6D22E620-2A30-2CFF-0DE3-70CF9D9ABD6B}"/>
              </a:ext>
            </a:extLst>
          </p:cNvPr>
          <p:cNvSpPr/>
          <p:nvPr/>
        </p:nvSpPr>
        <p:spPr>
          <a:xfrm>
            <a:off x="419100" y="3037092"/>
            <a:ext cx="9728200" cy="1098370"/>
          </a:xfrm>
          <a:prstGeom prst="roundRect">
            <a:avLst/>
          </a:prstGeom>
          <a:gradFill flip="none" rotWithShape="1">
            <a:gsLst>
              <a:gs pos="1000">
                <a:srgbClr val="283265"/>
              </a:gs>
              <a:gs pos="51000">
                <a:srgbClr val="283265"/>
              </a:gs>
              <a:gs pos="100000">
                <a:srgbClr val="46A2D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900" dirty="0"/>
          </a:p>
          <a:p>
            <a:r>
              <a:rPr lang="en-US" sz="1900" dirty="0"/>
              <a:t>We do encourage you though to enter any question in the dedicated Q/A box placed in the lower toolbar. The speakers will be pleased to answer back your questions real-time</a:t>
            </a:r>
          </a:p>
          <a:p>
            <a:endParaRPr lang="en-GB" sz="1900" dirty="0"/>
          </a:p>
        </p:txBody>
      </p:sp>
      <p:sp>
        <p:nvSpPr>
          <p:cNvPr id="6" name="Rettangolo con angoli arrotondati 12">
            <a:extLst>
              <a:ext uri="{FF2B5EF4-FFF2-40B4-BE49-F238E27FC236}">
                <a16:creationId xmlns:a16="http://schemas.microsoft.com/office/drawing/2014/main" id="{83CD8150-5D9E-FCF7-4E60-865870A09000}"/>
              </a:ext>
            </a:extLst>
          </p:cNvPr>
          <p:cNvSpPr/>
          <p:nvPr/>
        </p:nvSpPr>
        <p:spPr>
          <a:xfrm>
            <a:off x="1943100" y="4719183"/>
            <a:ext cx="9410700" cy="1211128"/>
          </a:xfrm>
          <a:prstGeom prst="roundRect">
            <a:avLst/>
          </a:prstGeom>
          <a:gradFill flip="none" rotWithShape="1">
            <a:gsLst>
              <a:gs pos="1000">
                <a:srgbClr val="283265"/>
              </a:gs>
              <a:gs pos="51000">
                <a:srgbClr val="283265"/>
              </a:gs>
              <a:gs pos="100000">
                <a:srgbClr val="46A2D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p>
          <a:p>
            <a:r>
              <a:rPr lang="en-US" sz="2000" dirty="0"/>
              <a:t>You can follow the chat to be informed and receive link on the main StandICT.eu outputs and publications.</a:t>
            </a:r>
          </a:p>
          <a:p>
            <a:endParaRPr lang="en-GB" sz="2000" dirty="0"/>
          </a:p>
        </p:txBody>
      </p:sp>
      <p:pic>
        <p:nvPicPr>
          <p:cNvPr id="8" name="Elemento grafico 7" descr="Presentazione multimediale">
            <a:extLst>
              <a:ext uri="{FF2B5EF4-FFF2-40B4-BE49-F238E27FC236}">
                <a16:creationId xmlns:a16="http://schemas.microsoft.com/office/drawing/2014/main" id="{82A6D00A-CFE4-D330-D245-CB3D374971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00" y="1552003"/>
            <a:ext cx="900000" cy="900000"/>
          </a:xfrm>
          <a:prstGeom prst="rect">
            <a:avLst/>
          </a:prstGeom>
        </p:spPr>
      </p:pic>
      <p:sp>
        <p:nvSpPr>
          <p:cNvPr id="9" name="Ovale 8">
            <a:extLst>
              <a:ext uri="{FF2B5EF4-FFF2-40B4-BE49-F238E27FC236}">
                <a16:creationId xmlns:a16="http://schemas.microsoft.com/office/drawing/2014/main" id="{41A19B22-CC1B-D4D9-A53B-CB9C469540F5}"/>
              </a:ext>
            </a:extLst>
          </p:cNvPr>
          <p:cNvSpPr/>
          <p:nvPr/>
        </p:nvSpPr>
        <p:spPr>
          <a:xfrm>
            <a:off x="623150" y="1423506"/>
            <a:ext cx="1080000" cy="1080000"/>
          </a:xfrm>
          <a:prstGeom prst="ellipse">
            <a:avLst/>
          </a:prstGeom>
          <a:noFill/>
          <a:ln>
            <a:solidFill>
              <a:srgbClr val="419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pic>
        <p:nvPicPr>
          <p:cNvPr id="10" name="Elemento grafico 9" descr="Chat">
            <a:extLst>
              <a:ext uri="{FF2B5EF4-FFF2-40B4-BE49-F238E27FC236}">
                <a16:creationId xmlns:a16="http://schemas.microsoft.com/office/drawing/2014/main" id="{36B5C183-B564-02D5-B6F0-BFC3555B6B9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453800" y="3183959"/>
            <a:ext cx="900000" cy="900000"/>
          </a:xfrm>
          <a:prstGeom prst="rect">
            <a:avLst/>
          </a:prstGeom>
        </p:spPr>
      </p:pic>
      <p:sp>
        <p:nvSpPr>
          <p:cNvPr id="11" name="Ovale 10">
            <a:extLst>
              <a:ext uri="{FF2B5EF4-FFF2-40B4-BE49-F238E27FC236}">
                <a16:creationId xmlns:a16="http://schemas.microsoft.com/office/drawing/2014/main" id="{3E6266F8-28E0-48C6-9A0E-8CFCD4E94EF5}"/>
              </a:ext>
            </a:extLst>
          </p:cNvPr>
          <p:cNvSpPr/>
          <p:nvPr/>
        </p:nvSpPr>
        <p:spPr>
          <a:xfrm>
            <a:off x="10378450" y="3055462"/>
            <a:ext cx="1080000" cy="1080000"/>
          </a:xfrm>
          <a:prstGeom prst="ellipse">
            <a:avLst/>
          </a:prstGeom>
          <a:noFill/>
          <a:ln>
            <a:solidFill>
              <a:srgbClr val="283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pic>
        <p:nvPicPr>
          <p:cNvPr id="12" name="Elemento grafico 11" descr="Collegamento">
            <a:extLst>
              <a:ext uri="{FF2B5EF4-FFF2-40B4-BE49-F238E27FC236}">
                <a16:creationId xmlns:a16="http://schemas.microsoft.com/office/drawing/2014/main" id="{F70C1C62-2F37-7226-0065-8229929A116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98500" y="4984494"/>
            <a:ext cx="900000" cy="900000"/>
          </a:xfrm>
          <a:prstGeom prst="rect">
            <a:avLst/>
          </a:prstGeom>
        </p:spPr>
      </p:pic>
      <p:sp>
        <p:nvSpPr>
          <p:cNvPr id="13" name="Ovale 12">
            <a:extLst>
              <a:ext uri="{FF2B5EF4-FFF2-40B4-BE49-F238E27FC236}">
                <a16:creationId xmlns:a16="http://schemas.microsoft.com/office/drawing/2014/main" id="{EE192642-39FD-8A33-55DF-CB94A4ACEE00}"/>
              </a:ext>
            </a:extLst>
          </p:cNvPr>
          <p:cNvSpPr/>
          <p:nvPr/>
        </p:nvSpPr>
        <p:spPr>
          <a:xfrm>
            <a:off x="623150" y="4855997"/>
            <a:ext cx="1080000" cy="1080000"/>
          </a:xfrm>
          <a:prstGeom prst="ellipse">
            <a:avLst/>
          </a:prstGeom>
          <a:noFill/>
          <a:ln>
            <a:solidFill>
              <a:srgbClr val="419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Tree>
    <p:extLst>
      <p:ext uri="{BB962C8B-B14F-4D97-AF65-F5344CB8AC3E}">
        <p14:creationId xmlns:p14="http://schemas.microsoft.com/office/powerpoint/2010/main" val="2750738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931920" y="261258"/>
            <a:ext cx="8260080" cy="58057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F3F3F"/>
              </a:buClr>
              <a:buSzPts val="1800"/>
              <a:buNone/>
            </a:pPr>
            <a:r>
              <a:rPr lang="en-US" sz="3400" dirty="0">
                <a:solidFill>
                  <a:srgbClr val="3A3462"/>
                </a:solidFill>
                <a:latin typeface="+mj-lt"/>
              </a:rPr>
              <a:t>W&amp;T Webinar - Digital Product Passport </a:t>
            </a:r>
            <a:endParaRPr sz="3400" dirty="0">
              <a:solidFill>
                <a:srgbClr val="3A3462"/>
              </a:solidFill>
              <a:latin typeface="+mj-lt"/>
            </a:endParaRPr>
          </a:p>
        </p:txBody>
      </p:sp>
      <p:sp>
        <p:nvSpPr>
          <p:cNvPr id="62" name="Google Shape;62;p2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a:t>
            </a:fld>
            <a:endParaRPr/>
          </a:p>
        </p:txBody>
      </p:sp>
      <p:sp>
        <p:nvSpPr>
          <p:cNvPr id="4" name="Rettangolo con angoli arrotondati 3">
            <a:extLst>
              <a:ext uri="{FF2B5EF4-FFF2-40B4-BE49-F238E27FC236}">
                <a16:creationId xmlns:a16="http://schemas.microsoft.com/office/drawing/2014/main" id="{B1D30058-4D9C-915E-9F15-6EAE52965CA2}"/>
              </a:ext>
            </a:extLst>
          </p:cNvPr>
          <p:cNvSpPr/>
          <p:nvPr/>
        </p:nvSpPr>
        <p:spPr>
          <a:xfrm>
            <a:off x="9231995" y="1389918"/>
            <a:ext cx="1800000" cy="1800000"/>
          </a:xfrm>
          <a:prstGeom prst="roundRect">
            <a:avLst/>
          </a:prstGeom>
          <a:no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con angoli arrotondati 4">
            <a:extLst>
              <a:ext uri="{FF2B5EF4-FFF2-40B4-BE49-F238E27FC236}">
                <a16:creationId xmlns:a16="http://schemas.microsoft.com/office/drawing/2014/main" id="{35C8850D-F0CB-4FAA-E96C-DEE3DB2E2556}"/>
              </a:ext>
            </a:extLst>
          </p:cNvPr>
          <p:cNvSpPr/>
          <p:nvPr/>
        </p:nvSpPr>
        <p:spPr>
          <a:xfrm>
            <a:off x="7715598" y="4149000"/>
            <a:ext cx="1080000" cy="1080000"/>
          </a:xfrm>
          <a:prstGeom prst="roundRect">
            <a:avLst/>
          </a:prstGeom>
          <a:no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B1BE1C12-F984-8346-6655-6447B82B1861}"/>
              </a:ext>
            </a:extLst>
          </p:cNvPr>
          <p:cNvSpPr/>
          <p:nvPr/>
        </p:nvSpPr>
        <p:spPr>
          <a:xfrm>
            <a:off x="7971995" y="2169000"/>
            <a:ext cx="2520000" cy="2520000"/>
          </a:xfrm>
          <a:prstGeom prst="ellipse">
            <a:avLst/>
          </a:prstGeom>
          <a:gradFill flip="none" rotWithShape="1">
            <a:gsLst>
              <a:gs pos="1000">
                <a:srgbClr val="24205E"/>
              </a:gs>
              <a:gs pos="54000">
                <a:srgbClr val="4F4A74"/>
              </a:gs>
              <a:gs pos="100000">
                <a:srgbClr val="928D9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con angoli arrotondati 6">
            <a:extLst>
              <a:ext uri="{FF2B5EF4-FFF2-40B4-BE49-F238E27FC236}">
                <a16:creationId xmlns:a16="http://schemas.microsoft.com/office/drawing/2014/main" id="{C5DD325F-71D8-0066-FD19-F7D6C20FC9D7}"/>
              </a:ext>
            </a:extLst>
          </p:cNvPr>
          <p:cNvSpPr/>
          <p:nvPr/>
        </p:nvSpPr>
        <p:spPr>
          <a:xfrm>
            <a:off x="6172411" y="5184388"/>
            <a:ext cx="720000" cy="720000"/>
          </a:xfrm>
          <a:prstGeom prst="roundRect">
            <a:avLst/>
          </a:prstGeom>
          <a:gradFill flip="none" rotWithShape="1">
            <a:gsLst>
              <a:gs pos="1000">
                <a:srgbClr val="3A3462"/>
              </a:gs>
              <a:gs pos="100000">
                <a:srgbClr val="7A748A"/>
              </a:gs>
            </a:gsLst>
            <a:lin ang="13500000" scaled="1"/>
            <a:tileRect/>
          </a:grad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Arial Rounded MT Bold" panose="020F0704030504030204" pitchFamily="34" charset="0"/>
              </a:rPr>
              <a:t>Q&amp;A</a:t>
            </a:r>
          </a:p>
        </p:txBody>
      </p:sp>
      <p:sp>
        <p:nvSpPr>
          <p:cNvPr id="8" name="Rettangolo con angoli arrotondati 7">
            <a:extLst>
              <a:ext uri="{FF2B5EF4-FFF2-40B4-BE49-F238E27FC236}">
                <a16:creationId xmlns:a16="http://schemas.microsoft.com/office/drawing/2014/main" id="{4339FE92-5C94-B4A8-D659-EE4E01B33432}"/>
              </a:ext>
            </a:extLst>
          </p:cNvPr>
          <p:cNvSpPr/>
          <p:nvPr/>
        </p:nvSpPr>
        <p:spPr>
          <a:xfrm>
            <a:off x="10098798" y="4509000"/>
            <a:ext cx="360000" cy="360000"/>
          </a:xfrm>
          <a:prstGeom prst="roundRect">
            <a:avLst/>
          </a:prstGeom>
          <a:no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con angoli arrotondati 8">
            <a:extLst>
              <a:ext uri="{FF2B5EF4-FFF2-40B4-BE49-F238E27FC236}">
                <a16:creationId xmlns:a16="http://schemas.microsoft.com/office/drawing/2014/main" id="{C5594578-1A20-5DE1-4DFF-C3F5BFA4EF8D}"/>
              </a:ext>
            </a:extLst>
          </p:cNvPr>
          <p:cNvSpPr/>
          <p:nvPr/>
        </p:nvSpPr>
        <p:spPr>
          <a:xfrm>
            <a:off x="7715598" y="2167923"/>
            <a:ext cx="360000" cy="360000"/>
          </a:xfrm>
          <a:prstGeom prst="roundRect">
            <a:avLst/>
          </a:prstGeom>
          <a:no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B8931B86-BBA6-A902-27D5-412E665DFC44}"/>
              </a:ext>
            </a:extLst>
          </p:cNvPr>
          <p:cNvSpPr txBox="1"/>
          <p:nvPr/>
        </p:nvSpPr>
        <p:spPr>
          <a:xfrm>
            <a:off x="8182573" y="3136612"/>
            <a:ext cx="3171227" cy="584775"/>
          </a:xfrm>
          <a:prstGeom prst="rect">
            <a:avLst/>
          </a:prstGeom>
          <a:noFill/>
        </p:spPr>
        <p:txBody>
          <a:bodyPr wrap="square" rtlCol="0">
            <a:spAutoFit/>
          </a:bodyPr>
          <a:lstStyle/>
          <a:p>
            <a:r>
              <a:rPr lang="it-IT" sz="3200" dirty="0">
                <a:solidFill>
                  <a:schemeClr val="bg1"/>
                </a:solidFill>
                <a:latin typeface="Arial Rounded MT Bold" panose="020F0704030504030204" pitchFamily="34" charset="0"/>
              </a:rPr>
              <a:t>SPEAKERS</a:t>
            </a:r>
          </a:p>
        </p:txBody>
      </p:sp>
      <p:pic>
        <p:nvPicPr>
          <p:cNvPr id="12" name="Immagine 11">
            <a:extLst>
              <a:ext uri="{FF2B5EF4-FFF2-40B4-BE49-F238E27FC236}">
                <a16:creationId xmlns:a16="http://schemas.microsoft.com/office/drawing/2014/main" id="{5A283816-3853-8A38-A46B-A89D635530CB}"/>
              </a:ext>
            </a:extLst>
          </p:cNvPr>
          <p:cNvPicPr>
            <a:picLocks noChangeAspect="1"/>
          </p:cNvPicPr>
          <p:nvPr/>
        </p:nvPicPr>
        <p:blipFill>
          <a:blip r:embed="rId3"/>
          <a:stretch>
            <a:fillRect/>
          </a:stretch>
        </p:blipFill>
        <p:spPr>
          <a:xfrm>
            <a:off x="1020105" y="1301156"/>
            <a:ext cx="1792254" cy="547821"/>
          </a:xfrm>
          <a:prstGeom prst="roundRect">
            <a:avLst/>
          </a:prstGeom>
        </p:spPr>
      </p:pic>
      <p:pic>
        <p:nvPicPr>
          <p:cNvPr id="14" name="Immagine 13">
            <a:extLst>
              <a:ext uri="{FF2B5EF4-FFF2-40B4-BE49-F238E27FC236}">
                <a16:creationId xmlns:a16="http://schemas.microsoft.com/office/drawing/2014/main" id="{27B4CDE2-3716-F2FE-B45A-54A878ACE925}"/>
              </a:ext>
            </a:extLst>
          </p:cNvPr>
          <p:cNvPicPr>
            <a:picLocks noChangeAspect="1"/>
          </p:cNvPicPr>
          <p:nvPr/>
        </p:nvPicPr>
        <p:blipFill>
          <a:blip r:embed="rId4"/>
          <a:stretch>
            <a:fillRect/>
          </a:stretch>
        </p:blipFill>
        <p:spPr>
          <a:xfrm>
            <a:off x="3399092" y="1892339"/>
            <a:ext cx="1955966" cy="673365"/>
          </a:xfrm>
          <a:prstGeom prst="roundRect">
            <a:avLst/>
          </a:prstGeom>
        </p:spPr>
      </p:pic>
      <p:pic>
        <p:nvPicPr>
          <p:cNvPr id="16" name="Immagine 15">
            <a:extLst>
              <a:ext uri="{FF2B5EF4-FFF2-40B4-BE49-F238E27FC236}">
                <a16:creationId xmlns:a16="http://schemas.microsoft.com/office/drawing/2014/main" id="{6CF06F09-5F66-728C-300A-E6488FA448A9}"/>
              </a:ext>
            </a:extLst>
          </p:cNvPr>
          <p:cNvPicPr>
            <a:picLocks noChangeAspect="1"/>
          </p:cNvPicPr>
          <p:nvPr/>
        </p:nvPicPr>
        <p:blipFill>
          <a:blip r:embed="rId5"/>
          <a:stretch>
            <a:fillRect/>
          </a:stretch>
        </p:blipFill>
        <p:spPr>
          <a:xfrm>
            <a:off x="1057443" y="2647120"/>
            <a:ext cx="1754916" cy="634757"/>
          </a:xfrm>
          <a:prstGeom prst="roundRect">
            <a:avLst/>
          </a:prstGeom>
        </p:spPr>
      </p:pic>
      <p:pic>
        <p:nvPicPr>
          <p:cNvPr id="20" name="Immagine 19">
            <a:extLst>
              <a:ext uri="{FF2B5EF4-FFF2-40B4-BE49-F238E27FC236}">
                <a16:creationId xmlns:a16="http://schemas.microsoft.com/office/drawing/2014/main" id="{7282C5AA-DB79-A3A5-781B-3823D2BFDC70}"/>
              </a:ext>
            </a:extLst>
          </p:cNvPr>
          <p:cNvPicPr>
            <a:picLocks noChangeAspect="1"/>
          </p:cNvPicPr>
          <p:nvPr/>
        </p:nvPicPr>
        <p:blipFill>
          <a:blip r:embed="rId6"/>
          <a:stretch>
            <a:fillRect/>
          </a:stretch>
        </p:blipFill>
        <p:spPr>
          <a:xfrm>
            <a:off x="3392679" y="3426411"/>
            <a:ext cx="1956546" cy="589951"/>
          </a:xfrm>
          <a:prstGeom prst="roundRect">
            <a:avLst/>
          </a:prstGeom>
        </p:spPr>
      </p:pic>
      <p:pic>
        <p:nvPicPr>
          <p:cNvPr id="22" name="Immagine 21">
            <a:extLst>
              <a:ext uri="{FF2B5EF4-FFF2-40B4-BE49-F238E27FC236}">
                <a16:creationId xmlns:a16="http://schemas.microsoft.com/office/drawing/2014/main" id="{488DC157-FF5C-B9E1-F19D-C7CDE9E43AA7}"/>
              </a:ext>
            </a:extLst>
          </p:cNvPr>
          <p:cNvPicPr>
            <a:picLocks noChangeAspect="1"/>
          </p:cNvPicPr>
          <p:nvPr/>
        </p:nvPicPr>
        <p:blipFill>
          <a:blip r:embed="rId7"/>
          <a:stretch>
            <a:fillRect/>
          </a:stretch>
        </p:blipFill>
        <p:spPr>
          <a:xfrm>
            <a:off x="3393259" y="4871592"/>
            <a:ext cx="1955966" cy="625592"/>
          </a:xfrm>
          <a:prstGeom prst="roundRect">
            <a:avLst/>
          </a:prstGeom>
        </p:spPr>
      </p:pic>
      <p:pic>
        <p:nvPicPr>
          <p:cNvPr id="24" name="Immagine 23">
            <a:extLst>
              <a:ext uri="{FF2B5EF4-FFF2-40B4-BE49-F238E27FC236}">
                <a16:creationId xmlns:a16="http://schemas.microsoft.com/office/drawing/2014/main" id="{9FC1548F-5EF8-8211-E187-72ED47AE1592}"/>
              </a:ext>
            </a:extLst>
          </p:cNvPr>
          <p:cNvPicPr>
            <a:picLocks noChangeAspect="1"/>
          </p:cNvPicPr>
          <p:nvPr/>
        </p:nvPicPr>
        <p:blipFill>
          <a:blip r:embed="rId8"/>
          <a:stretch>
            <a:fillRect/>
          </a:stretch>
        </p:blipFill>
        <p:spPr>
          <a:xfrm>
            <a:off x="1059150" y="4181450"/>
            <a:ext cx="1754916" cy="577660"/>
          </a:xfrm>
          <a:prstGeom prst="roundRect">
            <a:avLst/>
          </a:prstGeom>
        </p:spPr>
      </p:pic>
      <p:cxnSp>
        <p:nvCxnSpPr>
          <p:cNvPr id="27" name="Connettore a gomito 26">
            <a:extLst>
              <a:ext uri="{FF2B5EF4-FFF2-40B4-BE49-F238E27FC236}">
                <a16:creationId xmlns:a16="http://schemas.microsoft.com/office/drawing/2014/main" id="{23C1E6BE-5966-A355-4D64-555A7599F8FA}"/>
              </a:ext>
            </a:extLst>
          </p:cNvPr>
          <p:cNvCxnSpPr>
            <a:cxnSpLocks/>
            <a:stCxn id="38" idx="3"/>
            <a:endCxn id="7" idx="2"/>
          </p:cNvCxnSpPr>
          <p:nvPr/>
        </p:nvCxnSpPr>
        <p:spPr>
          <a:xfrm>
            <a:off x="1984788" y="1145798"/>
            <a:ext cx="4547623" cy="4758590"/>
          </a:xfrm>
          <a:prstGeom prst="bentConnector4">
            <a:avLst>
              <a:gd name="adj1" fmla="val 24239"/>
              <a:gd name="adj2" fmla="val 104804"/>
            </a:avLst>
          </a:prstGeom>
          <a:ln w="3175">
            <a:solidFill>
              <a:srgbClr val="7A748A"/>
            </a:solidFill>
          </a:ln>
        </p:spPr>
        <p:style>
          <a:lnRef idx="1">
            <a:schemeClr val="accent1"/>
          </a:lnRef>
          <a:fillRef idx="0">
            <a:schemeClr val="accent1"/>
          </a:fillRef>
          <a:effectRef idx="0">
            <a:schemeClr val="accent1"/>
          </a:effectRef>
          <a:fontRef idx="minor">
            <a:schemeClr val="tx1"/>
          </a:fontRef>
        </p:style>
      </p:cxnSp>
      <p:sp>
        <p:nvSpPr>
          <p:cNvPr id="38" name="Rettangolo con angoli arrotondati 37">
            <a:extLst>
              <a:ext uri="{FF2B5EF4-FFF2-40B4-BE49-F238E27FC236}">
                <a16:creationId xmlns:a16="http://schemas.microsoft.com/office/drawing/2014/main" id="{99F3C4D0-2342-1BE0-E770-7898D0B84D33}"/>
              </a:ext>
            </a:extLst>
          </p:cNvPr>
          <p:cNvSpPr/>
          <p:nvPr/>
        </p:nvSpPr>
        <p:spPr>
          <a:xfrm>
            <a:off x="1804788" y="1055798"/>
            <a:ext cx="180000" cy="180000"/>
          </a:xfrm>
          <a:prstGeom prst="roundRect">
            <a:avLst/>
          </a:prstGeom>
          <a:gradFill flip="none" rotWithShape="1">
            <a:gsLst>
              <a:gs pos="1000">
                <a:srgbClr val="3A3462"/>
              </a:gs>
              <a:gs pos="100000">
                <a:srgbClr val="7A748A"/>
              </a:gs>
            </a:gsLst>
            <a:lin ang="10800000" scaled="1"/>
            <a:tileRect/>
          </a:grad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4" name="Immagine 43">
            <a:extLst>
              <a:ext uri="{FF2B5EF4-FFF2-40B4-BE49-F238E27FC236}">
                <a16:creationId xmlns:a16="http://schemas.microsoft.com/office/drawing/2014/main" id="{AF97C8F6-661C-6832-9F80-5331436A0B07}"/>
              </a:ext>
            </a:extLst>
          </p:cNvPr>
          <p:cNvPicPr>
            <a:picLocks noChangeAspect="1"/>
          </p:cNvPicPr>
          <p:nvPr/>
        </p:nvPicPr>
        <p:blipFill>
          <a:blip r:embed="rId9"/>
          <a:stretch>
            <a:fillRect/>
          </a:stretch>
        </p:blipFill>
        <p:spPr>
          <a:xfrm>
            <a:off x="2594808" y="7477558"/>
            <a:ext cx="2140060" cy="2940201"/>
          </a:xfrm>
          <a:prstGeom prst="rect">
            <a:avLst/>
          </a:prstGeom>
        </p:spPr>
      </p:pic>
      <p:pic>
        <p:nvPicPr>
          <p:cNvPr id="46" name="Immagine 45">
            <a:extLst>
              <a:ext uri="{FF2B5EF4-FFF2-40B4-BE49-F238E27FC236}">
                <a16:creationId xmlns:a16="http://schemas.microsoft.com/office/drawing/2014/main" id="{36EFD682-5B0E-B863-41DE-C62896EFF6DA}"/>
              </a:ext>
            </a:extLst>
          </p:cNvPr>
          <p:cNvPicPr>
            <a:picLocks noChangeAspect="1"/>
          </p:cNvPicPr>
          <p:nvPr/>
        </p:nvPicPr>
        <p:blipFill>
          <a:blip r:embed="rId10"/>
          <a:stretch>
            <a:fillRect/>
          </a:stretch>
        </p:blipFill>
        <p:spPr>
          <a:xfrm>
            <a:off x="5102174" y="7346709"/>
            <a:ext cx="1987652" cy="2216264"/>
          </a:xfrm>
          <a:prstGeom prst="rect">
            <a:avLst/>
          </a:prstGeom>
        </p:spPr>
      </p:pic>
      <p:pic>
        <p:nvPicPr>
          <p:cNvPr id="50" name="Immagine 49">
            <a:extLst>
              <a:ext uri="{FF2B5EF4-FFF2-40B4-BE49-F238E27FC236}">
                <a16:creationId xmlns:a16="http://schemas.microsoft.com/office/drawing/2014/main" id="{42D614CF-682B-2778-63E1-8AF89BD3BC6F}"/>
              </a:ext>
            </a:extLst>
          </p:cNvPr>
          <p:cNvPicPr>
            <a:picLocks noChangeAspect="1"/>
          </p:cNvPicPr>
          <p:nvPr/>
        </p:nvPicPr>
        <p:blipFill>
          <a:blip r:embed="rId11"/>
          <a:stretch>
            <a:fillRect/>
          </a:stretch>
        </p:blipFill>
        <p:spPr>
          <a:xfrm>
            <a:off x="1094780" y="5589440"/>
            <a:ext cx="1717579" cy="558528"/>
          </a:xfrm>
          <a:prstGeom prst="roundRect">
            <a:avLst/>
          </a:prstGeom>
        </p:spPr>
      </p:pic>
      <p:pic>
        <p:nvPicPr>
          <p:cNvPr id="52" name="Elemento grafico 51" descr="Frecce chevron">
            <a:extLst>
              <a:ext uri="{FF2B5EF4-FFF2-40B4-BE49-F238E27FC236}">
                <a16:creationId xmlns:a16="http://schemas.microsoft.com/office/drawing/2014/main" id="{0AE1EA8C-6168-006F-7EB5-10BF917DE7B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44868" y="6043795"/>
            <a:ext cx="180000" cy="180000"/>
          </a:xfrm>
          <a:prstGeom prst="rect">
            <a:avLst/>
          </a:prstGeom>
        </p:spPr>
      </p:pic>
      <p:sp>
        <p:nvSpPr>
          <p:cNvPr id="53" name="Ovale 52">
            <a:extLst>
              <a:ext uri="{FF2B5EF4-FFF2-40B4-BE49-F238E27FC236}">
                <a16:creationId xmlns:a16="http://schemas.microsoft.com/office/drawing/2014/main" id="{3C7E6A99-3A53-4095-CFDD-8299EB40AB41}"/>
              </a:ext>
            </a:extLst>
          </p:cNvPr>
          <p:cNvSpPr/>
          <p:nvPr/>
        </p:nvSpPr>
        <p:spPr>
          <a:xfrm>
            <a:off x="3035042" y="2167923"/>
            <a:ext cx="108000" cy="108000"/>
          </a:xfrm>
          <a:prstGeom prst="ellipse">
            <a:avLst/>
          </a:prstGeom>
          <a:gradFill flip="none" rotWithShape="1">
            <a:gsLst>
              <a:gs pos="1000">
                <a:srgbClr val="3A3462"/>
              </a:gs>
              <a:gs pos="100000">
                <a:srgbClr val="7A748A"/>
              </a:gs>
            </a:gsLst>
            <a:lin ang="10800000" scaled="1"/>
            <a:tileRect/>
          </a:grad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8B9BD96C-9872-A80A-E640-652542F77BE8}"/>
              </a:ext>
            </a:extLst>
          </p:cNvPr>
          <p:cNvSpPr/>
          <p:nvPr/>
        </p:nvSpPr>
        <p:spPr>
          <a:xfrm>
            <a:off x="3035042" y="2895984"/>
            <a:ext cx="108000" cy="108000"/>
          </a:xfrm>
          <a:prstGeom prst="ellipse">
            <a:avLst/>
          </a:prstGeom>
          <a:gradFill flip="none" rotWithShape="1">
            <a:gsLst>
              <a:gs pos="1000">
                <a:srgbClr val="3A3462"/>
              </a:gs>
              <a:gs pos="100000">
                <a:srgbClr val="7A748A"/>
              </a:gs>
            </a:gsLst>
            <a:lin ang="10800000" scaled="1"/>
            <a:tileRect/>
          </a:grad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B1FD0F0C-F004-F379-FB26-BA8F797447F8}"/>
              </a:ext>
            </a:extLst>
          </p:cNvPr>
          <p:cNvSpPr/>
          <p:nvPr/>
        </p:nvSpPr>
        <p:spPr>
          <a:xfrm>
            <a:off x="3032679" y="3697911"/>
            <a:ext cx="108000" cy="108000"/>
          </a:xfrm>
          <a:prstGeom prst="ellipse">
            <a:avLst/>
          </a:prstGeom>
          <a:gradFill flip="none" rotWithShape="1">
            <a:gsLst>
              <a:gs pos="1000">
                <a:srgbClr val="3A3462"/>
              </a:gs>
              <a:gs pos="100000">
                <a:srgbClr val="7A748A"/>
              </a:gs>
            </a:gsLst>
            <a:lin ang="10800000" scaled="1"/>
            <a:tileRect/>
          </a:grad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54C4B2C8-6C22-4A49-AE30-E4A86B9ED23F}"/>
              </a:ext>
            </a:extLst>
          </p:cNvPr>
          <p:cNvSpPr/>
          <p:nvPr/>
        </p:nvSpPr>
        <p:spPr>
          <a:xfrm>
            <a:off x="3032679" y="4455000"/>
            <a:ext cx="108000" cy="108000"/>
          </a:xfrm>
          <a:prstGeom prst="ellipse">
            <a:avLst/>
          </a:prstGeom>
          <a:gradFill flip="none" rotWithShape="1">
            <a:gsLst>
              <a:gs pos="1000">
                <a:srgbClr val="3A3462"/>
              </a:gs>
              <a:gs pos="100000">
                <a:srgbClr val="7A748A"/>
              </a:gs>
            </a:gsLst>
            <a:lin ang="10800000" scaled="1"/>
            <a:tileRect/>
          </a:grad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C6A02A8D-7A14-9BBD-BD2F-25C3E3FAD178}"/>
              </a:ext>
            </a:extLst>
          </p:cNvPr>
          <p:cNvSpPr/>
          <p:nvPr/>
        </p:nvSpPr>
        <p:spPr>
          <a:xfrm>
            <a:off x="3035503" y="5143813"/>
            <a:ext cx="108000" cy="108000"/>
          </a:xfrm>
          <a:prstGeom prst="ellipse">
            <a:avLst/>
          </a:prstGeom>
          <a:gradFill flip="none" rotWithShape="1">
            <a:gsLst>
              <a:gs pos="1000">
                <a:srgbClr val="3A3462"/>
              </a:gs>
              <a:gs pos="100000">
                <a:srgbClr val="7A748A"/>
              </a:gs>
            </a:gsLst>
            <a:lin ang="10800000" scaled="1"/>
            <a:tileRect/>
          </a:grad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Ovale 58">
            <a:extLst>
              <a:ext uri="{FF2B5EF4-FFF2-40B4-BE49-F238E27FC236}">
                <a16:creationId xmlns:a16="http://schemas.microsoft.com/office/drawing/2014/main" id="{FA8E50C3-DAC3-EBB5-048D-B9C63A93C0A3}"/>
              </a:ext>
            </a:extLst>
          </p:cNvPr>
          <p:cNvSpPr/>
          <p:nvPr/>
        </p:nvSpPr>
        <p:spPr>
          <a:xfrm>
            <a:off x="3035503" y="5841938"/>
            <a:ext cx="108000" cy="108000"/>
          </a:xfrm>
          <a:prstGeom prst="ellipse">
            <a:avLst/>
          </a:prstGeom>
          <a:gradFill flip="none" rotWithShape="1">
            <a:gsLst>
              <a:gs pos="1000">
                <a:srgbClr val="3A3462"/>
              </a:gs>
              <a:gs pos="100000">
                <a:srgbClr val="7A748A"/>
              </a:gs>
            </a:gsLst>
            <a:lin ang="10800000" scaled="1"/>
            <a:tileRect/>
          </a:grad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A9251116-90B6-0258-1E66-1CF96450C0B8}"/>
              </a:ext>
            </a:extLst>
          </p:cNvPr>
          <p:cNvSpPr/>
          <p:nvPr/>
        </p:nvSpPr>
        <p:spPr>
          <a:xfrm>
            <a:off x="6480792" y="6079795"/>
            <a:ext cx="108000" cy="108000"/>
          </a:xfrm>
          <a:prstGeom prst="ellipse">
            <a:avLst/>
          </a:prstGeom>
          <a:gradFill flip="none" rotWithShape="1">
            <a:gsLst>
              <a:gs pos="1000">
                <a:srgbClr val="3A3462"/>
              </a:gs>
              <a:gs pos="100000">
                <a:srgbClr val="7A748A"/>
              </a:gs>
            </a:gsLst>
            <a:lin ang="10800000" scaled="1"/>
            <a:tileRect/>
          </a:gradFill>
          <a:ln w="3175">
            <a:solidFill>
              <a:srgbClr val="7A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086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2" name="Rettangolo con angoli arrotondati 12">
            <a:extLst>
              <a:ext uri="{FF2B5EF4-FFF2-40B4-BE49-F238E27FC236}">
                <a16:creationId xmlns:a16="http://schemas.microsoft.com/office/drawing/2014/main" id="{4AB7DF43-D385-815F-015B-0D5A4EF85913}"/>
              </a:ext>
            </a:extLst>
          </p:cNvPr>
          <p:cNvSpPr/>
          <p:nvPr/>
        </p:nvSpPr>
        <p:spPr>
          <a:xfrm>
            <a:off x="201912" y="1442722"/>
            <a:ext cx="11786888" cy="2240278"/>
          </a:xfrm>
          <a:prstGeom prst="roundRect">
            <a:avLst/>
          </a:prstGeom>
          <a:gradFill flip="none" rotWithShape="1">
            <a:gsLst>
              <a:gs pos="1000">
                <a:srgbClr val="24205E"/>
              </a:gs>
              <a:gs pos="100000">
                <a:srgbClr val="7A748A"/>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r>
              <a:rPr lang="en-US" sz="2100" dirty="0">
                <a:solidFill>
                  <a:schemeClr val="bg1"/>
                </a:solidFill>
                <a:latin typeface="Arial" charset="0"/>
                <a:ea typeface="Arial" charset="0"/>
                <a:cs typeface="Arial" charset="0"/>
              </a:rPr>
              <a:t>The </a:t>
            </a:r>
            <a:r>
              <a:rPr lang="en-US" sz="2100" b="1" dirty="0">
                <a:solidFill>
                  <a:srgbClr val="1CB4C5"/>
                </a:solidFill>
                <a:latin typeface="Arial" charset="0"/>
                <a:ea typeface="Arial" charset="0"/>
                <a:cs typeface="Arial" charset="0"/>
              </a:rPr>
              <a:t>Walk &amp; Talk </a:t>
            </a:r>
            <a:r>
              <a:rPr lang="en-US" sz="2100" dirty="0">
                <a:solidFill>
                  <a:schemeClr val="bg1"/>
                </a:solidFill>
                <a:latin typeface="Arial" charset="0"/>
                <a:ea typeface="Arial" charset="0"/>
                <a:cs typeface="Arial" charset="0"/>
              </a:rPr>
              <a:t>Webinar is a series of virtual events that tackles each of the corresponding EUOS TWGs to put their outcomes into the spotlight and that features the related members in order to provide an accurate overview and analysis of the corresponding ICT domains.</a:t>
            </a:r>
            <a:br>
              <a:rPr lang="en-US" sz="2100" dirty="0">
                <a:solidFill>
                  <a:schemeClr val="bg1"/>
                </a:solidFill>
                <a:latin typeface="Arial" charset="0"/>
                <a:ea typeface="Arial" charset="0"/>
                <a:cs typeface="Arial" charset="0"/>
              </a:rPr>
            </a:br>
            <a:br>
              <a:rPr lang="en-US" sz="1800" dirty="0">
                <a:solidFill>
                  <a:srgbClr val="3A3462"/>
                </a:solidFill>
                <a:latin typeface="Arial" charset="0"/>
                <a:ea typeface="Arial" charset="0"/>
                <a:cs typeface="Arial" charset="0"/>
              </a:rPr>
            </a:br>
            <a:br>
              <a:rPr lang="en-US" sz="2000" dirty="0">
                <a:solidFill>
                  <a:srgbClr val="3A3462"/>
                </a:solidFill>
                <a:latin typeface="Arial" charset="0"/>
                <a:ea typeface="Arial" charset="0"/>
                <a:cs typeface="Arial" charset="0"/>
              </a:rPr>
            </a:br>
            <a:r>
              <a:rPr lang="en-US" sz="2000" i="1" dirty="0">
                <a:solidFill>
                  <a:schemeClr val="bg1"/>
                </a:solidFill>
                <a:latin typeface="Arial" charset="0"/>
                <a:ea typeface="Arial" charset="0"/>
                <a:cs typeface="Arial" charset="0"/>
              </a:rPr>
              <a:t>          </a:t>
            </a:r>
            <a:r>
              <a:rPr lang="en-US" sz="2100" i="1" dirty="0">
                <a:solidFill>
                  <a:schemeClr val="bg1"/>
                </a:solidFill>
                <a:latin typeface="Arial" charset="0"/>
                <a:ea typeface="Arial" charset="0"/>
                <a:cs typeface="Arial" charset="0"/>
              </a:rPr>
              <a:t>previous episodes on </a:t>
            </a:r>
            <a:r>
              <a:rPr lang="en-US" sz="2100" b="1" dirty="0">
                <a:solidFill>
                  <a:schemeClr val="bg1"/>
                </a:solidFill>
                <a:latin typeface="Arial" charset="0"/>
                <a:ea typeface="Arial" charset="0"/>
                <a:cs typeface="Arial" charset="0"/>
              </a:rPr>
              <a:t>IoT &amp; Edge, Quantum Transformation, DLT, Digital Twins, etc.</a:t>
            </a:r>
            <a:endParaRPr lang="en-US" sz="2100" b="1" u="sng" dirty="0">
              <a:solidFill>
                <a:schemeClr val="bg1"/>
              </a:solidFill>
              <a:latin typeface="Arial" charset="0"/>
              <a:ea typeface="Arial" charset="0"/>
              <a:cs typeface="Arial" charset="0"/>
            </a:endParaRPr>
          </a:p>
        </p:txBody>
      </p:sp>
      <p:sp>
        <p:nvSpPr>
          <p:cNvPr id="3" name="Title 1">
            <a:extLst>
              <a:ext uri="{FF2B5EF4-FFF2-40B4-BE49-F238E27FC236}">
                <a16:creationId xmlns:a16="http://schemas.microsoft.com/office/drawing/2014/main" id="{53168D75-0A18-4DDD-8EB0-F737CE3269F4}"/>
              </a:ext>
            </a:extLst>
          </p:cNvPr>
          <p:cNvSpPr txBox="1">
            <a:spLocks/>
          </p:cNvSpPr>
          <p:nvPr/>
        </p:nvSpPr>
        <p:spPr>
          <a:xfrm>
            <a:off x="3801912" y="190500"/>
            <a:ext cx="8186888" cy="797274"/>
          </a:xfrm>
          <a:prstGeom prst="rect">
            <a:avLst/>
          </a:prstGeom>
        </p:spPr>
        <p:txBody>
          <a:bodyPr vert="horz" lIns="91440" tIns="45720" rIns="91440" bIns="45720" rtlCol="0" anchor="ctr">
            <a:noAutofit/>
          </a:bodyPr>
          <a:lstStyle>
            <a:lvl1pPr>
              <a:defRPr>
                <a:latin typeface="+mj-lt"/>
                <a:ea typeface="+mj-ea"/>
                <a:cs typeface="+mj-cs"/>
              </a:defRPr>
            </a:lvl1pPr>
          </a:lstStyle>
          <a:p>
            <a:pPr algn="r" rtl="0">
              <a:lnSpc>
                <a:spcPct val="80000"/>
              </a:lnSpc>
            </a:pPr>
            <a:r>
              <a:rPr lang="en-GB" sz="3400" kern="0" dirty="0">
                <a:solidFill>
                  <a:srgbClr val="3A3462"/>
                </a:solidFill>
                <a:latin typeface="Arial" charset="0"/>
                <a:cs typeface="Arial" charset="0"/>
              </a:rPr>
              <a:t>Walk &amp; Talk StandICT.eu Webinar Series</a:t>
            </a:r>
          </a:p>
        </p:txBody>
      </p:sp>
      <p:pic>
        <p:nvPicPr>
          <p:cNvPr id="1026" name="Picture 2" descr="banner">
            <a:extLst>
              <a:ext uri="{FF2B5EF4-FFF2-40B4-BE49-F238E27FC236}">
                <a16:creationId xmlns:a16="http://schemas.microsoft.com/office/drawing/2014/main" id="{DC7B38D4-D0B5-7B31-DE1B-79F2D444A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12" y="4038423"/>
            <a:ext cx="2520000" cy="252000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StandICT.eu Quantum Technologies Walk&amp;Talk Webinar Series">
            <a:extLst>
              <a:ext uri="{FF2B5EF4-FFF2-40B4-BE49-F238E27FC236}">
                <a16:creationId xmlns:a16="http://schemas.microsoft.com/office/drawing/2014/main" id="{2FD65438-257C-D6D4-5AE8-EE0FA6ECD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871" y="4038423"/>
            <a:ext cx="2520000" cy="2520000"/>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webinar banner Digital Twins ">
            <a:extLst>
              <a:ext uri="{FF2B5EF4-FFF2-40B4-BE49-F238E27FC236}">
                <a16:creationId xmlns:a16="http://schemas.microsoft.com/office/drawing/2014/main" id="{A8990A48-731C-ACBF-8304-C8B5AFE64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830" y="4038423"/>
            <a:ext cx="2880000" cy="1920000"/>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8th walk &amp; talk Banner">
            <a:extLst>
              <a:ext uri="{FF2B5EF4-FFF2-40B4-BE49-F238E27FC236}">
                <a16:creationId xmlns:a16="http://schemas.microsoft.com/office/drawing/2014/main" id="{5D4CD4F5-9F21-D8EB-B7C8-CDE9B6F8D6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8800" y="4038423"/>
            <a:ext cx="3240000" cy="1831803"/>
          </a:xfrm>
          <a:prstGeom prst="roundRect">
            <a:avLst>
              <a:gd name="adj" fmla="val 10770"/>
            </a:avLst>
          </a:prstGeom>
          <a:noFill/>
          <a:extLst>
            <a:ext uri="{909E8E84-426E-40DD-AFC4-6F175D3DCCD1}">
              <a14:hiddenFill xmlns:a14="http://schemas.microsoft.com/office/drawing/2010/main">
                <a:solidFill>
                  <a:srgbClr val="FFFFFF"/>
                </a:solidFill>
              </a14:hiddenFill>
            </a:ext>
          </a:extLst>
        </p:spPr>
      </p:pic>
      <p:pic>
        <p:nvPicPr>
          <p:cNvPr id="10" name="Elemento grafico 9" descr="Inizio">
            <a:extLst>
              <a:ext uri="{FF2B5EF4-FFF2-40B4-BE49-F238E27FC236}">
                <a16:creationId xmlns:a16="http://schemas.microsoft.com/office/drawing/2014/main" id="{B708CA54-BCFA-0785-3DCA-566C88A9DA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0024" y="3101512"/>
            <a:ext cx="540000" cy="540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983344-3EC7-683B-3493-BE363ED77415}"/>
              </a:ext>
            </a:extLst>
          </p:cNvPr>
          <p:cNvSpPr>
            <a:spLocks noGrp="1"/>
          </p:cNvSpPr>
          <p:nvPr>
            <p:ph type="title"/>
          </p:nvPr>
        </p:nvSpPr>
        <p:spPr>
          <a:xfrm>
            <a:off x="4934857" y="159385"/>
            <a:ext cx="7021168" cy="1075962"/>
          </a:xfrm>
        </p:spPr>
        <p:txBody>
          <a:bodyPr>
            <a:noAutofit/>
          </a:bodyPr>
          <a:lstStyle/>
          <a:p>
            <a:r>
              <a:rPr lang="en-US" sz="3400" i="0" dirty="0">
                <a:solidFill>
                  <a:srgbClr val="283265"/>
                </a:solidFill>
                <a:effectLst/>
                <a:latin typeface="+mj-lt"/>
              </a:rPr>
              <a:t>Landscape of </a:t>
            </a:r>
            <a:br>
              <a:rPr lang="en-US" sz="3400" i="0" dirty="0">
                <a:solidFill>
                  <a:srgbClr val="283265"/>
                </a:solidFill>
                <a:effectLst/>
                <a:latin typeface="+mj-lt"/>
              </a:rPr>
            </a:br>
            <a:r>
              <a:rPr lang="en-US" sz="3400" i="0" dirty="0">
                <a:solidFill>
                  <a:srgbClr val="283265"/>
                </a:solidFill>
                <a:effectLst/>
                <a:latin typeface="+mj-lt"/>
              </a:rPr>
              <a:t>Digital Product Passport Standards</a:t>
            </a:r>
            <a:endParaRPr lang="it-IT" sz="3400" dirty="0">
              <a:solidFill>
                <a:srgbClr val="283265"/>
              </a:solidFill>
              <a:latin typeface="+mj-lt"/>
            </a:endParaRPr>
          </a:p>
        </p:txBody>
      </p:sp>
      <p:sp>
        <p:nvSpPr>
          <p:cNvPr id="3" name="Segnaposto numero diapositiva 2">
            <a:extLst>
              <a:ext uri="{FF2B5EF4-FFF2-40B4-BE49-F238E27FC236}">
                <a16:creationId xmlns:a16="http://schemas.microsoft.com/office/drawing/2014/main" id="{CD107633-0BC2-2745-8025-0856BDC3A4BA}"/>
              </a:ext>
            </a:extLst>
          </p:cNvPr>
          <p:cNvSpPr>
            <a:spLocks noGrp="1"/>
          </p:cNvSpPr>
          <p:nvPr>
            <p:ph type="sldNum" idx="12"/>
          </p:nvPr>
        </p:nvSpPr>
        <p:spPr>
          <a:xfrm>
            <a:off x="8610600" y="6277247"/>
            <a:ext cx="2743200" cy="365125"/>
          </a:xfrm>
        </p:spPr>
        <p:txBody>
          <a:bodyPr/>
          <a:lstStyle/>
          <a:p>
            <a:pPr marL="0" lvl="0" indent="0" algn="r" rtl="0">
              <a:spcBef>
                <a:spcPts val="0"/>
              </a:spcBef>
              <a:spcAft>
                <a:spcPts val="0"/>
              </a:spcAft>
              <a:buNone/>
            </a:pPr>
            <a:fld id="{00000000-1234-1234-1234-123412341234}" type="slidenum">
              <a:rPr lang="it-IT" smtClean="0"/>
              <a:t>6</a:t>
            </a:fld>
            <a:endParaRPr lang="it-IT"/>
          </a:p>
        </p:txBody>
      </p:sp>
      <p:pic>
        <p:nvPicPr>
          <p:cNvPr id="3076" name="Picture 4" descr="TWg Digital Product Passport">
            <a:extLst>
              <a:ext uri="{FF2B5EF4-FFF2-40B4-BE49-F238E27FC236}">
                <a16:creationId xmlns:a16="http://schemas.microsoft.com/office/drawing/2014/main" id="{0174725C-CDA3-0560-8951-93D251510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857" y="1388949"/>
            <a:ext cx="6847114" cy="3851502"/>
          </a:xfrm>
          <a:prstGeom prst="roundRect">
            <a:avLst/>
          </a:prstGeom>
          <a:noFill/>
          <a:extLst>
            <a:ext uri="{909E8E84-426E-40DD-AFC4-6F175D3DCCD1}">
              <a14:hiddenFill xmlns:a14="http://schemas.microsoft.com/office/drawing/2010/main">
                <a:solidFill>
                  <a:srgbClr val="FFFFFF"/>
                </a:solidFill>
              </a14:hiddenFill>
            </a:ext>
          </a:extLst>
        </p:spPr>
      </p:pic>
      <p:sp>
        <p:nvSpPr>
          <p:cNvPr id="4" name="Rettangolo con angoli arrotondati 12">
            <a:extLst>
              <a:ext uri="{FF2B5EF4-FFF2-40B4-BE49-F238E27FC236}">
                <a16:creationId xmlns:a16="http://schemas.microsoft.com/office/drawing/2014/main" id="{290C64C7-26FB-8838-0D99-78DBCDEBD518}"/>
              </a:ext>
            </a:extLst>
          </p:cNvPr>
          <p:cNvSpPr/>
          <p:nvPr/>
        </p:nvSpPr>
        <p:spPr>
          <a:xfrm>
            <a:off x="244929" y="1388950"/>
            <a:ext cx="4209143" cy="3851502"/>
          </a:xfrm>
          <a:prstGeom prst="roundRect">
            <a:avLst/>
          </a:prstGeom>
          <a:gradFill flip="none" rotWithShape="1">
            <a:gsLst>
              <a:gs pos="1000">
                <a:srgbClr val="0D233A"/>
              </a:gs>
              <a:gs pos="100000">
                <a:srgbClr val="09597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effectLst>
                  <a:outerShdw blurRad="38100" dist="38100" dir="2700000" algn="tl">
                    <a:srgbClr val="000000">
                      <a:alpha val="43137"/>
                    </a:srgbClr>
                  </a:outerShdw>
                </a:effectLst>
              </a:rPr>
              <a:t>186 international and </a:t>
            </a:r>
            <a:br>
              <a:rPr lang="en-US" sz="2200" b="1" dirty="0">
                <a:effectLst>
                  <a:outerShdw blurRad="38100" dist="38100" dir="2700000" algn="tl">
                    <a:srgbClr val="000000">
                      <a:alpha val="43137"/>
                    </a:srgbClr>
                  </a:outerShdw>
                </a:effectLst>
              </a:rPr>
            </a:br>
            <a:r>
              <a:rPr lang="en-US" sz="2200" b="1" dirty="0">
                <a:effectLst>
                  <a:outerShdw blurRad="38100" dist="38100" dir="2700000" algn="tl">
                    <a:srgbClr val="000000">
                      <a:alpha val="43137"/>
                    </a:srgbClr>
                  </a:outerShdw>
                </a:effectLst>
              </a:rPr>
              <a:t>European standards </a:t>
            </a:r>
            <a:r>
              <a:rPr lang="en-US" sz="2200" dirty="0">
                <a:effectLst>
                  <a:outerShdw blurRad="38100" dist="38100" dir="2700000" algn="tl">
                    <a:srgbClr val="000000">
                      <a:alpha val="43137"/>
                    </a:srgbClr>
                  </a:outerShdw>
                </a:effectLst>
              </a:rPr>
              <a:t>from </a:t>
            </a:r>
            <a:r>
              <a:rPr lang="en-US" sz="2200" dirty="0" err="1">
                <a:effectLst>
                  <a:outerShdw blurRad="38100" dist="38100" dir="2700000" algn="tl">
                    <a:srgbClr val="000000">
                      <a:alpha val="43137"/>
                    </a:srgbClr>
                  </a:outerShdw>
                </a:effectLst>
              </a:rPr>
              <a:t>recognised</a:t>
            </a:r>
            <a:r>
              <a:rPr lang="en-US" sz="2200" dirty="0">
                <a:effectLst>
                  <a:outerShdw blurRad="38100" dist="38100" dir="2700000" algn="tl">
                    <a:srgbClr val="000000">
                      <a:alpha val="43137"/>
                    </a:srgbClr>
                  </a:outerShdw>
                </a:effectLst>
              </a:rPr>
              <a:t> standardisation bodies </a:t>
            </a:r>
          </a:p>
          <a:p>
            <a:r>
              <a:rPr lang="en-US" sz="2200" dirty="0">
                <a:effectLst>
                  <a:outerShdw blurRad="38100" dist="38100" dir="2700000" algn="tl">
                    <a:srgbClr val="000000">
                      <a:alpha val="43137"/>
                    </a:srgbClr>
                  </a:outerShdw>
                </a:effectLst>
              </a:rPr>
              <a:t> </a:t>
            </a:r>
          </a:p>
          <a:p>
            <a:endParaRPr lang="en-US" sz="2200" dirty="0">
              <a:effectLst>
                <a:outerShdw blurRad="38100" dist="38100" dir="2700000" algn="tl">
                  <a:srgbClr val="000000">
                    <a:alpha val="43137"/>
                  </a:srgbClr>
                </a:outerShdw>
              </a:effectLst>
            </a:endParaRPr>
          </a:p>
          <a:p>
            <a:r>
              <a:rPr lang="en-US" sz="2200" b="1" dirty="0">
                <a:effectLst>
                  <a:outerShdw blurRad="38100" dist="38100" dir="2700000" algn="tl">
                    <a:srgbClr val="000000">
                      <a:alpha val="43137"/>
                    </a:srgbClr>
                  </a:outerShdw>
                </a:effectLst>
              </a:rPr>
              <a:t>further 78 standards </a:t>
            </a:r>
            <a:r>
              <a:rPr lang="en-US" sz="2200" dirty="0">
                <a:effectLst>
                  <a:outerShdw blurRad="38100" dist="38100" dir="2700000" algn="tl">
                    <a:srgbClr val="000000">
                      <a:alpha val="43137"/>
                    </a:srgbClr>
                  </a:outerShdw>
                </a:effectLst>
              </a:rPr>
              <a:t>from other standards developing </a:t>
            </a:r>
            <a:r>
              <a:rPr lang="en-US" sz="2200" dirty="0" err="1">
                <a:effectLst>
                  <a:outerShdw blurRad="38100" dist="38100" dir="2700000" algn="tl">
                    <a:srgbClr val="000000">
                      <a:alpha val="43137"/>
                    </a:srgbClr>
                  </a:outerShdw>
                </a:effectLst>
              </a:rPr>
              <a:t>organisations</a:t>
            </a:r>
            <a:r>
              <a:rPr lang="en-US" sz="2200" dirty="0">
                <a:effectLst>
                  <a:outerShdw blurRad="38100" dist="38100" dir="2700000" algn="tl">
                    <a:srgbClr val="000000">
                      <a:alpha val="43137"/>
                    </a:srgbClr>
                  </a:outerShdw>
                </a:effectLst>
              </a:rPr>
              <a:t>.</a:t>
            </a:r>
            <a:endParaRPr lang="en-GB" sz="2000" dirty="0">
              <a:effectLst>
                <a:outerShdw blurRad="38100" dist="38100" dir="2700000" algn="tl">
                  <a:srgbClr val="000000">
                    <a:alpha val="43137"/>
                  </a:srgbClr>
                </a:outerShdw>
              </a:effectLst>
            </a:endParaRPr>
          </a:p>
        </p:txBody>
      </p:sp>
      <p:pic>
        <p:nvPicPr>
          <p:cNvPr id="6" name="Elemento grafico 5" descr="Aggiungi">
            <a:extLst>
              <a:ext uri="{FF2B5EF4-FFF2-40B4-BE49-F238E27FC236}">
                <a16:creationId xmlns:a16="http://schemas.microsoft.com/office/drawing/2014/main" id="{CCC99309-FD22-E9C2-9451-64542B8C8F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599" y="3164114"/>
            <a:ext cx="591457" cy="591457"/>
          </a:xfrm>
          <a:prstGeom prst="rect">
            <a:avLst/>
          </a:prstGeom>
        </p:spPr>
      </p:pic>
      <p:sp>
        <p:nvSpPr>
          <p:cNvPr id="7" name="Rettangolo con angoli arrotondati 12">
            <a:hlinkClick r:id="rId5"/>
            <a:extLst>
              <a:ext uri="{FF2B5EF4-FFF2-40B4-BE49-F238E27FC236}">
                <a16:creationId xmlns:a16="http://schemas.microsoft.com/office/drawing/2014/main" id="{5A455A6E-9FD3-4156-1783-83E9DD623B6E}"/>
              </a:ext>
            </a:extLst>
          </p:cNvPr>
          <p:cNvSpPr/>
          <p:nvPr/>
        </p:nvSpPr>
        <p:spPr>
          <a:xfrm>
            <a:off x="244929" y="5397999"/>
            <a:ext cx="4209143" cy="721699"/>
          </a:xfrm>
          <a:prstGeom prst="roundRect">
            <a:avLst>
              <a:gd name="adj" fmla="val 50000"/>
            </a:avLst>
          </a:prstGeom>
          <a:gradFill flip="none" rotWithShape="1">
            <a:gsLst>
              <a:gs pos="1000">
                <a:srgbClr val="0D2237"/>
              </a:gs>
              <a:gs pos="100000">
                <a:srgbClr val="0B6C9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rial Rounded MT Bold" panose="020F0704030504030204" pitchFamily="34" charset="0"/>
              </a:rPr>
              <a:t>Check it out on Standict.eu</a:t>
            </a:r>
            <a:endParaRPr lang="en-GB" sz="2000" dirty="0">
              <a:latin typeface="Arial Rounded MT Bold" panose="020F0704030504030204" pitchFamily="34" charset="0"/>
            </a:endParaRPr>
          </a:p>
        </p:txBody>
      </p:sp>
      <p:sp>
        <p:nvSpPr>
          <p:cNvPr id="8" name="Rettangolo con angoli arrotondati 12">
            <a:hlinkClick r:id="rId6"/>
            <a:extLst>
              <a:ext uri="{FF2B5EF4-FFF2-40B4-BE49-F238E27FC236}">
                <a16:creationId xmlns:a16="http://schemas.microsoft.com/office/drawing/2014/main" id="{29D223D7-527D-A048-5410-735728BF130E}"/>
              </a:ext>
            </a:extLst>
          </p:cNvPr>
          <p:cNvSpPr/>
          <p:nvPr/>
        </p:nvSpPr>
        <p:spPr>
          <a:xfrm>
            <a:off x="4934857" y="5397998"/>
            <a:ext cx="4858657" cy="721699"/>
          </a:xfrm>
          <a:prstGeom prst="roundRect">
            <a:avLst>
              <a:gd name="adj" fmla="val 50000"/>
            </a:avLst>
          </a:prstGeom>
          <a:gradFill flip="none" rotWithShape="1">
            <a:gsLst>
              <a:gs pos="50000">
                <a:srgbClr val="0879A0"/>
              </a:gs>
              <a:gs pos="100000">
                <a:srgbClr val="6AD5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Arial Rounded MT Bold" panose="020F0704030504030204" pitchFamily="34" charset="0"/>
              </a:rPr>
              <a:t>Download the report via Zenodo</a:t>
            </a:r>
            <a:endParaRPr lang="en-GB" sz="2000" dirty="0">
              <a:latin typeface="Arial Rounded MT Bold" panose="020F0704030504030204" pitchFamily="34" charset="0"/>
            </a:endParaRPr>
          </a:p>
        </p:txBody>
      </p:sp>
      <p:sp>
        <p:nvSpPr>
          <p:cNvPr id="5" name="Rettangolo con angoli arrotondati 12">
            <a:hlinkClick r:id="rId6"/>
            <a:extLst>
              <a:ext uri="{FF2B5EF4-FFF2-40B4-BE49-F238E27FC236}">
                <a16:creationId xmlns:a16="http://schemas.microsoft.com/office/drawing/2014/main" id="{6811AADF-54F3-6A8B-768E-1C4BBC71B34A}"/>
              </a:ext>
            </a:extLst>
          </p:cNvPr>
          <p:cNvSpPr/>
          <p:nvPr/>
        </p:nvSpPr>
        <p:spPr>
          <a:xfrm>
            <a:off x="10568214" y="4256007"/>
            <a:ext cx="1291772" cy="1152151"/>
          </a:xfrm>
          <a:prstGeom prst="roundRect">
            <a:avLst>
              <a:gd name="adj" fmla="val 50000"/>
            </a:avLst>
          </a:prstGeom>
          <a:gradFill flip="none" rotWithShape="1">
            <a:gsLst>
              <a:gs pos="0">
                <a:srgbClr val="0879A0"/>
              </a:gs>
              <a:gs pos="55000">
                <a:srgbClr val="6AD5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Rounded MT Bold" panose="020F0704030504030204" pitchFamily="34" charset="0"/>
              </a:rPr>
              <a:t>603</a:t>
            </a:r>
          </a:p>
          <a:p>
            <a:pPr algn="ctr"/>
            <a:r>
              <a:rPr lang="en-US" sz="1500" dirty="0">
                <a:latin typeface="Arial Narrow" panose="020B0606020202030204" pitchFamily="34" charset="0"/>
              </a:rPr>
              <a:t>downloads</a:t>
            </a:r>
            <a:endParaRPr lang="en-GB" sz="1500" dirty="0">
              <a:latin typeface="Arial Narrow" panose="020B0606020202030204" pitchFamily="34" charset="0"/>
            </a:endParaRPr>
          </a:p>
        </p:txBody>
      </p:sp>
    </p:spTree>
    <p:extLst>
      <p:ext uri="{BB962C8B-B14F-4D97-AF65-F5344CB8AC3E}">
        <p14:creationId xmlns:p14="http://schemas.microsoft.com/office/powerpoint/2010/main" val="1794831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1ddc11d3695_3_0"/>
          <p:cNvSpPr txBox="1">
            <a:spLocks noGrp="1"/>
          </p:cNvSpPr>
          <p:nvPr>
            <p:ph type="title"/>
          </p:nvPr>
        </p:nvSpPr>
        <p:spPr>
          <a:xfrm>
            <a:off x="3931920" y="261299"/>
            <a:ext cx="8024000" cy="1397756"/>
          </a:xfrm>
          <a:prstGeom prst="rect">
            <a:avLst/>
          </a:prstGeom>
          <a:noFill/>
          <a:ln>
            <a:noFill/>
          </a:ln>
        </p:spPr>
        <p:txBody>
          <a:bodyPr spcFirstLastPara="1" wrap="square" lIns="91433" tIns="45700" rIns="91433" bIns="45700" anchor="t" anchorCtr="0">
            <a:normAutofit/>
          </a:bodyPr>
          <a:lstStyle/>
          <a:p>
            <a:pPr>
              <a:lnSpc>
                <a:spcPct val="80000"/>
              </a:lnSpc>
              <a:buClr>
                <a:schemeClr val="dk1"/>
              </a:buClr>
              <a:buSzPts val="1600"/>
            </a:pPr>
            <a:r>
              <a:rPr lang="it" sz="2800" dirty="0">
                <a:solidFill>
                  <a:srgbClr val="32ADE5"/>
                </a:solidFill>
                <a:uFill>
                  <a:noFill/>
                </a:uFill>
                <a:latin typeface="+mj-lt"/>
                <a:hlinkClick r:id="rId3">
                  <a:extLst>
                    <a:ext uri="{A12FA001-AC4F-418D-AE19-62706E023703}">
                      <ahyp:hlinkClr xmlns:ahyp="http://schemas.microsoft.com/office/drawing/2018/hyperlinkcolor" val="tx"/>
                    </a:ext>
                  </a:extLst>
                </a:hlinkClick>
              </a:rPr>
              <a:t>Landscape Standards Reports </a:t>
            </a:r>
            <a:br>
              <a:rPr lang="it" sz="2800" dirty="0">
                <a:solidFill>
                  <a:schemeClr val="hlink"/>
                </a:solidFill>
                <a:uFill>
                  <a:noFill/>
                </a:uFill>
                <a:latin typeface="+mj-lt"/>
              </a:rPr>
            </a:br>
            <a:r>
              <a:rPr lang="it" sz="1800" dirty="0">
                <a:solidFill>
                  <a:srgbClr val="28225A"/>
                </a:solidFill>
                <a:latin typeface="+mj-lt"/>
              </a:rPr>
              <a:t>The fruit of StandICT.eu Technical Working Groups in key ICT areas</a:t>
            </a:r>
            <a:endParaRPr sz="3600" dirty="0">
              <a:solidFill>
                <a:srgbClr val="28225A"/>
              </a:solidFill>
              <a:latin typeface="+mj-lt"/>
            </a:endParaRPr>
          </a:p>
        </p:txBody>
      </p:sp>
      <p:sp>
        <p:nvSpPr>
          <p:cNvPr id="130" name="Google Shape;130;g1ddc11d3695_3_0"/>
          <p:cNvSpPr/>
          <p:nvPr/>
        </p:nvSpPr>
        <p:spPr>
          <a:xfrm>
            <a:off x="342899" y="3429000"/>
            <a:ext cx="6513620" cy="2825731"/>
          </a:xfrm>
          <a:prstGeom prst="roundRect">
            <a:avLst>
              <a:gd name="adj" fmla="val 16667"/>
            </a:avLst>
          </a:prstGeom>
          <a:solidFill>
            <a:schemeClr val="bg1"/>
          </a:solidFill>
          <a:ln>
            <a:solidFill>
              <a:srgbClr val="2822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 sz="2000" dirty="0">
                <a:solidFill>
                  <a:srgbClr val="28225A"/>
                </a:solidFill>
                <a:latin typeface="+mn-lt"/>
                <a:ea typeface="+mn-ea"/>
                <a:cs typeface="+mn-cs"/>
                <a:hlinkClick r:id="rId4">
                  <a:extLst>
                    <a:ext uri="{A12FA001-AC4F-418D-AE19-62706E023703}">
                      <ahyp:hlinkClr xmlns:ahyp="http://schemas.microsoft.com/office/drawing/2018/hyperlinkcolor" val="tx"/>
                    </a:ext>
                  </a:extLst>
                </a:hlinkClick>
              </a:rPr>
              <a:t>“Landscape of AI Standards”</a:t>
            </a:r>
            <a:r>
              <a:rPr lang="it" sz="2000" dirty="0">
                <a:solidFill>
                  <a:srgbClr val="28225A"/>
                </a:solidFill>
                <a:latin typeface="+mn-lt"/>
                <a:ea typeface="+mn-ea"/>
                <a:cs typeface="+mn-cs"/>
              </a:rPr>
              <a:t>, </a:t>
            </a:r>
            <a:r>
              <a:rPr lang="it" sz="2000" dirty="0">
                <a:solidFill>
                  <a:srgbClr val="28225A"/>
                </a:solidFill>
                <a:latin typeface="+mn-lt"/>
                <a:ea typeface="+mn-ea"/>
                <a:cs typeface="+mn-cs"/>
                <a:hlinkClick r:id="rId4">
                  <a:extLst>
                    <a:ext uri="{A12FA001-AC4F-418D-AE19-62706E023703}">
                      <ahyp:hlinkClr xmlns:ahyp="http://schemas.microsoft.com/office/drawing/2018/hyperlinkcolor" val="tx"/>
                    </a:ext>
                  </a:extLst>
                </a:hlinkClick>
              </a:rPr>
              <a:t>“</a:t>
            </a:r>
            <a:r>
              <a:rPr lang="it" sz="2000" dirty="0">
                <a:solidFill>
                  <a:srgbClr val="28225A"/>
                </a:solidFill>
                <a:latin typeface="+mn-lt"/>
                <a:ea typeface="+mn-ea"/>
                <a:cs typeface="+mn-cs"/>
                <a:hlinkClick r:id="rId5">
                  <a:extLst>
                    <a:ext uri="{A12FA001-AC4F-418D-AE19-62706E023703}">
                      <ahyp:hlinkClr xmlns:ahyp="http://schemas.microsoft.com/office/drawing/2018/hyperlinkcolor" val="tx"/>
                    </a:ext>
                  </a:extLst>
                </a:hlinkClick>
              </a:rPr>
              <a:t>Landscape of Smart Cities</a:t>
            </a:r>
            <a:r>
              <a:rPr lang="it" sz="2000" dirty="0">
                <a:solidFill>
                  <a:srgbClr val="28225A"/>
                </a:solidFill>
                <a:latin typeface="+mn-lt"/>
                <a:ea typeface="+mn-ea"/>
                <a:cs typeface="+mn-cs"/>
                <a:hlinkClick r:id="rId4">
                  <a:extLst>
                    <a:ext uri="{A12FA001-AC4F-418D-AE19-62706E023703}">
                      <ahyp:hlinkClr xmlns:ahyp="http://schemas.microsoft.com/office/drawing/2018/hyperlinkcolor" val="tx"/>
                    </a:ext>
                  </a:extLst>
                </a:hlinkClick>
              </a:rPr>
              <a:t>”</a:t>
            </a:r>
            <a:r>
              <a:rPr lang="it" sz="2000" dirty="0">
                <a:solidFill>
                  <a:srgbClr val="28225A"/>
                </a:solidFill>
                <a:latin typeface="+mn-lt"/>
                <a:ea typeface="+mn-ea"/>
                <a:cs typeface="+mn-cs"/>
              </a:rPr>
              <a:t> , </a:t>
            </a:r>
            <a:r>
              <a:rPr lang="it" sz="2000" dirty="0">
                <a:solidFill>
                  <a:srgbClr val="28225A"/>
                </a:solidFill>
                <a:latin typeface="+mn-lt"/>
                <a:ea typeface="+mn-ea"/>
                <a:cs typeface="+mn-cs"/>
                <a:hlinkClick r:id="rId6">
                  <a:extLst>
                    <a:ext uri="{A12FA001-AC4F-418D-AE19-62706E023703}">
                      <ahyp:hlinkClr xmlns:ahyp="http://schemas.microsoft.com/office/drawing/2018/hyperlinkcolor" val="tx"/>
                    </a:ext>
                  </a:extLst>
                </a:hlinkClick>
              </a:rPr>
              <a:t>“Landscape of Trusted Information”</a:t>
            </a:r>
            <a:r>
              <a:rPr lang="it" sz="2000" dirty="0">
                <a:solidFill>
                  <a:srgbClr val="28225A"/>
                </a:solidFill>
                <a:latin typeface="+mn-lt"/>
                <a:ea typeface="+mn-ea"/>
                <a:cs typeface="+mn-cs"/>
              </a:rPr>
              <a:t>  and </a:t>
            </a:r>
            <a:r>
              <a:rPr lang="it" sz="2000" dirty="0">
                <a:solidFill>
                  <a:srgbClr val="28225A"/>
                </a:solidFill>
                <a:latin typeface="+mn-lt"/>
                <a:ea typeface="+mn-ea"/>
                <a:cs typeface="+mn-cs"/>
                <a:hlinkClick r:id="rId6">
                  <a:extLst>
                    <a:ext uri="{A12FA001-AC4F-418D-AE19-62706E023703}">
                      <ahyp:hlinkClr xmlns:ahyp="http://schemas.microsoft.com/office/drawing/2018/hyperlinkcolor" val="tx"/>
                    </a:ext>
                  </a:extLst>
                </a:hlinkClick>
              </a:rPr>
              <a:t>“Landscape of Digital Twins”</a:t>
            </a:r>
            <a:r>
              <a:rPr lang="it" sz="2000" dirty="0">
                <a:solidFill>
                  <a:srgbClr val="28225A"/>
                </a:solidFill>
                <a:latin typeface="+mn-lt"/>
                <a:ea typeface="+mn-ea"/>
                <a:cs typeface="+mn-cs"/>
              </a:rPr>
              <a:t> &amp; </a:t>
            </a:r>
            <a:r>
              <a:rPr lang="it" sz="2000" dirty="0">
                <a:solidFill>
                  <a:srgbClr val="28225A"/>
                </a:solidFill>
                <a:latin typeface="+mn-lt"/>
                <a:ea typeface="+mn-ea"/>
                <a:cs typeface="+mn-cs"/>
                <a:hlinkClick r:id="rId7">
                  <a:extLst>
                    <a:ext uri="{A12FA001-AC4F-418D-AE19-62706E023703}">
                      <ahyp:hlinkClr xmlns:ahyp="http://schemas.microsoft.com/office/drawing/2018/hyperlinkcolor" val="tx"/>
                    </a:ext>
                  </a:extLst>
                </a:hlinkClick>
              </a:rPr>
              <a:t>Landscape of IoT Standards</a:t>
            </a:r>
            <a:r>
              <a:rPr lang="it" sz="2000" dirty="0">
                <a:solidFill>
                  <a:srgbClr val="28225A"/>
                </a:solidFill>
              </a:rPr>
              <a:t>,</a:t>
            </a:r>
            <a:r>
              <a:rPr lang="it" sz="2000" dirty="0">
                <a:solidFill>
                  <a:srgbClr val="28225A"/>
                </a:solidFill>
                <a:latin typeface="+mn-lt"/>
                <a:ea typeface="+mn-ea"/>
                <a:cs typeface="+mn-cs"/>
              </a:rPr>
              <a:t> </a:t>
            </a:r>
            <a:r>
              <a:rPr lang="it" sz="2000" dirty="0">
                <a:solidFill>
                  <a:srgbClr val="28225A"/>
                </a:solidFill>
                <a:latin typeface="+mn-lt"/>
                <a:ea typeface="+mn-ea"/>
                <a:cs typeface="+mn-cs"/>
                <a:hlinkClick r:id="rId8">
                  <a:extLst>
                    <a:ext uri="{A12FA001-AC4F-418D-AE19-62706E023703}">
                      <ahyp:hlinkClr xmlns:ahyp="http://schemas.microsoft.com/office/drawing/2018/hyperlinkcolor" val="tx"/>
                    </a:ext>
                  </a:extLst>
                </a:hlinkClick>
              </a:rPr>
              <a:t>Edge Computing </a:t>
            </a:r>
            <a:r>
              <a:rPr lang="it" sz="2000" dirty="0">
                <a:solidFill>
                  <a:srgbClr val="28225A"/>
                </a:solidFill>
                <a:latin typeface="+mn-lt"/>
                <a:ea typeface="+mn-ea"/>
                <a:cs typeface="+mn-cs"/>
              </a:rPr>
              <a:t>and </a:t>
            </a:r>
            <a:r>
              <a:rPr lang="it" sz="2000" dirty="0">
                <a:solidFill>
                  <a:srgbClr val="28225A"/>
                </a:solidFill>
                <a:latin typeface="+mn-lt"/>
                <a:ea typeface="+mn-ea"/>
                <a:cs typeface="+mn-cs"/>
                <a:hlinkClick r:id="rId9">
                  <a:extLst>
                    <a:ext uri="{A12FA001-AC4F-418D-AE19-62706E023703}">
                      <ahyp:hlinkClr xmlns:ahyp="http://schemas.microsoft.com/office/drawing/2018/hyperlinkcolor" val="tx"/>
                    </a:ext>
                  </a:extLst>
                </a:hlinkClick>
              </a:rPr>
              <a:t>DPP</a:t>
            </a:r>
            <a:r>
              <a:rPr lang="it" sz="2000" dirty="0">
                <a:solidFill>
                  <a:srgbClr val="28225A"/>
                </a:solidFill>
                <a:latin typeface="+mn-lt"/>
                <a:ea typeface="+mn-ea"/>
                <a:cs typeface="+mn-cs"/>
              </a:rPr>
              <a:t> released!</a:t>
            </a:r>
            <a:br>
              <a:rPr lang="it" sz="2000" dirty="0">
                <a:solidFill>
                  <a:srgbClr val="28225A"/>
                </a:solidFill>
                <a:latin typeface="+mn-lt"/>
                <a:ea typeface="+mn-ea"/>
                <a:cs typeface="+mn-cs"/>
              </a:rPr>
            </a:br>
            <a:r>
              <a:rPr lang="it" sz="2000" dirty="0">
                <a:solidFill>
                  <a:srgbClr val="28225A"/>
                </a:solidFill>
                <a:latin typeface="+mn-lt"/>
                <a:ea typeface="+mn-ea"/>
                <a:cs typeface="+mn-cs"/>
              </a:rPr>
              <a:t>(12 TWGs ongoing including +110 experts)</a:t>
            </a:r>
            <a:endParaRPr sz="2000" dirty="0">
              <a:solidFill>
                <a:srgbClr val="28225A"/>
              </a:solidFill>
              <a:latin typeface="+mn-lt"/>
              <a:ea typeface="+mn-ea"/>
              <a:cs typeface="+mn-cs"/>
            </a:endParaRPr>
          </a:p>
          <a:p>
            <a:br>
              <a:rPr lang="it" sz="2000" dirty="0">
                <a:solidFill>
                  <a:srgbClr val="28225A"/>
                </a:solidFill>
                <a:latin typeface="+mn-lt"/>
                <a:ea typeface="+mn-ea"/>
                <a:cs typeface="+mn-cs"/>
              </a:rPr>
            </a:br>
            <a:r>
              <a:rPr lang="it" sz="2000" dirty="0">
                <a:solidFill>
                  <a:srgbClr val="28225A"/>
                </a:solidFill>
                <a:latin typeface="+mn-lt"/>
                <a:ea typeface="+mn-ea"/>
                <a:cs typeface="+mn-cs"/>
              </a:rPr>
              <a:t>	</a:t>
            </a:r>
            <a:r>
              <a:rPr lang="it" sz="2000" dirty="0">
                <a:solidFill>
                  <a:srgbClr val="28225A"/>
                </a:solidFill>
                <a:latin typeface="Arial Rounded MT Bold" panose="020F0704030504030204" pitchFamily="34" charset="0"/>
              </a:rPr>
              <a:t>Next release in May 2023</a:t>
            </a:r>
            <a:br>
              <a:rPr lang="it" sz="2000" dirty="0">
                <a:solidFill>
                  <a:srgbClr val="28225A"/>
                </a:solidFill>
                <a:latin typeface="Arial Rounded MT Bold" panose="020F0704030504030204" pitchFamily="34" charset="0"/>
              </a:rPr>
            </a:br>
            <a:r>
              <a:rPr lang="it" sz="2000" dirty="0">
                <a:solidFill>
                  <a:srgbClr val="28225A"/>
                </a:solidFill>
                <a:latin typeface="Arial Rounded MT Bold" panose="020F0704030504030204" pitchFamily="34" charset="0"/>
              </a:rPr>
              <a:t>	Report from TWG focusing on Ontologies</a:t>
            </a:r>
            <a:endParaRPr sz="2000" dirty="0">
              <a:solidFill>
                <a:srgbClr val="28225A"/>
              </a:solidFill>
              <a:latin typeface="Arial Rounded MT Bold" panose="020F0704030504030204" pitchFamily="34" charset="0"/>
            </a:endParaRPr>
          </a:p>
        </p:txBody>
      </p:sp>
      <p:pic>
        <p:nvPicPr>
          <p:cNvPr id="131" name="Google Shape;131;g1ddc11d3695_3_0"/>
          <p:cNvPicPr preferRelativeResize="0">
            <a:picLocks noChangeAspect="1"/>
          </p:cNvPicPr>
          <p:nvPr/>
        </p:nvPicPr>
        <p:blipFill rotWithShape="1">
          <a:blip r:embed="rId10">
            <a:alphaModFix/>
          </a:blip>
          <a:srcRect/>
          <a:stretch/>
        </p:blipFill>
        <p:spPr>
          <a:xfrm>
            <a:off x="7059744" y="4595684"/>
            <a:ext cx="2160000" cy="1143594"/>
          </a:xfrm>
          <a:prstGeom prst="roundRect">
            <a:avLst>
              <a:gd name="adj" fmla="val 16667"/>
            </a:avLst>
          </a:prstGeom>
          <a:noFill/>
          <a:ln>
            <a:noFill/>
          </a:ln>
          <a:effectLst/>
        </p:spPr>
      </p:pic>
      <p:pic>
        <p:nvPicPr>
          <p:cNvPr id="132" name="Google Shape;132;g1ddc11d3695_3_0"/>
          <p:cNvPicPr preferRelativeResize="0">
            <a:picLocks noChangeAspect="1"/>
          </p:cNvPicPr>
          <p:nvPr/>
        </p:nvPicPr>
        <p:blipFill rotWithShape="1">
          <a:blip r:embed="rId11">
            <a:alphaModFix/>
          </a:blip>
          <a:srcRect/>
          <a:stretch/>
        </p:blipFill>
        <p:spPr>
          <a:xfrm>
            <a:off x="7059744" y="3010257"/>
            <a:ext cx="2160000" cy="1144349"/>
          </a:xfrm>
          <a:prstGeom prst="roundRect">
            <a:avLst>
              <a:gd name="adj" fmla="val 16667"/>
            </a:avLst>
          </a:prstGeom>
          <a:noFill/>
          <a:ln>
            <a:noFill/>
          </a:ln>
          <a:effectLst/>
        </p:spPr>
      </p:pic>
      <p:pic>
        <p:nvPicPr>
          <p:cNvPr id="133" name="Google Shape;133;g1ddc11d3695_3_0"/>
          <p:cNvPicPr preferRelativeResize="0">
            <a:picLocks noChangeAspect="1"/>
          </p:cNvPicPr>
          <p:nvPr/>
        </p:nvPicPr>
        <p:blipFill rotWithShape="1">
          <a:blip r:embed="rId12">
            <a:alphaModFix/>
          </a:blip>
          <a:srcRect/>
          <a:stretch/>
        </p:blipFill>
        <p:spPr>
          <a:xfrm>
            <a:off x="9422968" y="2995584"/>
            <a:ext cx="2160000" cy="1143594"/>
          </a:xfrm>
          <a:prstGeom prst="roundRect">
            <a:avLst>
              <a:gd name="adj" fmla="val 16667"/>
            </a:avLst>
          </a:prstGeom>
          <a:noFill/>
          <a:ln>
            <a:noFill/>
          </a:ln>
          <a:effectLst/>
        </p:spPr>
      </p:pic>
      <p:pic>
        <p:nvPicPr>
          <p:cNvPr id="134" name="Google Shape;134;g1ddc11d3695_3_0"/>
          <p:cNvPicPr preferRelativeResize="0">
            <a:picLocks noChangeAspect="1"/>
          </p:cNvPicPr>
          <p:nvPr/>
        </p:nvPicPr>
        <p:blipFill rotWithShape="1">
          <a:blip r:embed="rId13">
            <a:alphaModFix/>
          </a:blip>
          <a:srcRect t="9455" b="9447"/>
          <a:stretch/>
        </p:blipFill>
        <p:spPr>
          <a:xfrm>
            <a:off x="9422969" y="4595685"/>
            <a:ext cx="2160000" cy="1143594"/>
          </a:xfrm>
          <a:prstGeom prst="roundRect">
            <a:avLst>
              <a:gd name="adj" fmla="val 16667"/>
            </a:avLst>
          </a:prstGeom>
          <a:noFill/>
          <a:ln>
            <a:noFill/>
          </a:ln>
          <a:effectLst/>
        </p:spPr>
      </p:pic>
      <p:pic>
        <p:nvPicPr>
          <p:cNvPr id="135" name="Google Shape;135;g1ddc11d3695_3_0"/>
          <p:cNvPicPr preferRelativeResize="0">
            <a:picLocks noChangeAspect="1"/>
          </p:cNvPicPr>
          <p:nvPr/>
        </p:nvPicPr>
        <p:blipFill rotWithShape="1">
          <a:blip r:embed="rId14">
            <a:alphaModFix/>
          </a:blip>
          <a:srcRect/>
          <a:stretch/>
        </p:blipFill>
        <p:spPr>
          <a:xfrm>
            <a:off x="9422969" y="1348780"/>
            <a:ext cx="2160000" cy="1202649"/>
          </a:xfrm>
          <a:prstGeom prst="roundRect">
            <a:avLst>
              <a:gd name="adj" fmla="val 16667"/>
            </a:avLst>
          </a:prstGeom>
          <a:noFill/>
          <a:ln>
            <a:noFill/>
          </a:ln>
          <a:effectLst/>
        </p:spPr>
      </p:pic>
      <p:sp>
        <p:nvSpPr>
          <p:cNvPr id="136" name="Google Shape;136;g1ddc11d3695_3_0"/>
          <p:cNvSpPr/>
          <p:nvPr/>
        </p:nvSpPr>
        <p:spPr>
          <a:xfrm>
            <a:off x="342899" y="1031076"/>
            <a:ext cx="3826395" cy="2020776"/>
          </a:xfrm>
          <a:prstGeom prst="roundRect">
            <a:avLst>
              <a:gd name="adj" fmla="val 16667"/>
            </a:avLst>
          </a:prstGeom>
          <a:gradFill flip="none" rotWithShape="1">
            <a:gsLst>
              <a:gs pos="0">
                <a:srgbClr val="0879A0"/>
              </a:gs>
              <a:gs pos="95000">
                <a:srgbClr val="6AD5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 sz="2800" dirty="0">
                <a:latin typeface="Arial Rounded MT Bold" panose="020F0704030504030204" pitchFamily="34" charset="0"/>
                <a:sym typeface="Calibri"/>
              </a:rPr>
              <a:t>NEW </a:t>
            </a:r>
            <a:br>
              <a:rPr lang="it" sz="900" dirty="0">
                <a:latin typeface="Arial Rounded MT Bold" panose="020F0704030504030204" pitchFamily="34" charset="0"/>
                <a:sym typeface="Calibri"/>
              </a:rPr>
            </a:br>
            <a:r>
              <a:rPr lang="it" sz="1800" dirty="0">
                <a:sym typeface="Calibri"/>
              </a:rPr>
              <a:t>An OpenAccess database of DPP-related specifications and documents from the global community! </a:t>
            </a:r>
            <a:endParaRPr sz="900" dirty="0">
              <a:sym typeface="Calibri"/>
            </a:endParaRPr>
          </a:p>
        </p:txBody>
      </p:sp>
      <p:pic>
        <p:nvPicPr>
          <p:cNvPr id="137" name="Google Shape;137;g1ddc11d3695_3_0"/>
          <p:cNvPicPr preferRelativeResize="0">
            <a:picLocks noChangeAspect="1"/>
          </p:cNvPicPr>
          <p:nvPr/>
        </p:nvPicPr>
        <p:blipFill rotWithShape="1">
          <a:blip r:embed="rId15">
            <a:alphaModFix/>
          </a:blip>
          <a:srcRect/>
          <a:stretch/>
        </p:blipFill>
        <p:spPr>
          <a:xfrm>
            <a:off x="7059744" y="1348780"/>
            <a:ext cx="2160000" cy="1202649"/>
          </a:xfrm>
          <a:prstGeom prst="roundRect">
            <a:avLst>
              <a:gd name="adj" fmla="val 16667"/>
            </a:avLst>
          </a:prstGeom>
          <a:noFill/>
          <a:ln>
            <a:noFill/>
          </a:ln>
          <a:effectLst/>
        </p:spPr>
      </p:pic>
      <p:pic>
        <p:nvPicPr>
          <p:cNvPr id="1026" name="Picture 2" descr="TWg Digital Product Passport">
            <a:extLst>
              <a:ext uri="{FF2B5EF4-FFF2-40B4-BE49-F238E27FC236}">
                <a16:creationId xmlns:a16="http://schemas.microsoft.com/office/drawing/2014/main" id="{350665AB-27E6-53B6-EF7E-94B572D975DE}"/>
              </a:ext>
            </a:extLst>
          </p:cNvPr>
          <p:cNvPicPr>
            <a:picLocks noChangeAspect="1" noChangeArrowheads="1"/>
          </p:cNvPicPr>
          <p:nvPr/>
        </p:nvPicPr>
        <p:blipFill>
          <a:blip r:embed="rId16">
            <a:alphaModFix/>
            <a:extLst>
              <a:ext uri="{28A0092B-C50C-407E-A947-70E740481C1C}">
                <a14:useLocalDpi xmlns:a14="http://schemas.microsoft.com/office/drawing/2010/main" val="0"/>
              </a:ext>
            </a:extLst>
          </a:blip>
          <a:srcRect/>
          <a:stretch>
            <a:fillRect/>
          </a:stretch>
        </p:blipFill>
        <p:spPr bwMode="auto">
          <a:xfrm>
            <a:off x="4696519" y="1336429"/>
            <a:ext cx="2160000" cy="1215000"/>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65AD960A-CBC2-7643-0C0E-46CEB05DAEAF}"/>
              </a:ext>
            </a:extLst>
          </p:cNvPr>
          <p:cNvPicPr>
            <a:picLocks noChangeAspect="1"/>
          </p:cNvPicPr>
          <p:nvPr/>
        </p:nvPicPr>
        <p:blipFill>
          <a:blip r:embed="rId17">
            <a:clrChange>
              <a:clrFrom>
                <a:srgbClr val="F5F5F5"/>
              </a:clrFrom>
              <a:clrTo>
                <a:srgbClr val="F5F5F5">
                  <a:alpha val="0"/>
                </a:srgbClr>
              </a:clrTo>
            </a:clrChange>
          </a:blip>
          <a:stretch>
            <a:fillRect/>
          </a:stretch>
        </p:blipFill>
        <p:spPr>
          <a:xfrm>
            <a:off x="7524035" y="2589856"/>
            <a:ext cx="1220727" cy="288000"/>
          </a:xfrm>
          <a:prstGeom prst="roundRect">
            <a:avLst/>
          </a:prstGeom>
        </p:spPr>
      </p:pic>
      <p:pic>
        <p:nvPicPr>
          <p:cNvPr id="20" name="Immagine 19">
            <a:extLst>
              <a:ext uri="{FF2B5EF4-FFF2-40B4-BE49-F238E27FC236}">
                <a16:creationId xmlns:a16="http://schemas.microsoft.com/office/drawing/2014/main" id="{954D5DA2-BA83-BF51-D3CE-DC73CB9D5CB9}"/>
              </a:ext>
            </a:extLst>
          </p:cNvPr>
          <p:cNvPicPr>
            <a:picLocks noChangeAspect="1"/>
          </p:cNvPicPr>
          <p:nvPr/>
        </p:nvPicPr>
        <p:blipFill>
          <a:blip r:embed="rId18">
            <a:clrChange>
              <a:clrFrom>
                <a:srgbClr val="F5F5F5"/>
              </a:clrFrom>
              <a:clrTo>
                <a:srgbClr val="F5F5F5">
                  <a:alpha val="0"/>
                </a:srgbClr>
              </a:clrTo>
            </a:clrChange>
          </a:blip>
          <a:stretch>
            <a:fillRect/>
          </a:stretch>
        </p:blipFill>
        <p:spPr>
          <a:xfrm>
            <a:off x="9911483" y="2585044"/>
            <a:ext cx="1182969" cy="288000"/>
          </a:xfrm>
          <a:prstGeom prst="roundRect">
            <a:avLst/>
          </a:prstGeom>
        </p:spPr>
      </p:pic>
      <p:pic>
        <p:nvPicPr>
          <p:cNvPr id="22" name="Immagine 21">
            <a:extLst>
              <a:ext uri="{FF2B5EF4-FFF2-40B4-BE49-F238E27FC236}">
                <a16:creationId xmlns:a16="http://schemas.microsoft.com/office/drawing/2014/main" id="{8DF585DC-2ED6-F990-12E0-11346E49CB70}"/>
              </a:ext>
            </a:extLst>
          </p:cNvPr>
          <p:cNvPicPr>
            <a:picLocks noChangeAspect="1"/>
          </p:cNvPicPr>
          <p:nvPr/>
        </p:nvPicPr>
        <p:blipFill>
          <a:blip r:embed="rId19">
            <a:clrChange>
              <a:clrFrom>
                <a:srgbClr val="F5F5F5"/>
              </a:clrFrom>
              <a:clrTo>
                <a:srgbClr val="F5F5F5">
                  <a:alpha val="0"/>
                </a:srgbClr>
              </a:clrTo>
            </a:clrChange>
          </a:blip>
          <a:stretch>
            <a:fillRect/>
          </a:stretch>
        </p:blipFill>
        <p:spPr>
          <a:xfrm>
            <a:off x="9911483" y="4186202"/>
            <a:ext cx="1146001" cy="288000"/>
          </a:xfrm>
          <a:prstGeom prst="rect">
            <a:avLst/>
          </a:prstGeom>
        </p:spPr>
      </p:pic>
      <p:pic>
        <p:nvPicPr>
          <p:cNvPr id="24" name="Immagine 23">
            <a:extLst>
              <a:ext uri="{FF2B5EF4-FFF2-40B4-BE49-F238E27FC236}">
                <a16:creationId xmlns:a16="http://schemas.microsoft.com/office/drawing/2014/main" id="{8E6D4B3E-CCD5-3190-EEE6-5E5B768BE796}"/>
              </a:ext>
            </a:extLst>
          </p:cNvPr>
          <p:cNvPicPr>
            <a:picLocks noChangeAspect="1"/>
          </p:cNvPicPr>
          <p:nvPr/>
        </p:nvPicPr>
        <p:blipFill>
          <a:blip r:embed="rId20">
            <a:clrChange>
              <a:clrFrom>
                <a:srgbClr val="F5F5F5"/>
              </a:clrFrom>
              <a:clrTo>
                <a:srgbClr val="F5F5F5">
                  <a:alpha val="0"/>
                </a:srgbClr>
              </a:clrTo>
            </a:clrChange>
          </a:blip>
          <a:stretch>
            <a:fillRect/>
          </a:stretch>
        </p:blipFill>
        <p:spPr>
          <a:xfrm>
            <a:off x="7524035" y="4179337"/>
            <a:ext cx="1232262" cy="288000"/>
          </a:xfrm>
          <a:prstGeom prst="rect">
            <a:avLst/>
          </a:prstGeom>
        </p:spPr>
      </p:pic>
      <p:pic>
        <p:nvPicPr>
          <p:cNvPr id="26" name="Immagine 25">
            <a:extLst>
              <a:ext uri="{FF2B5EF4-FFF2-40B4-BE49-F238E27FC236}">
                <a16:creationId xmlns:a16="http://schemas.microsoft.com/office/drawing/2014/main" id="{C9D1259E-59CE-6DC5-E252-7187E2950D9E}"/>
              </a:ext>
            </a:extLst>
          </p:cNvPr>
          <p:cNvPicPr>
            <a:picLocks noChangeAspect="1"/>
          </p:cNvPicPr>
          <p:nvPr/>
        </p:nvPicPr>
        <p:blipFill>
          <a:blip r:embed="rId21">
            <a:clrChange>
              <a:clrFrom>
                <a:srgbClr val="F5F5F5"/>
              </a:clrFrom>
              <a:clrTo>
                <a:srgbClr val="F5F5F5">
                  <a:alpha val="0"/>
                </a:srgbClr>
              </a:clrTo>
            </a:clrChange>
          </a:blip>
          <a:stretch>
            <a:fillRect/>
          </a:stretch>
        </p:blipFill>
        <p:spPr>
          <a:xfrm>
            <a:off x="7524035" y="5784000"/>
            <a:ext cx="1218098" cy="288000"/>
          </a:xfrm>
          <a:prstGeom prst="rect">
            <a:avLst/>
          </a:prstGeom>
        </p:spPr>
      </p:pic>
      <p:pic>
        <p:nvPicPr>
          <p:cNvPr id="28" name="Immagine 27">
            <a:extLst>
              <a:ext uri="{FF2B5EF4-FFF2-40B4-BE49-F238E27FC236}">
                <a16:creationId xmlns:a16="http://schemas.microsoft.com/office/drawing/2014/main" id="{5BF4C95D-A4D8-2683-D537-E0A9BCBDC12A}"/>
              </a:ext>
            </a:extLst>
          </p:cNvPr>
          <p:cNvPicPr>
            <a:picLocks noChangeAspect="1"/>
          </p:cNvPicPr>
          <p:nvPr/>
        </p:nvPicPr>
        <p:blipFill>
          <a:blip r:embed="rId22">
            <a:clrChange>
              <a:clrFrom>
                <a:srgbClr val="F5F5F5"/>
              </a:clrFrom>
              <a:clrTo>
                <a:srgbClr val="F5F5F5">
                  <a:alpha val="0"/>
                </a:srgbClr>
              </a:clrTo>
            </a:clrChange>
          </a:blip>
          <a:stretch>
            <a:fillRect/>
          </a:stretch>
        </p:blipFill>
        <p:spPr>
          <a:xfrm>
            <a:off x="9937731" y="5773803"/>
            <a:ext cx="1156721" cy="288000"/>
          </a:xfrm>
          <a:prstGeom prst="rect">
            <a:avLst/>
          </a:prstGeom>
        </p:spPr>
      </p:pic>
      <p:sp>
        <p:nvSpPr>
          <p:cNvPr id="29" name="Rettangolo con angoli arrotondati 12">
            <a:hlinkClick r:id="rId9"/>
            <a:extLst>
              <a:ext uri="{FF2B5EF4-FFF2-40B4-BE49-F238E27FC236}">
                <a16:creationId xmlns:a16="http://schemas.microsoft.com/office/drawing/2014/main" id="{AF8656EA-E89E-B44B-12E9-E0F176762F22}"/>
              </a:ext>
            </a:extLst>
          </p:cNvPr>
          <p:cNvSpPr>
            <a:spLocks noChangeAspect="1"/>
          </p:cNvSpPr>
          <p:nvPr/>
        </p:nvSpPr>
        <p:spPr>
          <a:xfrm>
            <a:off x="4372519" y="1031076"/>
            <a:ext cx="648000" cy="648000"/>
          </a:xfrm>
          <a:prstGeom prst="roundRect">
            <a:avLst>
              <a:gd name="adj" fmla="val 50000"/>
            </a:avLst>
          </a:prstGeom>
          <a:gradFill flip="none" rotWithShape="1">
            <a:gsLst>
              <a:gs pos="0">
                <a:srgbClr val="0879A0"/>
              </a:gs>
              <a:gs pos="55000">
                <a:srgbClr val="6AD5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latin typeface="Arial Rounded MT Bold" panose="020F0704030504030204" pitchFamily="34" charset="0"/>
              </a:rPr>
              <a:t>NEW</a:t>
            </a:r>
          </a:p>
        </p:txBody>
      </p:sp>
      <p:pic>
        <p:nvPicPr>
          <p:cNvPr id="33" name="Elemento grafico 32" descr="Termina">
            <a:extLst>
              <a:ext uri="{FF2B5EF4-FFF2-40B4-BE49-F238E27FC236}">
                <a16:creationId xmlns:a16="http://schemas.microsoft.com/office/drawing/2014/main" id="{549816BA-5BCE-0DE8-502E-878331C4540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2479" y="5391978"/>
            <a:ext cx="720000" cy="720000"/>
          </a:xfrm>
          <a:prstGeom prst="rect">
            <a:avLst/>
          </a:prstGeom>
        </p:spPr>
      </p:pic>
      <p:pic>
        <p:nvPicPr>
          <p:cNvPr id="3" name="Immagine 2">
            <a:extLst>
              <a:ext uri="{FF2B5EF4-FFF2-40B4-BE49-F238E27FC236}">
                <a16:creationId xmlns:a16="http://schemas.microsoft.com/office/drawing/2014/main" id="{805057AE-23DD-8831-F19C-FE656F8EC31A}"/>
              </a:ext>
            </a:extLst>
          </p:cNvPr>
          <p:cNvPicPr>
            <a:picLocks noChangeAspect="1"/>
          </p:cNvPicPr>
          <p:nvPr/>
        </p:nvPicPr>
        <p:blipFill>
          <a:blip r:embed="rId25">
            <a:clrChange>
              <a:clrFrom>
                <a:srgbClr val="F5F5F5"/>
              </a:clrFrom>
              <a:clrTo>
                <a:srgbClr val="F5F5F5">
                  <a:alpha val="0"/>
                </a:srgbClr>
              </a:clrTo>
            </a:clrChange>
          </a:blip>
          <a:stretch>
            <a:fillRect/>
          </a:stretch>
        </p:blipFill>
        <p:spPr>
          <a:xfrm>
            <a:off x="5020519" y="2629237"/>
            <a:ext cx="1543129" cy="3810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6715125" y="238215"/>
            <a:ext cx="5060139" cy="901700"/>
          </a:xfrm>
          <a:prstGeom prst="rect">
            <a:avLst/>
          </a:prstGeom>
          <a:noFill/>
          <a:ln>
            <a:noFill/>
          </a:ln>
        </p:spPr>
        <p:txBody>
          <a:bodyPr spcFirstLastPara="1" wrap="square" lIns="91425" tIns="45700" rIns="91425" bIns="45700" anchor="t" anchorCtr="0">
            <a:normAutofit fontScale="90000"/>
          </a:bodyPr>
          <a:lstStyle/>
          <a:p>
            <a:pPr marL="0" lvl="0" indent="0" algn="r" rtl="0">
              <a:lnSpc>
                <a:spcPct val="90000"/>
              </a:lnSpc>
              <a:spcBef>
                <a:spcPts val="0"/>
              </a:spcBef>
              <a:spcAft>
                <a:spcPts val="0"/>
              </a:spcAft>
              <a:buClr>
                <a:srgbClr val="3F3F3F"/>
              </a:buClr>
              <a:buSzPts val="1800"/>
              <a:buNone/>
            </a:pPr>
            <a:r>
              <a:rPr lang="it-IT" b="1" kern="0" dirty="0">
                <a:solidFill>
                  <a:srgbClr val="283265"/>
                </a:solidFill>
                <a:latin typeface="+mj-lt"/>
                <a:cs typeface="Arial" charset="0"/>
              </a:rPr>
              <a:t>Open Calls from 1 to 9</a:t>
            </a:r>
            <a:br>
              <a:rPr lang="it-IT" b="1" kern="0" dirty="0">
                <a:solidFill>
                  <a:srgbClr val="283265"/>
                </a:solidFill>
                <a:latin typeface="+mj-lt"/>
                <a:cs typeface="Arial" charset="0"/>
              </a:rPr>
            </a:br>
            <a:r>
              <a:rPr lang="it-IT" sz="2300" i="1" kern="0" dirty="0" err="1">
                <a:solidFill>
                  <a:srgbClr val="283265"/>
                </a:solidFill>
                <a:latin typeface="+mj-lt"/>
                <a:cs typeface="Arial" charset="0"/>
              </a:rPr>
              <a:t>Facts</a:t>
            </a:r>
            <a:r>
              <a:rPr lang="it-IT" sz="2300" i="1" kern="0" dirty="0">
                <a:solidFill>
                  <a:srgbClr val="283265"/>
                </a:solidFill>
                <a:latin typeface="+mj-lt"/>
                <a:cs typeface="Arial" charset="0"/>
              </a:rPr>
              <a:t>, </a:t>
            </a:r>
            <a:r>
              <a:rPr lang="it-IT" sz="2300" i="1" kern="0" dirty="0" err="1">
                <a:solidFill>
                  <a:srgbClr val="283265"/>
                </a:solidFill>
                <a:latin typeface="+mj-lt"/>
                <a:cs typeface="Arial" charset="0"/>
              </a:rPr>
              <a:t>Figures</a:t>
            </a:r>
            <a:r>
              <a:rPr lang="it-IT" sz="2300" i="1" kern="0" dirty="0">
                <a:solidFill>
                  <a:srgbClr val="283265"/>
                </a:solidFill>
                <a:latin typeface="+mj-lt"/>
                <a:cs typeface="Arial" charset="0"/>
              </a:rPr>
              <a:t> &amp; Major </a:t>
            </a:r>
            <a:r>
              <a:rPr lang="it-IT" sz="2300" i="1" kern="0" dirty="0" err="1">
                <a:solidFill>
                  <a:srgbClr val="283265"/>
                </a:solidFill>
                <a:latin typeface="+mj-lt"/>
                <a:cs typeface="Arial" charset="0"/>
              </a:rPr>
              <a:t>Accomplishments</a:t>
            </a:r>
            <a:endParaRPr sz="2300" i="1" dirty="0">
              <a:solidFill>
                <a:srgbClr val="283265"/>
              </a:solidFill>
              <a:latin typeface="+mj-lt"/>
            </a:endParaRPr>
          </a:p>
        </p:txBody>
      </p:sp>
      <p:sp>
        <p:nvSpPr>
          <p:cNvPr id="62" name="Google Shape;62;p2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a:t>
            </a:fld>
            <a:endParaRPr/>
          </a:p>
        </p:txBody>
      </p:sp>
      <p:sp>
        <p:nvSpPr>
          <p:cNvPr id="3" name="Rettangolo con angoli arrotondati 12">
            <a:extLst>
              <a:ext uri="{FF2B5EF4-FFF2-40B4-BE49-F238E27FC236}">
                <a16:creationId xmlns:a16="http://schemas.microsoft.com/office/drawing/2014/main" id="{C11B3CA6-555F-9AB2-1F6A-6F0E3428AC4C}"/>
              </a:ext>
            </a:extLst>
          </p:cNvPr>
          <p:cNvSpPr/>
          <p:nvPr/>
        </p:nvSpPr>
        <p:spPr>
          <a:xfrm>
            <a:off x="6810376" y="1462089"/>
            <a:ext cx="4964888" cy="1599865"/>
          </a:xfrm>
          <a:prstGeom prst="roundRect">
            <a:avLst/>
          </a:prstGeom>
          <a:gradFill flip="none" rotWithShape="1">
            <a:gsLst>
              <a:gs pos="1000">
                <a:srgbClr val="283265"/>
              </a:gs>
              <a:gs pos="51000">
                <a:srgbClr val="283265"/>
              </a:gs>
              <a:gs pos="100000">
                <a:srgbClr val="46A2D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effectLst>
                <a:outerShdw blurRad="38100" dist="38100" dir="2700000" algn="tl">
                  <a:srgbClr val="000000">
                    <a:alpha val="43137"/>
                  </a:srgbClr>
                </a:outerShdw>
              </a:effectLst>
            </a:endParaRPr>
          </a:p>
          <a:p>
            <a:pPr algn="ctr"/>
            <a:r>
              <a:rPr lang="en-US" sz="2200" dirty="0">
                <a:effectLst>
                  <a:outerShdw blurRad="38100" dist="38100" dir="2700000" algn="tl">
                    <a:srgbClr val="000000">
                      <a:alpha val="43137"/>
                    </a:srgbClr>
                  </a:outerShdw>
                </a:effectLst>
              </a:rPr>
              <a:t>Consistent number of proposals coming from applicants coming from </a:t>
            </a:r>
            <a:r>
              <a:rPr lang="en-US" sz="2200" b="1" dirty="0">
                <a:effectLst>
                  <a:outerShdw blurRad="38100" dist="38100" dir="2700000" algn="tl">
                    <a:srgbClr val="000000">
                      <a:alpha val="43137"/>
                    </a:srgbClr>
                  </a:outerShdw>
                </a:effectLst>
              </a:rPr>
              <a:t>SME</a:t>
            </a:r>
            <a:r>
              <a:rPr lang="en-US" sz="2200" dirty="0">
                <a:effectLst>
                  <a:outerShdw blurRad="38100" dist="38100" dir="2700000" algn="tl">
                    <a:srgbClr val="000000">
                      <a:alpha val="43137"/>
                    </a:srgbClr>
                  </a:outerShdw>
                </a:effectLst>
              </a:rPr>
              <a:t>s and/or </a:t>
            </a:r>
            <a:r>
              <a:rPr lang="en-US" sz="2200" b="1" dirty="0">
                <a:effectLst>
                  <a:outerShdw blurRad="38100" dist="38100" dir="2700000" algn="tl">
                    <a:srgbClr val="000000">
                      <a:alpha val="43137"/>
                    </a:srgbClr>
                  </a:outerShdw>
                </a:effectLst>
              </a:rPr>
              <a:t>IT consultancies </a:t>
            </a:r>
            <a:r>
              <a:rPr lang="en-US" sz="2200" dirty="0">
                <a:effectLst>
                  <a:outerShdw blurRad="38100" dist="38100" dir="2700000" algn="tl">
                    <a:srgbClr val="000000">
                      <a:alpha val="43137"/>
                    </a:srgbClr>
                  </a:outerShdw>
                </a:effectLst>
              </a:rPr>
              <a:t>as well as from </a:t>
            </a:r>
            <a:r>
              <a:rPr lang="en-US" sz="2200" b="1" dirty="0">
                <a:effectLst>
                  <a:outerShdw blurRad="38100" dist="38100" dir="2700000" algn="tl">
                    <a:srgbClr val="000000">
                      <a:alpha val="43137"/>
                    </a:srgbClr>
                  </a:outerShdw>
                </a:effectLst>
              </a:rPr>
              <a:t>Academia/Research</a:t>
            </a:r>
          </a:p>
          <a:p>
            <a:pPr algn="ctr"/>
            <a:endParaRPr lang="en-GB" sz="2000" dirty="0">
              <a:effectLst>
                <a:outerShdw blurRad="38100" dist="38100" dir="2700000" algn="tl">
                  <a:srgbClr val="000000">
                    <a:alpha val="43137"/>
                  </a:srgbClr>
                </a:outerShdw>
              </a:effectLst>
            </a:endParaRPr>
          </a:p>
        </p:txBody>
      </p:sp>
      <p:sp>
        <p:nvSpPr>
          <p:cNvPr id="6" name="Rettangolo con angoli arrotondati 12">
            <a:extLst>
              <a:ext uri="{FF2B5EF4-FFF2-40B4-BE49-F238E27FC236}">
                <a16:creationId xmlns:a16="http://schemas.microsoft.com/office/drawing/2014/main" id="{ADA2A296-4C52-2CCD-AA76-47795E90EF6A}"/>
              </a:ext>
            </a:extLst>
          </p:cNvPr>
          <p:cNvSpPr/>
          <p:nvPr/>
        </p:nvSpPr>
        <p:spPr>
          <a:xfrm>
            <a:off x="6810376" y="4795019"/>
            <a:ext cx="4964888" cy="1201783"/>
          </a:xfrm>
          <a:prstGeom prst="roundRect">
            <a:avLst/>
          </a:prstGeom>
          <a:gradFill flip="none" rotWithShape="1">
            <a:gsLst>
              <a:gs pos="1000">
                <a:srgbClr val="283265"/>
              </a:gs>
              <a:gs pos="51000">
                <a:srgbClr val="283265"/>
              </a:gs>
              <a:gs pos="100000">
                <a:srgbClr val="46A2D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effectLst>
                <a:outerShdw blurRad="38100" dist="38100" dir="2700000" algn="tl">
                  <a:srgbClr val="000000">
                    <a:alpha val="43137"/>
                  </a:srgbClr>
                </a:outerShdw>
              </a:effectLst>
            </a:endParaRPr>
          </a:p>
          <a:p>
            <a:pPr algn="ctr"/>
            <a:endParaRPr lang="en-US" sz="2000" dirty="0">
              <a:effectLst>
                <a:outerShdw blurRad="38100" dist="38100" dir="2700000" algn="tl">
                  <a:srgbClr val="000000">
                    <a:alpha val="43137"/>
                  </a:srgbClr>
                </a:outerShdw>
              </a:effectLst>
            </a:endParaRPr>
          </a:p>
          <a:p>
            <a:pPr algn="ctr"/>
            <a:r>
              <a:rPr lang="en-US" sz="2500" b="1" dirty="0">
                <a:effectLst>
                  <a:outerShdw blurRad="38100" dist="38100" dir="2700000" algn="tl">
                    <a:srgbClr val="000000">
                      <a:alpha val="43137"/>
                    </a:srgbClr>
                  </a:outerShdw>
                </a:effectLst>
              </a:rPr>
              <a:t>Cybersecurity, AI, Blockchain &amp; DLT and 5G </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proved to be yet the most popular topics.</a:t>
            </a:r>
            <a:br>
              <a:rPr lang="en-US" sz="2000" dirty="0">
                <a:effectLst>
                  <a:outerShdw blurRad="38100" dist="38100" dir="2700000" algn="tl">
                    <a:srgbClr val="000000">
                      <a:alpha val="43137"/>
                    </a:srgbClr>
                  </a:outerShdw>
                </a:effectLst>
              </a:rPr>
            </a:br>
            <a:endParaRPr lang="en-US" sz="2000" dirty="0">
              <a:effectLst>
                <a:outerShdw blurRad="38100" dist="38100" dir="2700000" algn="tl">
                  <a:srgbClr val="000000">
                    <a:alpha val="43137"/>
                  </a:srgbClr>
                </a:outerShdw>
              </a:effectLst>
            </a:endParaRPr>
          </a:p>
          <a:p>
            <a:pPr algn="ctr"/>
            <a:endParaRPr lang="en-GB" sz="2000" dirty="0">
              <a:effectLst>
                <a:outerShdw blurRad="38100" dist="38100" dir="2700000" algn="tl">
                  <a:srgbClr val="000000">
                    <a:alpha val="43137"/>
                  </a:srgbClr>
                </a:outerShdw>
              </a:effectLst>
            </a:endParaRPr>
          </a:p>
        </p:txBody>
      </p:sp>
      <p:sp>
        <p:nvSpPr>
          <p:cNvPr id="9" name="Rettangolo con angoli arrotondati 12">
            <a:extLst>
              <a:ext uri="{FF2B5EF4-FFF2-40B4-BE49-F238E27FC236}">
                <a16:creationId xmlns:a16="http://schemas.microsoft.com/office/drawing/2014/main" id="{07ECCE24-91EA-38D6-7658-1CA06AEFFBBF}"/>
              </a:ext>
            </a:extLst>
          </p:cNvPr>
          <p:cNvSpPr/>
          <p:nvPr/>
        </p:nvSpPr>
        <p:spPr>
          <a:xfrm>
            <a:off x="6810376" y="3061954"/>
            <a:ext cx="4964888" cy="17330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283265"/>
                </a:solidFill>
              </a:rPr>
              <a:t>A wide range of different topics tackled: </a:t>
            </a:r>
            <a:r>
              <a:rPr lang="en-US" sz="2000" b="1" dirty="0">
                <a:solidFill>
                  <a:srgbClr val="283265"/>
                </a:solidFill>
              </a:rPr>
              <a:t>e-Health, Semantics, Smart Grids, Smart Cities </a:t>
            </a:r>
            <a:r>
              <a:rPr lang="en-US" sz="2000" dirty="0">
                <a:solidFill>
                  <a:srgbClr val="283265"/>
                </a:solidFill>
              </a:rPr>
              <a:t>and more.</a:t>
            </a:r>
            <a:endParaRPr lang="en-GB" sz="2000" dirty="0">
              <a:solidFill>
                <a:srgbClr val="283265"/>
              </a:solidFill>
            </a:endParaRPr>
          </a:p>
        </p:txBody>
      </p:sp>
      <p:pic>
        <p:nvPicPr>
          <p:cNvPr id="16" name="Elemento grafico 15" descr="Freccia linea, curva antioraria">
            <a:extLst>
              <a:ext uri="{FF2B5EF4-FFF2-40B4-BE49-F238E27FC236}">
                <a16:creationId xmlns:a16="http://schemas.microsoft.com/office/drawing/2014/main" id="{F19E95A2-493A-16B6-261A-F60D03F27E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769236">
            <a:off x="5818709" y="437718"/>
            <a:ext cx="914400" cy="914400"/>
          </a:xfrm>
          <a:prstGeom prst="rect">
            <a:avLst/>
          </a:prstGeom>
        </p:spPr>
      </p:pic>
      <p:pic>
        <p:nvPicPr>
          <p:cNvPr id="4" name="Immagine 3">
            <a:extLst>
              <a:ext uri="{FF2B5EF4-FFF2-40B4-BE49-F238E27FC236}">
                <a16:creationId xmlns:a16="http://schemas.microsoft.com/office/drawing/2014/main" id="{AA926CE8-09E8-03FC-3091-F5E11BA65130}"/>
              </a:ext>
            </a:extLst>
          </p:cNvPr>
          <p:cNvPicPr>
            <a:picLocks noChangeAspect="1"/>
          </p:cNvPicPr>
          <p:nvPr/>
        </p:nvPicPr>
        <p:blipFill>
          <a:blip r:embed="rId5"/>
          <a:stretch>
            <a:fillRect/>
          </a:stretch>
        </p:blipFill>
        <p:spPr>
          <a:xfrm>
            <a:off x="416736" y="1139915"/>
            <a:ext cx="5620709" cy="5339673"/>
          </a:xfrm>
          <a:prstGeom prst="roundRect">
            <a:avLst>
              <a:gd name="adj" fmla="val 8351"/>
            </a:avLst>
          </a:prstGeom>
        </p:spPr>
      </p:pic>
    </p:spTree>
    <p:extLst>
      <p:ext uri="{BB962C8B-B14F-4D97-AF65-F5344CB8AC3E}">
        <p14:creationId xmlns:p14="http://schemas.microsoft.com/office/powerpoint/2010/main" val="1639342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Rettangolo con angoli arrotondati 12">
            <a:extLst>
              <a:ext uri="{FF2B5EF4-FFF2-40B4-BE49-F238E27FC236}">
                <a16:creationId xmlns:a16="http://schemas.microsoft.com/office/drawing/2014/main" id="{010F9F82-AF0A-E8FF-8671-E6B17776B05E}"/>
              </a:ext>
            </a:extLst>
          </p:cNvPr>
          <p:cNvSpPr/>
          <p:nvPr/>
        </p:nvSpPr>
        <p:spPr>
          <a:xfrm>
            <a:off x="214083" y="1364341"/>
            <a:ext cx="4880431" cy="48042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buClr>
                <a:schemeClr val="bg1"/>
              </a:buClr>
            </a:pPr>
            <a:r>
              <a:rPr lang="en-US" sz="2000" dirty="0">
                <a:solidFill>
                  <a:srgbClr val="283265"/>
                </a:solidFill>
                <a:highlight>
                  <a:srgbClr val="A8E3FA"/>
                </a:highlight>
                <a:latin typeface="Arial Rounded MT Bold" panose="020F0704030504030204" pitchFamily="34" charset="0"/>
              </a:rPr>
              <a:t>Our experts will be key to ensuring an impartial, transparent and consistent review process of applications to the Open Calls</a:t>
            </a:r>
          </a:p>
          <a:p>
            <a:pPr lvl="2">
              <a:buClr>
                <a:schemeClr val="bg1"/>
              </a:buClr>
            </a:pPr>
            <a:endParaRPr lang="en-US" sz="2000" dirty="0">
              <a:solidFill>
                <a:srgbClr val="283265"/>
              </a:solidFill>
              <a:latin typeface="Arial Rounded MT Bold" panose="020F0704030504030204" pitchFamily="34" charset="0"/>
            </a:endParaRPr>
          </a:p>
          <a:p>
            <a:pPr algn="ctr">
              <a:lnSpc>
                <a:spcPct val="150000"/>
              </a:lnSpc>
              <a:buClr>
                <a:schemeClr val="bg1"/>
              </a:buClr>
            </a:pPr>
            <a:r>
              <a:rPr lang="en-US" sz="2400" spc="300" dirty="0">
                <a:solidFill>
                  <a:schemeClr val="bg1"/>
                </a:solidFill>
                <a:latin typeface="Arial Rounded MT Bold" panose="020F0704030504030204" pitchFamily="34" charset="0"/>
              </a:rPr>
              <a:t>APPLY NOW</a:t>
            </a:r>
          </a:p>
          <a:p>
            <a:pPr algn="ctr">
              <a:lnSpc>
                <a:spcPct val="150000"/>
              </a:lnSpc>
              <a:buClr>
                <a:schemeClr val="bg1"/>
              </a:buClr>
            </a:pPr>
            <a:r>
              <a:rPr lang="en-US" sz="1600" dirty="0">
                <a:solidFill>
                  <a:srgbClr val="0CA4DE"/>
                </a:solidFill>
                <a:latin typeface="Arial Rounded MT Bold" panose="020F0704030504030204" pitchFamily="34" charset="0"/>
              </a:rPr>
              <a:t>the Call for Evaluators open until</a:t>
            </a:r>
          </a:p>
          <a:p>
            <a:pPr algn="ctr">
              <a:lnSpc>
                <a:spcPct val="150000"/>
              </a:lnSpc>
              <a:buClr>
                <a:schemeClr val="bg1"/>
              </a:buClr>
            </a:pPr>
            <a:r>
              <a:rPr lang="en-US" sz="3400" dirty="0">
                <a:solidFill>
                  <a:srgbClr val="FF6D18"/>
                </a:solidFill>
                <a:latin typeface="Arial Rounded MT Bold" panose="020F0704030504030204" pitchFamily="34" charset="0"/>
              </a:rPr>
              <a:t>31</a:t>
            </a:r>
            <a:r>
              <a:rPr lang="en-US" sz="3400" baseline="30000" dirty="0">
                <a:solidFill>
                  <a:srgbClr val="FF6D18"/>
                </a:solidFill>
                <a:latin typeface="Arial Rounded MT Bold" panose="020F0704030504030204" pitchFamily="34" charset="0"/>
              </a:rPr>
              <a:t>st</a:t>
            </a:r>
            <a:r>
              <a:rPr lang="en-US" sz="3400" dirty="0">
                <a:solidFill>
                  <a:srgbClr val="FF6D18"/>
                </a:solidFill>
                <a:latin typeface="Arial Rounded MT Bold" panose="020F0704030504030204" pitchFamily="34" charset="0"/>
              </a:rPr>
              <a:t> May 2023 </a:t>
            </a:r>
          </a:p>
          <a:p>
            <a:pPr algn="ctr">
              <a:lnSpc>
                <a:spcPct val="150000"/>
              </a:lnSpc>
              <a:buClr>
                <a:schemeClr val="bg1"/>
              </a:buClr>
            </a:pPr>
            <a:r>
              <a:rPr lang="en-US" dirty="0">
                <a:solidFill>
                  <a:srgbClr val="FF6D18"/>
                </a:solidFill>
                <a:latin typeface="Arial Rounded MT Bold" panose="020F0704030504030204" pitchFamily="34" charset="0"/>
              </a:rPr>
              <a:t>– 11:59 pm (CEST)</a:t>
            </a:r>
          </a:p>
        </p:txBody>
      </p:sp>
      <p:sp>
        <p:nvSpPr>
          <p:cNvPr id="61" name="Google Shape;61;p28"/>
          <p:cNvSpPr txBox="1">
            <a:spLocks noGrp="1"/>
          </p:cNvSpPr>
          <p:nvPr>
            <p:ph type="title"/>
          </p:nvPr>
        </p:nvSpPr>
        <p:spPr>
          <a:xfrm>
            <a:off x="4005943" y="157389"/>
            <a:ext cx="8022653" cy="79485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F3F3F"/>
              </a:buClr>
              <a:buSzPts val="1800"/>
              <a:buNone/>
            </a:pPr>
            <a:r>
              <a:rPr lang="it-IT" sz="2800" b="1" kern="0" dirty="0">
                <a:solidFill>
                  <a:srgbClr val="3A3462"/>
                </a:solidFill>
                <a:latin typeface="+mj-lt"/>
                <a:cs typeface="Arial" charset="0"/>
              </a:rPr>
              <a:t>StandICT.eu 2026 – </a:t>
            </a:r>
            <a:r>
              <a:rPr lang="it-IT" sz="2800" b="1" kern="0" dirty="0" err="1">
                <a:solidFill>
                  <a:srgbClr val="3A3462"/>
                </a:solidFill>
                <a:latin typeface="+mj-lt"/>
                <a:cs typeface="Arial" charset="0"/>
              </a:rPr>
              <a:t>External</a:t>
            </a:r>
            <a:r>
              <a:rPr lang="it-IT" sz="2800" b="1" kern="0" dirty="0">
                <a:solidFill>
                  <a:srgbClr val="3A3462"/>
                </a:solidFill>
                <a:latin typeface="+mj-lt"/>
                <a:cs typeface="Arial" charset="0"/>
              </a:rPr>
              <a:t> Pool of </a:t>
            </a:r>
            <a:r>
              <a:rPr lang="it-IT" sz="2800" b="1" kern="0" dirty="0" err="1">
                <a:solidFill>
                  <a:srgbClr val="3A3462"/>
                </a:solidFill>
                <a:latin typeface="+mj-lt"/>
                <a:cs typeface="Arial" charset="0"/>
              </a:rPr>
              <a:t>Evaluators</a:t>
            </a:r>
            <a:endParaRPr sz="2800" dirty="0">
              <a:solidFill>
                <a:srgbClr val="3A3462"/>
              </a:solidFill>
              <a:latin typeface="+mj-lt"/>
            </a:endParaRPr>
          </a:p>
        </p:txBody>
      </p:sp>
      <p:sp>
        <p:nvSpPr>
          <p:cNvPr id="62" name="Google Shape;62;p2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a:t>
            </a:fld>
            <a:endParaRPr/>
          </a:p>
        </p:txBody>
      </p:sp>
      <p:sp>
        <p:nvSpPr>
          <p:cNvPr id="10" name="Rettangolo con angoli arrotondati 9">
            <a:extLst>
              <a:ext uri="{FF2B5EF4-FFF2-40B4-BE49-F238E27FC236}">
                <a16:creationId xmlns:a16="http://schemas.microsoft.com/office/drawing/2014/main" id="{00254CF4-945C-AE90-DF94-7A5DA2640846}"/>
              </a:ext>
            </a:extLst>
          </p:cNvPr>
          <p:cNvSpPr/>
          <p:nvPr/>
        </p:nvSpPr>
        <p:spPr>
          <a:xfrm>
            <a:off x="288470" y="1607437"/>
            <a:ext cx="4660901" cy="1821563"/>
          </a:xfrm>
          <a:prstGeom prst="roundRect">
            <a:avLst/>
          </a:prstGeom>
          <a:noFill/>
          <a:ln w="3175">
            <a:solidFill>
              <a:srgbClr val="FF6D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62E3EC8-C9F3-D2EF-8B53-D6B734A48D3A}"/>
              </a:ext>
            </a:extLst>
          </p:cNvPr>
          <p:cNvSpPr/>
          <p:nvPr/>
        </p:nvSpPr>
        <p:spPr>
          <a:xfrm>
            <a:off x="162226" y="1229094"/>
            <a:ext cx="792000" cy="7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Elemento grafico 8" descr="Informazione">
            <a:extLst>
              <a:ext uri="{FF2B5EF4-FFF2-40B4-BE49-F238E27FC236}">
                <a16:creationId xmlns:a16="http://schemas.microsoft.com/office/drawing/2014/main" id="{786CDB49-9F48-5917-EE26-46D0FE8A79A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14083" y="1306282"/>
            <a:ext cx="684000" cy="684000"/>
          </a:xfrm>
          <a:prstGeom prst="rect">
            <a:avLst/>
          </a:prstGeom>
        </p:spPr>
      </p:pic>
      <p:pic>
        <p:nvPicPr>
          <p:cNvPr id="2050" name="Picture 2" descr="2026_epe_call">
            <a:extLst>
              <a:ext uri="{FF2B5EF4-FFF2-40B4-BE49-F238E27FC236}">
                <a16:creationId xmlns:a16="http://schemas.microsoft.com/office/drawing/2014/main" id="{160256F4-3DB8-1036-69BB-FAABC423D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2898" y="1662679"/>
            <a:ext cx="6810631" cy="3830980"/>
          </a:xfrm>
          <a:prstGeom prst="roundRect">
            <a:avLst>
              <a:gd name="adj" fmla="val 6872"/>
            </a:avLst>
          </a:prstGeom>
          <a:noFill/>
          <a:extLst>
            <a:ext uri="{909E8E84-426E-40DD-AFC4-6F175D3DCCD1}">
              <a14:hiddenFill xmlns:a14="http://schemas.microsoft.com/office/drawing/2010/main">
                <a:solidFill>
                  <a:srgbClr val="FFFFFF"/>
                </a:solidFill>
              </a14:hiddenFill>
            </a:ext>
          </a:extLst>
        </p:spPr>
      </p:pic>
      <p:sp>
        <p:nvSpPr>
          <p:cNvPr id="7" name="Rettangolo con angoli arrotondati 6">
            <a:extLst>
              <a:ext uri="{FF2B5EF4-FFF2-40B4-BE49-F238E27FC236}">
                <a16:creationId xmlns:a16="http://schemas.microsoft.com/office/drawing/2014/main" id="{A35E30E3-8434-DB18-6F2A-0F042557C03C}"/>
              </a:ext>
            </a:extLst>
          </p:cNvPr>
          <p:cNvSpPr/>
          <p:nvPr/>
        </p:nvSpPr>
        <p:spPr>
          <a:xfrm>
            <a:off x="1349828" y="3593275"/>
            <a:ext cx="2641601" cy="485239"/>
          </a:xfrm>
          <a:prstGeom prst="roundRect">
            <a:avLst>
              <a:gd name="adj" fmla="val 50000"/>
            </a:avLst>
          </a:prstGeom>
          <a:solidFill>
            <a:srgbClr val="0C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hlinkClick r:id="rId6"/>
            <a:extLst>
              <a:ext uri="{FF2B5EF4-FFF2-40B4-BE49-F238E27FC236}">
                <a16:creationId xmlns:a16="http://schemas.microsoft.com/office/drawing/2014/main" id="{9F8AAB25-84D9-EBB6-ACD8-2CE84116C6D4}"/>
              </a:ext>
            </a:extLst>
          </p:cNvPr>
          <p:cNvSpPr txBox="1"/>
          <p:nvPr/>
        </p:nvSpPr>
        <p:spPr>
          <a:xfrm>
            <a:off x="1600199" y="3635838"/>
            <a:ext cx="2177143" cy="400110"/>
          </a:xfrm>
          <a:prstGeom prst="rect">
            <a:avLst/>
          </a:prstGeom>
          <a:noFill/>
        </p:spPr>
        <p:txBody>
          <a:bodyPr wrap="square" rtlCol="0">
            <a:spAutoFit/>
          </a:bodyPr>
          <a:lstStyle/>
          <a:p>
            <a:pPr algn="ctr"/>
            <a:r>
              <a:rPr lang="it-IT" sz="2000" spc="300" dirty="0">
                <a:solidFill>
                  <a:schemeClr val="bg1"/>
                </a:solidFill>
                <a:latin typeface="Arial Rounded MT Bold" panose="020F0704030504030204" pitchFamily="34" charset="0"/>
              </a:rPr>
              <a:t>APPLY NOW</a:t>
            </a:r>
          </a:p>
        </p:txBody>
      </p:sp>
    </p:spTree>
    <p:extLst>
      <p:ext uri="{BB962C8B-B14F-4D97-AF65-F5344CB8AC3E}">
        <p14:creationId xmlns:p14="http://schemas.microsoft.com/office/powerpoint/2010/main" val="4069498645"/>
      </p:ext>
    </p:extLst>
  </p:cSld>
  <p:clrMapOvr>
    <a:masterClrMapping/>
  </p:clrMapOvr>
</p:sld>
</file>

<file path=ppt/theme/theme1.xml><?xml version="1.0" encoding="utf-8"?>
<a:theme xmlns:a="http://schemas.openxmlformats.org/drawingml/2006/main" name="Standar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614</Words>
  <Application>Microsoft Office PowerPoint</Application>
  <PresentationFormat>Widescreen</PresentationFormat>
  <Paragraphs>69</Paragraphs>
  <Slides>12</Slides>
  <Notes>8</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Arial</vt:lpstr>
      <vt:lpstr>Arial Narrow</vt:lpstr>
      <vt:lpstr>Arial Rounded MT Bold</vt:lpstr>
      <vt:lpstr>Calibri</vt:lpstr>
      <vt:lpstr>Standard</vt:lpstr>
      <vt:lpstr>Walk &amp; Talk Webinar   Digital Product Passport  Making informed choices and protecting brands</vt:lpstr>
      <vt:lpstr>Presentazione standard di PowerPoint</vt:lpstr>
      <vt:lpstr>W&amp;T Webinar Housekeeping</vt:lpstr>
      <vt:lpstr>W&amp;T Webinar - Digital Product Passport </vt:lpstr>
      <vt:lpstr>Presentazione standard di PowerPoint</vt:lpstr>
      <vt:lpstr>Landscape of  Digital Product Passport Standards</vt:lpstr>
      <vt:lpstr>Landscape Standards Reports  The fruit of StandICT.eu Technical Working Groups in key ICT areas</vt:lpstr>
      <vt:lpstr>Open Calls from 1 to 9 Facts, Figures &amp; Major Accomplishments</vt:lpstr>
      <vt:lpstr>StandICT.eu 2026 – External Pool of Evaluators</vt:lpstr>
      <vt:lpstr>StandICT.eu 2026 - 1st Open Call in May</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Walk&amp;Talk Webinar   Digital Product Passport  Making informed choices and protecting brands</dc:title>
  <dc:creator>Utente di Microsoft Office</dc:creator>
  <cp:lastModifiedBy>Gabriele</cp:lastModifiedBy>
  <cp:revision>14</cp:revision>
  <dcterms:created xsi:type="dcterms:W3CDTF">2022-02-17T16:07:10Z</dcterms:created>
  <dcterms:modified xsi:type="dcterms:W3CDTF">2023-04-27T14:02:29Z</dcterms:modified>
</cp:coreProperties>
</file>