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handoutMasterIdLst>
    <p:handoutMasterId r:id="rId9"/>
  </p:handoutMasterIdLst>
  <p:sldIdLst>
    <p:sldId id="256" r:id="rId2"/>
    <p:sldId id="259" r:id="rId3"/>
    <p:sldId id="257" r:id="rId4"/>
    <p:sldId id="260" r:id="rId5"/>
    <p:sldId id="261" r:id="rId6"/>
    <p:sldId id="258"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25A"/>
    <a:srgbClr val="07407B"/>
    <a:srgbClr val="7FCDEE"/>
    <a:srgbClr val="B4B9C7"/>
    <a:srgbClr val="4470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2"/>
  </p:normalViewPr>
  <p:slideViewPr>
    <p:cSldViewPr snapToGrid="0" snapToObjects="1">
      <p:cViewPr varScale="1">
        <p:scale>
          <a:sx n="88" d="100"/>
          <a:sy n="88" d="100"/>
        </p:scale>
        <p:origin x="-466"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4320"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FC5C952F-4752-0C40-8311-5C0C6E2DA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xmlns="" id="{4F82D9E6-B5FF-C448-BBA3-680FDD158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14CA-DDBB-9D4F-B2C2-30D44ADFDE3E}" type="datetimeFigureOut">
              <a:rPr lang="it-IT" smtClean="0"/>
              <a:pPr/>
              <a:t>05/07/2021</a:t>
            </a:fld>
            <a:endParaRPr lang="it-IT"/>
          </a:p>
        </p:txBody>
      </p:sp>
      <p:sp>
        <p:nvSpPr>
          <p:cNvPr id="4" name="Segnaposto piè di pagina 3">
            <a:extLst>
              <a:ext uri="{FF2B5EF4-FFF2-40B4-BE49-F238E27FC236}">
                <a16:creationId xmlns:a16="http://schemas.microsoft.com/office/drawing/2014/main" xmlns="" id="{4A903176-48A4-854C-BE82-F8FE693B16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xmlns="" id="{665AAD05-8C9A-2A4A-A9FB-65F2375F81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AB525-2557-5744-91B5-9299B4118749}" type="slidenum">
              <a:rPr lang="it-IT" smtClean="0"/>
              <a:pPr/>
              <a:t>‹#›</a:t>
            </a:fld>
            <a:endParaRPr lang="it-IT"/>
          </a:p>
        </p:txBody>
      </p:sp>
    </p:spTree>
    <p:extLst>
      <p:ext uri="{BB962C8B-B14F-4D97-AF65-F5344CB8AC3E}">
        <p14:creationId xmlns:p14="http://schemas.microsoft.com/office/powerpoint/2010/main" xmlns="" val="380753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5F4C-A139-7E40-960E-05E94CBA483F}" type="datetimeFigureOut">
              <a:rPr lang="it-IT" smtClean="0"/>
              <a:pPr/>
              <a:t>05/07/2021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83B3-0C21-BA46-891E-E923391B397A}" type="slidenum">
              <a:rPr lang="it-IT" smtClean="0"/>
              <a:pPr/>
              <a:t>‹#›</a:t>
            </a:fld>
            <a:endParaRPr lang="it-IT"/>
          </a:p>
        </p:txBody>
      </p:sp>
    </p:spTree>
    <p:extLst>
      <p:ext uri="{BB962C8B-B14F-4D97-AF65-F5344CB8AC3E}">
        <p14:creationId xmlns:p14="http://schemas.microsoft.com/office/powerpoint/2010/main" xmlns=""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0129" y="4513044"/>
            <a:ext cx="11071742" cy="820996"/>
          </a:xfrm>
        </p:spPr>
        <p:txBody>
          <a:bodyPr anchor="b">
            <a:normAutofit/>
          </a:bodyPr>
          <a:lstStyle>
            <a:lvl1pPr algn="r">
              <a:defRPr sz="4600">
                <a:solidFill>
                  <a:srgbClr val="28225A"/>
                </a:solidFill>
                <a:latin typeface="Arial" panose="020B0604020202020204" pitchFamily="34" charset="0"/>
                <a:cs typeface="Arial" panose="020B0604020202020204" pitchFamily="34" charset="0"/>
              </a:defRPr>
            </a:lvl1pPr>
          </a:lstStyle>
          <a:p>
            <a:r>
              <a:rPr lang="it-IT" dirty="0"/>
              <a:t>Title</a:t>
            </a:r>
            <a:endParaRPr lang="en-US" dirty="0"/>
          </a:p>
        </p:txBody>
      </p:sp>
      <p:sp>
        <p:nvSpPr>
          <p:cNvPr id="3" name="Subtitle 2"/>
          <p:cNvSpPr>
            <a:spLocks noGrp="1"/>
          </p:cNvSpPr>
          <p:nvPr>
            <p:ph type="subTitle" idx="1" hasCustomPrompt="1"/>
          </p:nvPr>
        </p:nvSpPr>
        <p:spPr>
          <a:xfrm>
            <a:off x="560129" y="5449186"/>
            <a:ext cx="11071742" cy="380116"/>
          </a:xfrm>
        </p:spPr>
        <p:txBody>
          <a:bodyPr>
            <a:noAutofit/>
          </a:bodyPr>
          <a:lstStyle>
            <a:lvl1pPr marL="0" indent="0" algn="r">
              <a:lnSpc>
                <a:spcPts val="2500"/>
              </a:lnSpc>
              <a:buNone/>
              <a:defRPr sz="3000">
                <a:solidFill>
                  <a:srgbClr val="2822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Subtitle</a:t>
            </a:r>
            <a:endParaRPr lang="en-US" dirty="0"/>
          </a:p>
        </p:txBody>
      </p:sp>
    </p:spTree>
    <p:extLst>
      <p:ext uri="{BB962C8B-B14F-4D97-AF65-F5344CB8AC3E}">
        <p14:creationId xmlns:p14="http://schemas.microsoft.com/office/powerpoint/2010/main" xmlns="" val="30370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3D9A8C-9EBF-DB49-9B9D-05E37584E40B}" type="datetime1">
              <a:rPr lang="it-IT" smtClean="0"/>
              <a:pPr/>
              <a:t>05/07/2021</a:t>
            </a:fld>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pPr/>
              <a:t>‹#›</a:t>
            </a:fld>
            <a:endParaRPr lang="it-IT"/>
          </a:p>
        </p:txBody>
      </p:sp>
      <p:sp>
        <p:nvSpPr>
          <p:cNvPr id="7" name="Title Placeholder 1">
            <a:extLst>
              <a:ext uri="{FF2B5EF4-FFF2-40B4-BE49-F238E27FC236}">
                <a16:creationId xmlns:a16="http://schemas.microsoft.com/office/drawing/2014/main" xmlns="" id="{8450BCE8-1C1E-364C-BF29-69D95450C043}"/>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xmlns="" val="7994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53778A-49EF-5148-AD2C-2B49FC124A50}" type="datetime1">
              <a:rPr lang="it-IT" smtClean="0"/>
              <a:pPr/>
              <a:t>05/07/2021</a:t>
            </a:fld>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pPr/>
              <a:t>‹#›</a:t>
            </a:fld>
            <a:endParaRPr lang="it-IT"/>
          </a:p>
        </p:txBody>
      </p:sp>
      <p:sp>
        <p:nvSpPr>
          <p:cNvPr id="7" name="Text Placeholder 2">
            <a:extLst>
              <a:ext uri="{FF2B5EF4-FFF2-40B4-BE49-F238E27FC236}">
                <a16:creationId xmlns:a16="http://schemas.microsoft.com/office/drawing/2014/main" xmlns="" id="{92C09B68-9AC4-1344-AD87-FFBAC1E4B0BD}"/>
              </a:ext>
            </a:extLst>
          </p:cNvPr>
          <p:cNvSpPr>
            <a:spLocks noGrp="1"/>
          </p:cNvSpPr>
          <p:nvPr>
            <p:ph idx="13" hasCustomPrompt="1"/>
          </p:nvPr>
        </p:nvSpPr>
        <p:spPr>
          <a:xfrm>
            <a:off x="838200" y="1425388"/>
            <a:ext cx="10515600" cy="4751575"/>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itle Placeholder 1">
            <a:extLst>
              <a:ext uri="{FF2B5EF4-FFF2-40B4-BE49-F238E27FC236}">
                <a16:creationId xmlns:a16="http://schemas.microsoft.com/office/drawing/2014/main" xmlns="" id="{8355296B-A5B0-8742-920C-CBE76DFFDCD6}"/>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xmlns="" val="30051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412876"/>
            <a:ext cx="8311469" cy="490237"/>
          </a:xfrm>
        </p:spPr>
        <p:txBody>
          <a:bodyPr anchor="b">
            <a:noAutofit/>
          </a:bodyPr>
          <a:lstStyle>
            <a:lvl1pPr algn="l">
              <a:defRPr sz="2800"/>
            </a:lvl1pPr>
          </a:lstStyle>
          <a:p>
            <a:r>
              <a:rPr lang="it-IT" dirty="0"/>
              <a:t>Click to </a:t>
            </a:r>
            <a:r>
              <a:rPr lang="it-IT" dirty="0" err="1"/>
              <a:t>edit</a:t>
            </a:r>
            <a:r>
              <a:rPr lang="it-IT" dirty="0"/>
              <a:t> the text </a:t>
            </a:r>
            <a:r>
              <a:rPr lang="it-IT" dirty="0" err="1"/>
              <a:t>styles</a:t>
            </a:r>
            <a:r>
              <a:rPr lang="it-IT" dirty="0"/>
              <a:t> of the schema</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pPr/>
              <a:t>05/07/2021</a:t>
            </a:fld>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pPr/>
              <a:t>‹#›</a:t>
            </a:fld>
            <a:endParaRPr lang="it-IT"/>
          </a:p>
        </p:txBody>
      </p:sp>
      <p:sp>
        <p:nvSpPr>
          <p:cNvPr id="8" name="Text Placeholder 2">
            <a:extLst>
              <a:ext uri="{FF2B5EF4-FFF2-40B4-BE49-F238E27FC236}">
                <a16:creationId xmlns:a16="http://schemas.microsoft.com/office/drawing/2014/main" xmlns="" id="{36106ACA-78F5-774B-B7D7-00FB25CE2516}"/>
              </a:ext>
            </a:extLst>
          </p:cNvPr>
          <p:cNvSpPr>
            <a:spLocks noGrp="1"/>
          </p:cNvSpPr>
          <p:nvPr>
            <p:ph idx="1" hasCustomPrompt="1"/>
          </p:nvPr>
        </p:nvSpPr>
        <p:spPr>
          <a:xfrm>
            <a:off x="5150264" y="2200276"/>
            <a:ext cx="6722693" cy="3829050"/>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ext Placeholder 2">
            <a:extLst>
              <a:ext uri="{FF2B5EF4-FFF2-40B4-BE49-F238E27FC236}">
                <a16:creationId xmlns:a16="http://schemas.microsoft.com/office/drawing/2014/main" xmlns="" id="{CD2D2AE2-17FB-1F4A-9370-B4907C4C141A}"/>
              </a:ext>
            </a:extLst>
          </p:cNvPr>
          <p:cNvSpPr>
            <a:spLocks noGrp="1"/>
          </p:cNvSpPr>
          <p:nvPr>
            <p:ph idx="13" hasCustomPrompt="1"/>
          </p:nvPr>
        </p:nvSpPr>
        <p:spPr>
          <a:xfrm>
            <a:off x="839788" y="2200276"/>
            <a:ext cx="3932237" cy="3829049"/>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it-IT" dirty="0"/>
              <a:t>Click to </a:t>
            </a:r>
            <a:r>
              <a:rPr lang="it-IT" dirty="0" err="1"/>
              <a:t>edit</a:t>
            </a:r>
            <a:r>
              <a:rPr lang="it-IT" dirty="0"/>
              <a:t> the text </a:t>
            </a:r>
            <a:r>
              <a:rPr lang="it-IT" dirty="0" err="1"/>
              <a:t>styles</a:t>
            </a:r>
            <a:r>
              <a:rPr lang="it-IT" dirty="0"/>
              <a:t> of the schema</a:t>
            </a:r>
          </a:p>
        </p:txBody>
      </p:sp>
      <p:sp>
        <p:nvSpPr>
          <p:cNvPr id="11" name="Title Placeholder 1">
            <a:extLst>
              <a:ext uri="{FF2B5EF4-FFF2-40B4-BE49-F238E27FC236}">
                <a16:creationId xmlns:a16="http://schemas.microsoft.com/office/drawing/2014/main" xmlns="" id="{8D1B0EEB-60B9-514A-8404-D9677E695BB1}"/>
              </a:ext>
            </a:extLst>
          </p:cNvPr>
          <p:cNvSpPr txBox="1">
            <a:spLocks/>
          </p:cNvSpPr>
          <p:nvPr userDrawn="1"/>
        </p:nvSpPr>
        <p:spPr>
          <a:xfrm>
            <a:off x="4186238" y="375628"/>
            <a:ext cx="7366854" cy="61081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a:lstStyle>
          <a:p>
            <a:r>
              <a:rPr lang="it-IT"/>
              <a:t>Title</a:t>
            </a:r>
            <a:endParaRPr lang="en-US" dirty="0"/>
          </a:p>
        </p:txBody>
      </p:sp>
    </p:spTree>
    <p:extLst>
      <p:ext uri="{BB962C8B-B14F-4D97-AF65-F5344CB8AC3E}">
        <p14:creationId xmlns:p14="http://schemas.microsoft.com/office/powerpoint/2010/main" xmlns="" val="424782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473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57958" y="1574840"/>
            <a:ext cx="10876084" cy="4351338"/>
          </a:xfrm>
          <a:prstGeom prst="rect">
            <a:avLst/>
          </a:prstGeom>
        </p:spPr>
        <p:txBody>
          <a:bodyPr vert="horz" lIns="91440" tIns="45720" rIns="91440" bIns="45720" rtlCol="0">
            <a:normAutofit/>
          </a:body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Date Placeholder 3"/>
          <p:cNvSpPr>
            <a:spLocks noGrp="1"/>
          </p:cNvSpPr>
          <p:nvPr>
            <p:ph type="dt" sz="half" idx="2"/>
          </p:nvPr>
        </p:nvSpPr>
        <p:spPr>
          <a:xfrm>
            <a:off x="9581426" y="6406622"/>
            <a:ext cx="1334224"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F9D2688D-5062-DC41-BCCE-C31751DDA100}" type="datetime1">
              <a:rPr lang="it-IT" smtClean="0"/>
              <a:pPr/>
              <a:t>05/07/2021</a:t>
            </a:fld>
            <a:endParaRPr lang="it-IT" dirty="0"/>
          </a:p>
        </p:txBody>
      </p:sp>
      <p:sp>
        <p:nvSpPr>
          <p:cNvPr id="6" name="Slide Number Placeholder 5"/>
          <p:cNvSpPr>
            <a:spLocks noGrp="1"/>
          </p:cNvSpPr>
          <p:nvPr>
            <p:ph type="sldNum" sz="quarter" idx="4"/>
          </p:nvPr>
        </p:nvSpPr>
        <p:spPr>
          <a:xfrm>
            <a:off x="10915650" y="6406622"/>
            <a:ext cx="637442"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345175DA-277F-B548-B500-1BF71FE23091}" type="slidenum">
              <a:rPr lang="it-IT" smtClean="0"/>
              <a:pPr/>
              <a:t>‹#›</a:t>
            </a:fld>
            <a:endParaRPr lang="it-IT" dirty="0"/>
          </a:p>
        </p:txBody>
      </p:sp>
    </p:spTree>
    <p:extLst>
      <p:ext uri="{BB962C8B-B14F-4D97-AF65-F5344CB8AC3E}">
        <p14:creationId xmlns:p14="http://schemas.microsoft.com/office/powerpoint/2010/main" xmlns="" val="82058716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8" r:id="rId4"/>
    <p:sldLayoutId id="2147483670" r:id="rId5"/>
  </p:sldLayoutIdLst>
  <p:hf hdr="0"/>
  <p:txStyles>
    <p:title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8"/>
        </a:buBlip>
        <a:defRPr sz="2800" kern="1200">
          <a:solidFill>
            <a:srgbClr val="2822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8"/>
        </a:buBlip>
        <a:defRPr sz="2400" kern="1200">
          <a:solidFill>
            <a:srgbClr val="2822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8"/>
        </a:buBlip>
        <a:defRPr sz="2000" kern="1200">
          <a:solidFill>
            <a:srgbClr val="2822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8"/>
        </a:buBlip>
        <a:defRPr sz="1800" kern="1200">
          <a:solidFill>
            <a:srgbClr val="2822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8"/>
        </a:buBlip>
        <a:defRPr sz="1800" kern="1200">
          <a:solidFill>
            <a:srgbClr val="2822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anamt@fon.r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hyperlink" Target="http://www.standardsuniversity.org/e-magazine/august-2016-volume-6/globalization-and-standardiz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81CB41F-0D6A-314A-884A-79150E43000B}"/>
              </a:ext>
            </a:extLst>
          </p:cNvPr>
          <p:cNvSpPr>
            <a:spLocks noGrp="1"/>
          </p:cNvSpPr>
          <p:nvPr>
            <p:ph type="ctrTitle"/>
          </p:nvPr>
        </p:nvSpPr>
        <p:spPr/>
        <p:txBody>
          <a:bodyPr>
            <a:normAutofit fontScale="90000"/>
          </a:bodyPr>
          <a:lstStyle/>
          <a:p>
            <a:r>
              <a:rPr lang="sr-Latn-RS" dirty="0" smtClean="0"/>
              <a:t>Education in Standardization from an academic point of view</a:t>
            </a:r>
            <a:endParaRPr lang="it-IT" dirty="0"/>
          </a:p>
        </p:txBody>
      </p:sp>
      <p:sp>
        <p:nvSpPr>
          <p:cNvPr id="3" name="Sottotitolo 2">
            <a:extLst>
              <a:ext uri="{FF2B5EF4-FFF2-40B4-BE49-F238E27FC236}">
                <a16:creationId xmlns:a16="http://schemas.microsoft.com/office/drawing/2014/main" xmlns="" id="{C7E8FDD4-460E-A447-B519-C252D01F59FD}"/>
              </a:ext>
            </a:extLst>
          </p:cNvPr>
          <p:cNvSpPr>
            <a:spLocks noGrp="1"/>
          </p:cNvSpPr>
          <p:nvPr>
            <p:ph type="subTitle" idx="1"/>
          </p:nvPr>
        </p:nvSpPr>
        <p:spPr/>
        <p:txBody>
          <a:bodyPr/>
          <a:lstStyle/>
          <a:p>
            <a:r>
              <a:rPr lang="en-US" altLang="en-US" sz="1600" dirty="0" err="1" smtClean="0">
                <a:latin typeface="Cambria" pitchFamily="18" charset="0"/>
              </a:rPr>
              <a:t>Ivana</a:t>
            </a:r>
            <a:r>
              <a:rPr lang="en-US" altLang="en-US" sz="1600" dirty="0" smtClean="0">
                <a:latin typeface="Cambria" pitchFamily="18" charset="0"/>
              </a:rPr>
              <a:t> </a:t>
            </a:r>
            <a:r>
              <a:rPr lang="en-US" altLang="en-US" sz="1600" dirty="0" err="1" smtClean="0">
                <a:latin typeface="Cambria" pitchFamily="18" charset="0"/>
              </a:rPr>
              <a:t>Mijatovic</a:t>
            </a:r>
            <a:r>
              <a:rPr lang="en-US" altLang="en-US" sz="1600" dirty="0" smtClean="0">
                <a:latin typeface="Cambria" pitchFamily="18" charset="0"/>
              </a:rPr>
              <a:t>, PhD</a:t>
            </a:r>
            <a:r>
              <a:rPr lang="sr-Latn-RS" altLang="en-US" sz="1600" dirty="0" smtClean="0">
                <a:latin typeface="Cambria" pitchFamily="18" charset="0"/>
              </a:rPr>
              <a:t>, full professor</a:t>
            </a:r>
            <a:r>
              <a:rPr lang="en-US" altLang="en-US" sz="1600" dirty="0" smtClean="0">
                <a:latin typeface="Cambria" pitchFamily="18" charset="0"/>
              </a:rPr>
              <a:t/>
            </a:r>
            <a:br>
              <a:rPr lang="en-US" altLang="en-US" sz="1600" dirty="0" smtClean="0">
                <a:latin typeface="Cambria" pitchFamily="18" charset="0"/>
              </a:rPr>
            </a:br>
            <a:r>
              <a:rPr lang="en-US" altLang="en-US" sz="1600" dirty="0" smtClean="0">
                <a:latin typeface="Cambria" pitchFamily="18" charset="0"/>
              </a:rPr>
              <a:t>University of Belgrade, Faculty of Organizational Sciences, Serbia</a:t>
            </a:r>
            <a:br>
              <a:rPr lang="en-US" altLang="en-US" sz="1600" dirty="0" smtClean="0">
                <a:latin typeface="Cambria" pitchFamily="18" charset="0"/>
              </a:rPr>
            </a:br>
            <a:r>
              <a:rPr lang="en-US" altLang="en-US" sz="1600" dirty="0" smtClean="0">
                <a:latin typeface="Cambria" pitchFamily="18" charset="0"/>
              </a:rPr>
              <a:t>E-mail: </a:t>
            </a:r>
            <a:r>
              <a:rPr lang="en-US" altLang="en-US" sz="1600" dirty="0" smtClean="0">
                <a:latin typeface="Cambria" pitchFamily="18" charset="0"/>
                <a:hlinkClick r:id="rId2"/>
              </a:rPr>
              <a:t>ivanamt@fon.bg.ac.rs</a:t>
            </a:r>
            <a:endParaRPr lang="it-IT" sz="1600" dirty="0"/>
          </a:p>
        </p:txBody>
      </p:sp>
    </p:spTree>
    <p:extLst>
      <p:ext uri="{BB962C8B-B14F-4D97-AF65-F5344CB8AC3E}">
        <p14:creationId xmlns:p14="http://schemas.microsoft.com/office/powerpoint/2010/main" xmlns="" val="157926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ifference Between Demand and Supply (with Comparison Chart) - Key ..."/>
          <p:cNvPicPr>
            <a:picLocks noChangeAspect="1" noChangeArrowheads="1"/>
          </p:cNvPicPr>
          <p:nvPr/>
        </p:nvPicPr>
        <p:blipFill>
          <a:blip r:embed="rId2"/>
          <a:srcRect/>
          <a:stretch>
            <a:fillRect/>
          </a:stretch>
        </p:blipFill>
        <p:spPr bwMode="auto">
          <a:xfrm>
            <a:off x="4286251" y="1870046"/>
            <a:ext cx="3572933" cy="1000125"/>
          </a:xfrm>
          <a:prstGeom prst="rect">
            <a:avLst/>
          </a:prstGeom>
          <a:noFill/>
          <a:ln w="9525">
            <a:noFill/>
            <a:miter lim="800000"/>
            <a:headEnd/>
            <a:tailEnd/>
          </a:ln>
        </p:spPr>
      </p:pic>
      <p:sp>
        <p:nvSpPr>
          <p:cNvPr id="4" name="Title 3">
            <a:extLst>
              <a:ext uri="{FF2B5EF4-FFF2-40B4-BE49-F238E27FC236}">
                <a16:creationId xmlns:a16="http://schemas.microsoft.com/office/drawing/2014/main" xmlns="" id="{2BFAD409-3D1E-4BEC-967C-D9C8A1BE60F7}"/>
              </a:ext>
            </a:extLst>
          </p:cNvPr>
          <p:cNvSpPr>
            <a:spLocks noGrp="1"/>
          </p:cNvSpPr>
          <p:nvPr>
            <p:ph type="title"/>
          </p:nvPr>
        </p:nvSpPr>
        <p:spPr/>
        <p:txBody>
          <a:bodyPr>
            <a:normAutofit/>
          </a:bodyPr>
          <a:lstStyle/>
          <a:p>
            <a:r>
              <a:rPr lang="sr-Latn-RS" dirty="0" smtClean="0"/>
              <a:t>Common perspective</a:t>
            </a:r>
            <a:endParaRPr lang="it-IT" dirty="0"/>
          </a:p>
        </p:txBody>
      </p:sp>
      <p:sp>
        <p:nvSpPr>
          <p:cNvPr id="8" name="Rectangle 7">
            <a:extLst>
              <a:ext uri="{FF2B5EF4-FFF2-40B4-BE49-F238E27FC236}"/>
            </a:extLst>
          </p:cNvPr>
          <p:cNvSpPr/>
          <p:nvPr/>
        </p:nvSpPr>
        <p:spPr>
          <a:xfrm>
            <a:off x="666752" y="1319842"/>
            <a:ext cx="3905249" cy="234929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lgn="ctr">
              <a:lnSpc>
                <a:spcPct val="115000"/>
              </a:lnSpc>
              <a:spcBef>
                <a:spcPts val="0"/>
              </a:spcBef>
              <a:spcAft>
                <a:spcPts val="0"/>
              </a:spcAft>
              <a:defRPr/>
            </a:pPr>
            <a:r>
              <a:rPr lang="en-GB" sz="2000" dirty="0" smtClean="0">
                <a:latin typeface="Cambria" pitchFamily="18" charset="0"/>
                <a:ea typeface="Cambria" pitchFamily="18" charset="0"/>
              </a:rPr>
              <a:t>“Standards control access to virtually every market in global commerce, and directly affect more than eighty percent of world trade...”</a:t>
            </a:r>
            <a:r>
              <a:rPr lang="en-GB" sz="2000" i="1" dirty="0" smtClean="0">
                <a:latin typeface="Cambria" pitchFamily="18" charset="0"/>
                <a:ea typeface="Cambria" pitchFamily="18" charset="0"/>
              </a:rPr>
              <a:t> </a:t>
            </a:r>
            <a:endParaRPr lang="sr-Latn-RS" sz="2000" i="1" dirty="0" smtClean="0">
              <a:latin typeface="Cambria" pitchFamily="18" charset="0"/>
              <a:ea typeface="Cambria" pitchFamily="18" charset="0"/>
            </a:endParaRPr>
          </a:p>
          <a:p>
            <a:pPr marL="0" indent="0" algn="ctr">
              <a:lnSpc>
                <a:spcPct val="115000"/>
              </a:lnSpc>
              <a:spcBef>
                <a:spcPts val="0"/>
              </a:spcBef>
              <a:spcAft>
                <a:spcPts val="0"/>
              </a:spcAft>
              <a:defRPr/>
            </a:pPr>
            <a:r>
              <a:rPr lang="en-GB" sz="2000" dirty="0" smtClean="0">
                <a:latin typeface="Cambria" pitchFamily="18" charset="0"/>
                <a:ea typeface="Cambria" pitchFamily="18" charset="0"/>
              </a:rPr>
              <a:t>Purcell, D., </a:t>
            </a:r>
            <a:r>
              <a:rPr lang="en-GB" sz="2000" dirty="0" err="1" smtClean="0">
                <a:latin typeface="Cambria" pitchFamily="18" charset="0"/>
                <a:ea typeface="Cambria" pitchFamily="18" charset="0"/>
              </a:rPr>
              <a:t>Kushnier</a:t>
            </a:r>
            <a:r>
              <a:rPr lang="en-GB" sz="2000" dirty="0" smtClean="0">
                <a:latin typeface="Cambria" pitchFamily="18" charset="0"/>
                <a:ea typeface="Cambria" pitchFamily="18" charset="0"/>
              </a:rPr>
              <a:t>, G. (2016</a:t>
            </a:r>
            <a:r>
              <a:rPr lang="sr-Latn-RS" sz="2000" dirty="0" smtClean="0">
                <a:latin typeface="Cambria" pitchFamily="18" charset="0"/>
                <a:ea typeface="Cambria" pitchFamily="18" charset="0"/>
              </a:rPr>
              <a:t>)</a:t>
            </a:r>
            <a:endParaRPr lang="en-US" sz="2000" dirty="0" smtClean="0">
              <a:latin typeface="Cambria" pitchFamily="18" charset="0"/>
              <a:ea typeface="Cambria" pitchFamily="18" charset="0"/>
              <a:cs typeface="Times New Roman" panose="02020603050405020304" pitchFamily="18" charset="0"/>
            </a:endParaRPr>
          </a:p>
          <a:p>
            <a:pPr marL="0" indent="0" algn="ctr">
              <a:lnSpc>
                <a:spcPct val="115000"/>
              </a:lnSpc>
              <a:spcBef>
                <a:spcPts val="0"/>
              </a:spcBef>
              <a:spcAft>
                <a:spcPts val="0"/>
              </a:spcAft>
              <a:defRPr/>
            </a:pPr>
            <a:endParaRPr lang="en-US" sz="800" dirty="0">
              <a:ea typeface="Calibri" panose="020F0502020204030204" pitchFamily="34" charset="0"/>
              <a:cs typeface="Times New Roman" panose="02020603050405020304" pitchFamily="18" charset="0"/>
            </a:endParaRPr>
          </a:p>
        </p:txBody>
      </p:sp>
      <p:sp>
        <p:nvSpPr>
          <p:cNvPr id="12" name="Rectangle 11">
            <a:extLst>
              <a:ext uri="{FF2B5EF4-FFF2-40B4-BE49-F238E27FC236}"/>
            </a:extLst>
          </p:cNvPr>
          <p:cNvSpPr/>
          <p:nvPr/>
        </p:nvSpPr>
        <p:spPr>
          <a:xfrm>
            <a:off x="7669403" y="1466491"/>
            <a:ext cx="4032251" cy="1791260"/>
          </a:xfrm>
          <a:prstGeom prst="rect">
            <a:avLst/>
          </a:prstGeom>
          <a:solidFill>
            <a:schemeClr val="accent1">
              <a:lumMod val="20000"/>
              <a:lumOff val="80000"/>
            </a:schemeClr>
          </a:solidFill>
          <a:ln w="28575">
            <a:solidFill>
              <a:schemeClr val="tx1"/>
            </a:solidFill>
          </a:ln>
        </p:spPr>
        <p:txBody>
          <a:bodyPr>
            <a:spAutoFit/>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lgn="ctr">
              <a:lnSpc>
                <a:spcPct val="115000"/>
              </a:lnSpc>
              <a:spcBef>
                <a:spcPts val="0"/>
              </a:spcBef>
              <a:spcAft>
                <a:spcPts val="0"/>
              </a:spcAft>
              <a:defRPr/>
            </a:pPr>
            <a:r>
              <a:rPr lang="en-US" dirty="0" smtClean="0">
                <a:latin typeface="Cambria" pitchFamily="18" charset="0"/>
                <a:ea typeface="Cambria" pitchFamily="18" charset="0"/>
              </a:rPr>
              <a:t>University education </a:t>
            </a:r>
            <a:r>
              <a:rPr lang="sr-Latn-RS" dirty="0" smtClean="0">
                <a:latin typeface="Cambria" pitchFamily="18" charset="0"/>
                <a:ea typeface="Cambria" pitchFamily="18" charset="0"/>
              </a:rPr>
              <a:t>does </a:t>
            </a:r>
            <a:r>
              <a:rPr lang="en-US" dirty="0" smtClean="0">
                <a:latin typeface="Cambria" pitchFamily="18" charset="0"/>
                <a:ea typeface="Cambria" pitchFamily="18" charset="0"/>
              </a:rPr>
              <a:t>not develop the necessary competencies </a:t>
            </a:r>
            <a:r>
              <a:rPr lang="sr-Latn-RS" dirty="0" smtClean="0">
                <a:latin typeface="Cambria" pitchFamily="18" charset="0"/>
                <a:ea typeface="Cambria" pitchFamily="18" charset="0"/>
              </a:rPr>
              <a:t>related to</a:t>
            </a:r>
            <a:r>
              <a:rPr lang="en-US" dirty="0" smtClean="0">
                <a:latin typeface="Cambria" pitchFamily="18" charset="0"/>
                <a:ea typeface="Cambria" pitchFamily="18" charset="0"/>
              </a:rPr>
              <a:t> </a:t>
            </a:r>
            <a:r>
              <a:rPr lang="en-US" dirty="0" err="1" smtClean="0">
                <a:latin typeface="Cambria" pitchFamily="18" charset="0"/>
                <a:ea typeface="Cambria" pitchFamily="18" charset="0"/>
              </a:rPr>
              <a:t>standardi</a:t>
            </a:r>
            <a:r>
              <a:rPr lang="sr-Latn-RS" dirty="0" smtClean="0">
                <a:latin typeface="Cambria" pitchFamily="18" charset="0"/>
                <a:ea typeface="Cambria" pitchFamily="18" charset="0"/>
              </a:rPr>
              <a:t>s</a:t>
            </a:r>
            <a:r>
              <a:rPr lang="en-US" dirty="0" err="1" smtClean="0">
                <a:latin typeface="Cambria" pitchFamily="18" charset="0"/>
                <a:ea typeface="Cambria" pitchFamily="18" charset="0"/>
              </a:rPr>
              <a:t>ation</a:t>
            </a:r>
            <a:r>
              <a:rPr lang="en-US" dirty="0" smtClean="0">
                <a:latin typeface="Cambria" pitchFamily="18" charset="0"/>
                <a:ea typeface="Cambria" pitchFamily="18" charset="0"/>
              </a:rPr>
              <a:t>, yet.</a:t>
            </a:r>
            <a:endParaRPr lang="en-US" dirty="0" smtClean="0">
              <a:latin typeface="Cambria" pitchFamily="18" charset="0"/>
              <a:ea typeface="Cambria" pitchFamily="18" charset="0"/>
              <a:cs typeface="Times New Roman" panose="02020603050405020304" pitchFamily="18" charset="0"/>
            </a:endParaRPr>
          </a:p>
        </p:txBody>
      </p:sp>
      <p:sp>
        <p:nvSpPr>
          <p:cNvPr id="13" name="Rectangle 12">
            <a:extLst>
              <a:ext uri="{FF2B5EF4-FFF2-40B4-BE49-F238E27FC236}"/>
            </a:extLst>
          </p:cNvPr>
          <p:cNvSpPr/>
          <p:nvPr/>
        </p:nvSpPr>
        <p:spPr>
          <a:xfrm>
            <a:off x="666752" y="4054415"/>
            <a:ext cx="11034902" cy="410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lgn="ctr">
              <a:lnSpc>
                <a:spcPct val="115000"/>
              </a:lnSpc>
              <a:spcBef>
                <a:spcPts val="0"/>
              </a:spcBef>
              <a:spcAft>
                <a:spcPts val="0"/>
              </a:spcAft>
              <a:defRPr/>
            </a:pPr>
            <a:r>
              <a:rPr lang="sr-Latn-RS" sz="1800" dirty="0" smtClean="0">
                <a:latin typeface="Cambria" panose="02040503050406030204" pitchFamily="18" charset="0"/>
                <a:ea typeface="Calibri" panose="020F0502020204030204" pitchFamily="34" charset="0"/>
                <a:cs typeface="Times New Roman" panose="02020603050405020304" pitchFamily="18" charset="0"/>
              </a:rPr>
              <a:t>However, s</a:t>
            </a:r>
            <a:r>
              <a:rPr lang="en-US" sz="1800" dirty="0" err="1" smtClean="0">
                <a:latin typeface="Cambria" panose="02040503050406030204" pitchFamily="18" charset="0"/>
                <a:ea typeface="Calibri" panose="020F0502020204030204" pitchFamily="34" charset="0"/>
                <a:cs typeface="Times New Roman" panose="02020603050405020304" pitchFamily="18" charset="0"/>
              </a:rPr>
              <a:t>tandardi</a:t>
            </a:r>
            <a:r>
              <a:rPr lang="sr-Latn-RS" sz="1800" dirty="0" smtClean="0">
                <a:latin typeface="Cambria" panose="02040503050406030204" pitchFamily="18" charset="0"/>
                <a:ea typeface="Calibri" panose="020F0502020204030204" pitchFamily="34" charset="0"/>
                <a:cs typeface="Times New Roman" panose="02020603050405020304" pitchFamily="18" charset="0"/>
              </a:rPr>
              <a:t>s</a:t>
            </a:r>
            <a:r>
              <a:rPr lang="en-US" sz="1800" dirty="0" err="1" smtClean="0">
                <a:latin typeface="Cambria" panose="02040503050406030204" pitchFamily="18" charset="0"/>
                <a:ea typeface="Calibri" panose="020F0502020204030204" pitchFamily="34" charset="0"/>
                <a:cs typeface="Times New Roman" panose="02020603050405020304" pitchFamily="18" charset="0"/>
              </a:rPr>
              <a:t>ation</a:t>
            </a:r>
            <a:r>
              <a:rPr lang="en-US" sz="1800" dirty="0" smtClean="0">
                <a:latin typeface="Cambria" panose="02040503050406030204" pitchFamily="18" charset="0"/>
                <a:ea typeface="Calibri" panose="020F0502020204030204" pitchFamily="34" charset="0"/>
                <a:cs typeface="Times New Roman" panose="02020603050405020304" pitchFamily="18" charset="0"/>
              </a:rPr>
              <a:t> </a:t>
            </a:r>
            <a:r>
              <a:rPr lang="en-US" sz="1800" dirty="0">
                <a:latin typeface="Cambria" panose="02040503050406030204" pitchFamily="18" charset="0"/>
                <a:ea typeface="Calibri" panose="020F0502020204030204" pitchFamily="34" charset="0"/>
                <a:cs typeface="Times New Roman" panose="02020603050405020304" pitchFamily="18" charset="0"/>
              </a:rPr>
              <a:t>is neither a </a:t>
            </a:r>
            <a:r>
              <a:rPr lang="en-US" sz="1800" dirty="0" smtClean="0">
                <a:latin typeface="Cambria" panose="02040503050406030204" pitchFamily="18" charset="0"/>
                <a:ea typeface="Calibri" panose="020F0502020204030204" pitchFamily="34" charset="0"/>
                <a:cs typeface="Times New Roman" panose="02020603050405020304" pitchFamily="18" charset="0"/>
              </a:rPr>
              <a:t>science</a:t>
            </a:r>
            <a:r>
              <a:rPr lang="sr-Latn-RS" sz="1800" dirty="0" smtClean="0">
                <a:latin typeface="Cambria" panose="02040503050406030204" pitchFamily="18" charset="0"/>
                <a:ea typeface="Calibri" panose="020F0502020204030204" pitchFamily="34" charset="0"/>
                <a:cs typeface="Times New Roman" panose="02020603050405020304" pitchFamily="18" charset="0"/>
              </a:rPr>
              <a:t>,</a:t>
            </a:r>
            <a:r>
              <a:rPr lang="en-US" sz="1800" dirty="0" smtClean="0">
                <a:latin typeface="Cambria" panose="02040503050406030204" pitchFamily="18" charset="0"/>
                <a:ea typeface="Calibri" panose="020F0502020204030204" pitchFamily="34" charset="0"/>
                <a:cs typeface="Times New Roman" panose="02020603050405020304" pitchFamily="18" charset="0"/>
              </a:rPr>
              <a:t> </a:t>
            </a:r>
            <a:r>
              <a:rPr lang="en-US" sz="1800" dirty="0">
                <a:latin typeface="Cambria" panose="02040503050406030204" pitchFamily="18" charset="0"/>
                <a:ea typeface="Calibri" panose="020F0502020204030204" pitchFamily="34" charset="0"/>
                <a:cs typeface="Times New Roman" panose="02020603050405020304" pitchFamily="18" charset="0"/>
              </a:rPr>
              <a:t>nor even </a:t>
            </a:r>
            <a:r>
              <a:rPr lang="en-US" sz="1800" dirty="0" smtClean="0">
                <a:latin typeface="Cambria" panose="02040503050406030204" pitchFamily="18" charset="0"/>
                <a:ea typeface="Calibri" panose="020F0502020204030204" pitchFamily="34" charset="0"/>
                <a:cs typeface="Times New Roman" panose="02020603050405020304" pitchFamily="18" charset="0"/>
              </a:rPr>
              <a:t>generally </a:t>
            </a:r>
            <a:r>
              <a:rPr lang="en-US" sz="1800" dirty="0">
                <a:latin typeface="Cambria" panose="02040503050406030204" pitchFamily="18" charset="0"/>
                <a:ea typeface="Calibri" panose="020F0502020204030204" pitchFamily="34" charset="0"/>
                <a:cs typeface="Times New Roman" panose="02020603050405020304" pitchFamily="18" charset="0"/>
              </a:rPr>
              <a:t>accepted academic </a:t>
            </a:r>
            <a:r>
              <a:rPr lang="en-US" sz="1800" dirty="0" smtClean="0">
                <a:latin typeface="Cambria" panose="02040503050406030204" pitchFamily="18" charset="0"/>
                <a:ea typeface="Calibri" panose="020F0502020204030204" pitchFamily="34" charset="0"/>
                <a:cs typeface="Times New Roman" panose="02020603050405020304" pitchFamily="18" charset="0"/>
              </a:rPr>
              <a:t>discipline</a:t>
            </a:r>
            <a:r>
              <a:rPr lang="sr-Latn-RS" sz="1800" dirty="0" smtClean="0">
                <a:latin typeface="Cambria" panose="02040503050406030204" pitchFamily="18" charset="0"/>
                <a:ea typeface="Calibri" panose="020F0502020204030204" pitchFamily="34" charset="0"/>
                <a:cs typeface="Times New Roman" panose="02020603050405020304" pitchFamily="18" charset="0"/>
              </a:rPr>
              <a:t> world wide</a:t>
            </a:r>
            <a:r>
              <a:rPr lang="en-US" sz="1800" dirty="0" smtClean="0">
                <a:latin typeface="Cambria" panose="02040503050406030204" pitchFamily="18" charset="0"/>
                <a:ea typeface="Calibri" panose="020F0502020204030204" pitchFamily="34" charset="0"/>
                <a:cs typeface="Times New Roman" panose="02020603050405020304" pitchFamily="18" charset="0"/>
              </a:rPr>
              <a:t>. </a:t>
            </a:r>
            <a:endParaRPr lang="en-US" sz="1800" dirty="0">
              <a:latin typeface="Cambria" panose="02040503050406030204" pitchFamily="18" charset="0"/>
              <a:ea typeface="Calibri" panose="020F0502020204030204" pitchFamily="34" charset="0"/>
              <a:cs typeface="Times New Roman" panose="02020603050405020304" pitchFamily="18" charset="0"/>
            </a:endParaRPr>
          </a:p>
        </p:txBody>
      </p:sp>
      <p:sp>
        <p:nvSpPr>
          <p:cNvPr id="15" name="Rectangle 14">
            <a:extLst>
              <a:ext uri="{FF2B5EF4-FFF2-40B4-BE49-F238E27FC236}"/>
            </a:extLst>
          </p:cNvPr>
          <p:cNvSpPr/>
          <p:nvPr/>
        </p:nvSpPr>
        <p:spPr>
          <a:xfrm>
            <a:off x="666752" y="4796287"/>
            <a:ext cx="3905249" cy="1685077"/>
          </a:xfrm>
          <a:prstGeom prst="rect">
            <a:avLst/>
          </a:prstGeom>
          <a:solidFill>
            <a:schemeClr val="accent1">
              <a:lumMod val="20000"/>
              <a:lumOff val="80000"/>
            </a:schemeClr>
          </a:solidFill>
        </p:spPr>
        <p:txBody>
          <a:bodyPr wrap="square">
            <a:spAutoFit/>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a:lnSpc>
                <a:spcPct val="115000"/>
              </a:lnSpc>
              <a:spcBef>
                <a:spcPts val="0"/>
              </a:spcBef>
              <a:spcAft>
                <a:spcPts val="0"/>
              </a:spcAft>
              <a:defRPr/>
            </a:pPr>
            <a:r>
              <a:rPr lang="en-US" sz="1800" dirty="0" smtClean="0">
                <a:latin typeface="Cambria" panose="02040503050406030204" pitchFamily="18" charset="0"/>
                <a:ea typeface="Calibri" panose="020F0502020204030204" pitchFamily="34" charset="0"/>
                <a:cs typeface="Arial" panose="020B0604020202020204" pitchFamily="34" charset="0"/>
              </a:rPr>
              <a:t>MYTH 1: Once </a:t>
            </a:r>
            <a:r>
              <a:rPr lang="en-US" sz="1800" dirty="0" err="1" smtClean="0">
                <a:latin typeface="Cambria" panose="02040503050406030204" pitchFamily="18" charset="0"/>
                <a:ea typeface="Calibri" panose="020F0502020204030204" pitchFamily="34" charset="0"/>
                <a:cs typeface="Arial" panose="020B0604020202020204" pitchFamily="34" charset="0"/>
              </a:rPr>
              <a:t>standardi</a:t>
            </a:r>
            <a:r>
              <a:rPr lang="sr-Latn-RS" sz="1800" dirty="0" smtClean="0">
                <a:latin typeface="Cambria" panose="02040503050406030204" pitchFamily="18" charset="0"/>
                <a:ea typeface="Calibri" panose="020F0502020204030204" pitchFamily="34" charset="0"/>
                <a:cs typeface="Arial" panose="020B0604020202020204" pitchFamily="34" charset="0"/>
              </a:rPr>
              <a:t>s</a:t>
            </a:r>
            <a:r>
              <a:rPr lang="en-US" sz="1800" dirty="0" err="1" smtClean="0">
                <a:latin typeface="Cambria" panose="02040503050406030204" pitchFamily="18" charset="0"/>
                <a:ea typeface="Calibri" panose="020F0502020204030204" pitchFamily="34" charset="0"/>
                <a:cs typeface="Arial" panose="020B0604020202020204" pitchFamily="34" charset="0"/>
              </a:rPr>
              <a:t>ation</a:t>
            </a:r>
            <a:r>
              <a:rPr lang="en-US" sz="1800" dirty="0" smtClean="0">
                <a:latin typeface="Cambria" panose="02040503050406030204" pitchFamily="18" charset="0"/>
                <a:ea typeface="Calibri" panose="020F0502020204030204" pitchFamily="34" charset="0"/>
                <a:cs typeface="Arial" panose="020B0604020202020204" pitchFamily="34" charset="0"/>
              </a:rPr>
              <a:t> is recognized in HE curricula, general awareness and appreciation of S&amp;S’ benefits will automatically result (Simons, 1999). Will it? </a:t>
            </a:r>
            <a:endParaRPr lang="en-US" sz="1800" dirty="0">
              <a:latin typeface="Cambria" panose="02040503050406030204" pitchFamily="18" charset="0"/>
              <a:ea typeface="Calibri" panose="020F0502020204030204" pitchFamily="34" charset="0"/>
              <a:cs typeface="Arial" panose="020B0604020202020204" pitchFamily="34" charset="0"/>
            </a:endParaRPr>
          </a:p>
        </p:txBody>
      </p:sp>
      <p:sp>
        <p:nvSpPr>
          <p:cNvPr id="17" name="Rectangle 16">
            <a:extLst>
              <a:ext uri="{FF2B5EF4-FFF2-40B4-BE49-F238E27FC236}"/>
            </a:extLst>
          </p:cNvPr>
          <p:cNvSpPr/>
          <p:nvPr/>
        </p:nvSpPr>
        <p:spPr>
          <a:xfrm>
            <a:off x="7236856" y="4606506"/>
            <a:ext cx="4464798" cy="2003625"/>
          </a:xfrm>
          <a:prstGeom prst="rect">
            <a:avLst/>
          </a:prstGeom>
          <a:solidFill>
            <a:schemeClr val="accent1">
              <a:lumMod val="20000"/>
              <a:lumOff val="80000"/>
            </a:schemeClr>
          </a:solidFill>
        </p:spPr>
        <p:txBody>
          <a:bodyPr wrap="square">
            <a:spAutoFit/>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lnSpc>
                <a:spcPct val="115000"/>
              </a:lnSpc>
              <a:spcBef>
                <a:spcPts val="0"/>
              </a:spcBef>
              <a:spcAft>
                <a:spcPts val="0"/>
              </a:spcAft>
              <a:defRPr/>
            </a:pPr>
            <a:r>
              <a:rPr lang="en-US" sz="1800" dirty="0" smtClean="0">
                <a:latin typeface="Cambria" panose="02040503050406030204" pitchFamily="18" charset="0"/>
                <a:ea typeface="Calibri" panose="020F0502020204030204" pitchFamily="34" charset="0"/>
                <a:cs typeface="Arial" panose="020B0604020202020204" pitchFamily="34" charset="0"/>
              </a:rPr>
              <a:t>MYTH 2: “Masters of </a:t>
            </a:r>
            <a:r>
              <a:rPr lang="en-US" sz="1800" dirty="0" err="1" smtClean="0">
                <a:latin typeface="Cambria" panose="02040503050406030204" pitchFamily="18" charset="0"/>
                <a:ea typeface="Calibri" panose="020F0502020204030204" pitchFamily="34" charset="0"/>
                <a:cs typeface="Arial" panose="020B0604020202020204" pitchFamily="34" charset="0"/>
              </a:rPr>
              <a:t>standardi</a:t>
            </a:r>
            <a:r>
              <a:rPr lang="sr-Latn-RS" sz="1800" dirty="0" smtClean="0">
                <a:latin typeface="Cambria" panose="02040503050406030204" pitchFamily="18" charset="0"/>
                <a:ea typeface="Calibri" panose="020F0502020204030204" pitchFamily="34" charset="0"/>
                <a:cs typeface="Arial" panose="020B0604020202020204" pitchFamily="34" charset="0"/>
              </a:rPr>
              <a:t>s</a:t>
            </a:r>
            <a:r>
              <a:rPr lang="en-US" sz="1800" dirty="0" err="1" smtClean="0">
                <a:latin typeface="Cambria" panose="02040503050406030204" pitchFamily="18" charset="0"/>
                <a:ea typeface="Calibri" panose="020F0502020204030204" pitchFamily="34" charset="0"/>
                <a:cs typeface="Arial" panose="020B0604020202020204" pitchFamily="34" charset="0"/>
              </a:rPr>
              <a:t>ation</a:t>
            </a:r>
            <a:r>
              <a:rPr lang="en-US" sz="1800" dirty="0" smtClean="0">
                <a:latin typeface="Cambria" panose="02040503050406030204" pitchFamily="18" charset="0"/>
                <a:ea typeface="Calibri" panose="020F0502020204030204" pitchFamily="34" charset="0"/>
                <a:cs typeface="Arial" panose="020B0604020202020204" pitchFamily="34" charset="0"/>
              </a:rPr>
              <a:t> are not needed” it is better to enlarge the group of people that </a:t>
            </a:r>
            <a:r>
              <a:rPr lang="en-US" sz="1800" b="1" dirty="0" smtClean="0">
                <a:latin typeface="Cambria" panose="02040503050406030204" pitchFamily="18" charset="0"/>
                <a:ea typeface="Calibri" panose="020F0502020204030204" pitchFamily="34" charset="0"/>
                <a:cs typeface="Arial" panose="020B0604020202020204" pitchFamily="34" charset="0"/>
              </a:rPr>
              <a:t>are aware of the usefulness of </a:t>
            </a:r>
            <a:r>
              <a:rPr lang="en-US" sz="1800" b="1" dirty="0" err="1" smtClean="0">
                <a:latin typeface="Cambria" panose="02040503050406030204" pitchFamily="18" charset="0"/>
                <a:ea typeface="Calibri" panose="020F0502020204030204" pitchFamily="34" charset="0"/>
                <a:cs typeface="Arial" panose="020B0604020202020204" pitchFamily="34" charset="0"/>
              </a:rPr>
              <a:t>standardi</a:t>
            </a:r>
            <a:r>
              <a:rPr lang="sr-Latn-RS" sz="1800" b="1" dirty="0" smtClean="0">
                <a:latin typeface="Cambria" panose="02040503050406030204" pitchFamily="18" charset="0"/>
                <a:ea typeface="Calibri" panose="020F0502020204030204" pitchFamily="34" charset="0"/>
                <a:cs typeface="Arial" panose="020B0604020202020204" pitchFamily="34" charset="0"/>
              </a:rPr>
              <a:t>s</a:t>
            </a:r>
            <a:r>
              <a:rPr lang="en-US" sz="1800" b="1" dirty="0" err="1" smtClean="0">
                <a:latin typeface="Cambria" panose="02040503050406030204" pitchFamily="18" charset="0"/>
                <a:ea typeface="Calibri" panose="020F0502020204030204" pitchFamily="34" charset="0"/>
                <a:cs typeface="Arial" panose="020B0604020202020204" pitchFamily="34" charset="0"/>
              </a:rPr>
              <a:t>ation</a:t>
            </a:r>
            <a:r>
              <a:rPr lang="en-US" sz="1800" b="1" dirty="0" smtClean="0">
                <a:latin typeface="Cambria" panose="02040503050406030204" pitchFamily="18" charset="0"/>
                <a:ea typeface="Calibri" panose="020F0502020204030204" pitchFamily="34" charset="0"/>
                <a:cs typeface="Arial" panose="020B0604020202020204" pitchFamily="34" charset="0"/>
              </a:rPr>
              <a:t> </a:t>
            </a:r>
            <a:r>
              <a:rPr lang="en-US" sz="1800" dirty="0" smtClean="0">
                <a:latin typeface="Cambria" panose="02040503050406030204" pitchFamily="18" charset="0"/>
                <a:ea typeface="Calibri" panose="020F0502020204030204" pitchFamily="34" charset="0"/>
                <a:cs typeface="Arial" panose="020B0604020202020204" pitchFamily="34" charset="0"/>
              </a:rPr>
              <a:t>and acquaint possible future decision-makers with the subject. How?</a:t>
            </a:r>
            <a:endParaRPr lang="en-US" sz="1800" dirty="0" smtClean="0">
              <a:latin typeface="Cambria" panose="02040503050406030204" pitchFamily="18" charset="0"/>
              <a:ea typeface="Calibri" panose="020F0502020204030204" pitchFamily="34" charset="0"/>
              <a:cs typeface="Times New Roman" panose="02020603050405020304" pitchFamily="18" charset="0"/>
            </a:endParaRPr>
          </a:p>
        </p:txBody>
      </p:sp>
      <p:pic>
        <p:nvPicPr>
          <p:cNvPr id="18" name="Picture 3"/>
          <p:cNvPicPr>
            <a:picLocks noChangeAspect="1" noChangeArrowheads="1"/>
          </p:cNvPicPr>
          <p:nvPr/>
        </p:nvPicPr>
        <p:blipFill>
          <a:blip r:embed="rId3"/>
          <a:srcRect/>
          <a:stretch>
            <a:fillRect/>
          </a:stretch>
        </p:blipFill>
        <p:spPr bwMode="auto">
          <a:xfrm>
            <a:off x="5038090" y="4924054"/>
            <a:ext cx="1818024" cy="1396659"/>
          </a:xfrm>
          <a:prstGeom prst="rect">
            <a:avLst/>
          </a:prstGeom>
          <a:noFill/>
          <a:ln w="9525">
            <a:noFill/>
            <a:miter lim="800000"/>
            <a:headEnd/>
            <a:tailEnd/>
          </a:ln>
        </p:spPr>
      </p:pic>
    </p:spTree>
    <p:extLst>
      <p:ext uri="{BB962C8B-B14F-4D97-AF65-F5344CB8AC3E}">
        <p14:creationId xmlns:p14="http://schemas.microsoft.com/office/powerpoint/2010/main" xmlns="" val="245847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BFAD409-3D1E-4BEC-967C-D9C8A1BE60F7}"/>
              </a:ext>
            </a:extLst>
          </p:cNvPr>
          <p:cNvSpPr>
            <a:spLocks noGrp="1"/>
          </p:cNvSpPr>
          <p:nvPr>
            <p:ph type="title"/>
          </p:nvPr>
        </p:nvSpPr>
        <p:spPr/>
        <p:txBody>
          <a:bodyPr/>
          <a:lstStyle/>
          <a:p>
            <a:r>
              <a:rPr lang="sr-Latn-RS" dirty="0" smtClean="0"/>
              <a:t>What we already know...</a:t>
            </a:r>
            <a:endParaRPr lang="it-IT" dirty="0"/>
          </a:p>
        </p:txBody>
      </p:sp>
      <p:sp>
        <p:nvSpPr>
          <p:cNvPr id="5" name="TextBox 4"/>
          <p:cNvSpPr txBox="1"/>
          <p:nvPr/>
        </p:nvSpPr>
        <p:spPr>
          <a:xfrm>
            <a:off x="577970" y="1226555"/>
            <a:ext cx="10222302" cy="369332"/>
          </a:xfrm>
          <a:prstGeom prst="rect">
            <a:avLst/>
          </a:prstGeom>
          <a:noFill/>
        </p:spPr>
        <p:txBody>
          <a:bodyPr wrap="square" rtlCol="0">
            <a:spAutoFit/>
          </a:bodyPr>
          <a:lstStyle/>
          <a:p>
            <a:pPr>
              <a:buFont typeface="Arial" pitchFamily="34" charset="0"/>
              <a:buChar char="•"/>
            </a:pPr>
            <a:r>
              <a:rPr lang="sr-Latn-RS" dirty="0" smtClean="0"/>
              <a:t> Once upon a time there were many initiatives related to education about standardization...</a:t>
            </a:r>
          </a:p>
        </p:txBody>
      </p:sp>
      <p:sp>
        <p:nvSpPr>
          <p:cNvPr id="13" name="TextBox 12"/>
          <p:cNvSpPr txBox="1"/>
          <p:nvPr/>
        </p:nvSpPr>
        <p:spPr>
          <a:xfrm>
            <a:off x="8784013" y="2277374"/>
            <a:ext cx="2924355" cy="3139321"/>
          </a:xfrm>
          <a:prstGeom prst="rect">
            <a:avLst/>
          </a:prstGeom>
          <a:noFill/>
        </p:spPr>
        <p:txBody>
          <a:bodyPr wrap="square" rtlCol="0">
            <a:spAutoFit/>
          </a:bodyPr>
          <a:lstStyle/>
          <a:p>
            <a:pPr>
              <a:buFont typeface="Arial" pitchFamily="34" charset="0"/>
              <a:buChar char="•"/>
            </a:pPr>
            <a:r>
              <a:rPr lang="sr-Latn-RS" dirty="0" smtClean="0">
                <a:latin typeface="Arial" pitchFamily="34" charset="0"/>
                <a:ea typeface="Cambria" pitchFamily="18" charset="0"/>
                <a:cs typeface="Arial" pitchFamily="34" charset="0"/>
              </a:rPr>
              <a:t> Valuable imputs, but still lot of works in a curriculum development - A</a:t>
            </a:r>
            <a:r>
              <a:rPr lang="en-US" dirty="0" err="1" smtClean="0">
                <a:latin typeface="Arial" pitchFamily="34" charset="0"/>
                <a:ea typeface="Cambria" pitchFamily="18" charset="0"/>
                <a:cs typeface="Arial" pitchFamily="34" charset="0"/>
              </a:rPr>
              <a:t>lways</a:t>
            </a:r>
            <a:r>
              <a:rPr lang="en-US" dirty="0" smtClean="0">
                <a:latin typeface="Arial" pitchFamily="34" charset="0"/>
                <a:ea typeface="Cambria" pitchFamily="18" charset="0"/>
                <a:cs typeface="Arial" pitchFamily="34" charset="0"/>
              </a:rPr>
              <a:t> over and over again</a:t>
            </a:r>
            <a:endParaRPr lang="sr-Latn-RS" dirty="0" smtClean="0">
              <a:latin typeface="Arial" pitchFamily="34" charset="0"/>
              <a:ea typeface="Cambria" pitchFamily="18" charset="0"/>
              <a:cs typeface="Arial" pitchFamily="34" charset="0"/>
            </a:endParaRPr>
          </a:p>
          <a:p>
            <a:pPr>
              <a:buFont typeface="Arial" pitchFamily="34" charset="0"/>
              <a:buChar char="•"/>
            </a:pPr>
            <a:r>
              <a:rPr lang="sr-Latn-RS" dirty="0" smtClean="0">
                <a:latin typeface="Arial" pitchFamily="34" charset="0"/>
                <a:ea typeface="Cambria" pitchFamily="18" charset="0"/>
                <a:cs typeface="Arial" pitchFamily="34" charset="0"/>
              </a:rPr>
              <a:t> Two main problems: content centered and teacher centered teaching methods</a:t>
            </a:r>
          </a:p>
          <a:p>
            <a:pPr>
              <a:buFont typeface="Arial" pitchFamily="34" charset="0"/>
              <a:buChar char="•"/>
            </a:pPr>
            <a:r>
              <a:rPr lang="sr-Latn-RS" dirty="0" smtClean="0">
                <a:latin typeface="Arial" pitchFamily="34" charset="0"/>
                <a:ea typeface="Cambria" pitchFamily="18" charset="0"/>
                <a:cs typeface="Arial" pitchFamily="34" charset="0"/>
              </a:rPr>
              <a:t> </a:t>
            </a:r>
            <a:r>
              <a:rPr lang="en-US" dirty="0" smtClean="0">
                <a:latin typeface="Arial" pitchFamily="34" charset="0"/>
                <a:ea typeface="Cambria" pitchFamily="18" charset="0"/>
                <a:cs typeface="Arial" pitchFamily="34" charset="0"/>
              </a:rPr>
              <a:t>T</a:t>
            </a:r>
            <a:r>
              <a:rPr lang="sr-Latn-RS" dirty="0" smtClean="0">
                <a:latin typeface="Arial" pitchFamily="34" charset="0"/>
                <a:ea typeface="Cambria" pitchFamily="18" charset="0"/>
                <a:cs typeface="Arial" pitchFamily="34" charset="0"/>
              </a:rPr>
              <a:t>he major changes: Generation Z</a:t>
            </a:r>
          </a:p>
          <a:p>
            <a:pPr>
              <a:buFont typeface="Arial" pitchFamily="34" charset="0"/>
              <a:buChar char="•"/>
            </a:pPr>
            <a:r>
              <a:rPr lang="sr-Latn-RS" dirty="0" smtClean="0">
                <a:latin typeface="Arial" pitchFamily="34" charset="0"/>
                <a:ea typeface="Cambria" pitchFamily="18" charset="0"/>
                <a:cs typeface="Arial" pitchFamily="34" charset="0"/>
              </a:rPr>
              <a:t> </a:t>
            </a:r>
            <a:r>
              <a:rPr lang="en-US" dirty="0" smtClean="0">
                <a:latin typeface="Arial" pitchFamily="34" charset="0"/>
                <a:ea typeface="Cambria" pitchFamily="18" charset="0"/>
                <a:cs typeface="Arial" pitchFamily="34" charset="0"/>
              </a:rPr>
              <a:t>Deep misunderstanding</a:t>
            </a:r>
            <a:endParaRPr lang="sr-Latn-RS" dirty="0" smtClean="0">
              <a:latin typeface="Arial" pitchFamily="34" charset="0"/>
              <a:ea typeface="Cambria" pitchFamily="18" charset="0"/>
              <a:cs typeface="Arial" pitchFamily="34" charset="0"/>
            </a:endParaRPr>
          </a:p>
        </p:txBody>
      </p:sp>
      <p:pic>
        <p:nvPicPr>
          <p:cNvPr id="1028" name="Picture 4"/>
          <p:cNvPicPr>
            <a:picLocks noChangeAspect="1" noChangeArrowheads="1"/>
          </p:cNvPicPr>
          <p:nvPr/>
        </p:nvPicPr>
        <p:blipFill>
          <a:blip r:embed="rId2"/>
          <a:srcRect/>
          <a:stretch>
            <a:fillRect/>
          </a:stretch>
        </p:blipFill>
        <p:spPr bwMode="auto">
          <a:xfrm>
            <a:off x="577970" y="1963948"/>
            <a:ext cx="7894529" cy="4117675"/>
          </a:xfrm>
          <a:prstGeom prst="rect">
            <a:avLst/>
          </a:prstGeom>
          <a:noFill/>
          <a:ln w="9525">
            <a:noFill/>
            <a:miter lim="800000"/>
            <a:headEnd/>
            <a:tailEnd/>
          </a:ln>
        </p:spPr>
      </p:pic>
    </p:spTree>
    <p:extLst>
      <p:ext uri="{BB962C8B-B14F-4D97-AF65-F5344CB8AC3E}">
        <p14:creationId xmlns:p14="http://schemas.microsoft.com/office/powerpoint/2010/main" xmlns="" val="245847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BFAD409-3D1E-4BEC-967C-D9C8A1BE60F7}"/>
              </a:ext>
            </a:extLst>
          </p:cNvPr>
          <p:cNvSpPr>
            <a:spLocks noGrp="1"/>
          </p:cNvSpPr>
          <p:nvPr>
            <p:ph type="title"/>
          </p:nvPr>
        </p:nvSpPr>
        <p:spPr/>
        <p:txBody>
          <a:bodyPr>
            <a:normAutofit fontScale="90000"/>
          </a:bodyPr>
          <a:lstStyle/>
          <a:p>
            <a:r>
              <a:rPr lang="en-US" altLang="en-US" sz="3600" dirty="0" smtClean="0">
                <a:latin typeface="Cambria" pitchFamily="18" charset="0"/>
              </a:rPr>
              <a:t>Building awareness? </a:t>
            </a:r>
            <a:br>
              <a:rPr lang="en-US" altLang="en-US" sz="3600" dirty="0" smtClean="0">
                <a:latin typeface="Cambria" pitchFamily="18" charset="0"/>
              </a:rPr>
            </a:br>
            <a:r>
              <a:rPr lang="en-US" altLang="en-US" sz="3600" dirty="0" smtClean="0">
                <a:latin typeface="Cambria" pitchFamily="18" charset="0"/>
              </a:rPr>
              <a:t>Time consuming and difficult task</a:t>
            </a:r>
            <a:endParaRPr lang="en-US" altLang="en-US" sz="3600" dirty="0">
              <a:latin typeface="Cambria" pitchFamily="18" charset="0"/>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941028" y="1354347"/>
          <a:ext cx="7402947" cy="5220279"/>
        </p:xfrm>
        <a:graphic>
          <a:graphicData uri="http://schemas.openxmlformats.org/presentationml/2006/ole">
            <p:oleObj spid="_x0000_s2049" name="Visio" r:id="rId3" imgW="9220640" imgH="6525104" progId="Visio.Drawing.11">
              <p:embed/>
            </p:oleObj>
          </a:graphicData>
        </a:graphic>
      </p:graphicFrame>
      <p:sp>
        <p:nvSpPr>
          <p:cNvPr id="23" name="Rectangle 22"/>
          <p:cNvSpPr/>
          <p:nvPr/>
        </p:nvSpPr>
        <p:spPr>
          <a:xfrm>
            <a:off x="8813964" y="1604513"/>
            <a:ext cx="3271643" cy="2308324"/>
          </a:xfrm>
          <a:prstGeom prst="rect">
            <a:avLst/>
          </a:prstGeom>
        </p:spPr>
        <p:txBody>
          <a:bodyPr wrap="square">
            <a:spAutoFit/>
          </a:bodyPr>
          <a:lstStyle/>
          <a:p>
            <a:r>
              <a:rPr lang="en-GB" b="1" dirty="0" smtClean="0">
                <a:latin typeface="Cambria" pitchFamily="18" charset="0"/>
                <a:ea typeface="Cambria" pitchFamily="18" charset="0"/>
              </a:rPr>
              <a:t>Competence:</a:t>
            </a:r>
            <a:r>
              <a:rPr lang="en-GB" dirty="0" smtClean="0">
                <a:latin typeface="Cambria" pitchFamily="18" charset="0"/>
                <a:ea typeface="Cambria" pitchFamily="18" charset="0"/>
              </a:rPr>
              <a:t> ''the proven ability to use knowledge, skills, and personal, social and/or</a:t>
            </a:r>
            <a:br>
              <a:rPr lang="en-GB" dirty="0" smtClean="0">
                <a:latin typeface="Cambria" pitchFamily="18" charset="0"/>
                <a:ea typeface="Cambria" pitchFamily="18" charset="0"/>
              </a:rPr>
            </a:br>
            <a:r>
              <a:rPr lang="en-GB" dirty="0" smtClean="0">
                <a:latin typeface="Cambria" pitchFamily="18" charset="0"/>
                <a:ea typeface="Cambria" pitchFamily="18" charset="0"/>
              </a:rPr>
              <a:t>methodological abilities, in work or study situations,</a:t>
            </a:r>
            <a:br>
              <a:rPr lang="en-GB" dirty="0" smtClean="0">
                <a:latin typeface="Cambria" pitchFamily="18" charset="0"/>
                <a:ea typeface="Cambria" pitchFamily="18" charset="0"/>
              </a:rPr>
            </a:br>
            <a:r>
              <a:rPr lang="en-GB" dirty="0" smtClean="0">
                <a:latin typeface="Cambria" pitchFamily="18" charset="0"/>
                <a:ea typeface="Cambria" pitchFamily="18" charset="0"/>
              </a:rPr>
              <a:t>and in professional and personal development'‘</a:t>
            </a:r>
            <a:r>
              <a:rPr lang="sr-Latn-RS" dirty="0" smtClean="0">
                <a:latin typeface="Cambria" pitchFamily="18" charset="0"/>
                <a:ea typeface="Cambria" pitchFamily="18" charset="0"/>
              </a:rPr>
              <a:t> (EU, 2017)</a:t>
            </a:r>
            <a:endParaRPr lang="en-US" dirty="0">
              <a:latin typeface="Cambria" pitchFamily="18" charset="0"/>
              <a:ea typeface="Cambria" pitchFamily="18" charset="0"/>
            </a:endParaRPr>
          </a:p>
        </p:txBody>
      </p:sp>
      <p:sp>
        <p:nvSpPr>
          <p:cNvPr id="24" name="Rectangle 23"/>
          <p:cNvSpPr/>
          <p:nvPr/>
        </p:nvSpPr>
        <p:spPr>
          <a:xfrm>
            <a:off x="8850701" y="4060030"/>
            <a:ext cx="3183148" cy="1323439"/>
          </a:xfrm>
          <a:prstGeom prst="rect">
            <a:avLst/>
          </a:prstGeom>
        </p:spPr>
        <p:txBody>
          <a:bodyPr wrap="square">
            <a:spAutoFit/>
          </a:bodyPr>
          <a:lstStyle/>
          <a:p>
            <a:r>
              <a:rPr lang="en-GB" sz="1600" b="1" dirty="0" smtClean="0">
                <a:latin typeface="Cambria" pitchFamily="18" charset="0"/>
                <a:ea typeface="Cambria" pitchFamily="18" charset="0"/>
              </a:rPr>
              <a:t>Expertise:</a:t>
            </a:r>
            <a:r>
              <a:rPr lang="en-GB" sz="1600" dirty="0" smtClean="0">
                <a:latin typeface="Cambria" pitchFamily="18" charset="0"/>
                <a:ea typeface="Cambria" pitchFamily="18" charset="0"/>
              </a:rPr>
              <a:t> '' a </a:t>
            </a:r>
            <a:r>
              <a:rPr lang="en-GB" sz="1600" dirty="0" smtClean="0">
                <a:latin typeface="Cambria" pitchFamily="18" charset="0"/>
                <a:ea typeface="Cambria" pitchFamily="18" charset="0"/>
                <a:cs typeface="Arial" pitchFamily="34" charset="0"/>
              </a:rPr>
              <a:t>dynamic</a:t>
            </a:r>
            <a:r>
              <a:rPr lang="en-GB" sz="1600" dirty="0" smtClean="0">
                <a:latin typeface="Cambria" pitchFamily="18" charset="0"/>
                <a:ea typeface="Cambria" pitchFamily="18" charset="0"/>
              </a:rPr>
              <a:t> state, domain-specific, and</a:t>
            </a:r>
            <a:r>
              <a:rPr lang="sr-Latn-RS" sz="1600" dirty="0" smtClean="0">
                <a:latin typeface="Cambria" pitchFamily="18" charset="0"/>
                <a:ea typeface="Cambria" pitchFamily="18" charset="0"/>
              </a:rPr>
              <a:t> </a:t>
            </a:r>
            <a:r>
              <a:rPr lang="en-GB" sz="1600" dirty="0" smtClean="0">
                <a:latin typeface="Cambria" pitchFamily="18" charset="0"/>
                <a:ea typeface="Cambria" pitchFamily="18" charset="0"/>
              </a:rPr>
              <a:t>the key components of expertise are knowledge, experience, and problem-solving</a:t>
            </a:r>
            <a:r>
              <a:rPr lang="sr-Latn-RS" sz="1600" dirty="0" smtClean="0">
                <a:latin typeface="Cambria" pitchFamily="18" charset="0"/>
                <a:ea typeface="Cambria" pitchFamily="18" charset="0"/>
              </a:rPr>
              <a:t> (</a:t>
            </a:r>
            <a:r>
              <a:rPr lang="en-GB" sz="1600" dirty="0" smtClean="0">
                <a:latin typeface="Cambria" pitchFamily="18" charset="0"/>
                <a:ea typeface="Cambria" pitchFamily="18" charset="0"/>
              </a:rPr>
              <a:t>Swanson, 2007 </a:t>
            </a:r>
            <a:r>
              <a:rPr lang="sr-Latn-RS" sz="1600" dirty="0" smtClean="0">
                <a:latin typeface="Cambria" pitchFamily="18" charset="0"/>
                <a:ea typeface="Cambria" pitchFamily="18" charset="0"/>
              </a:rPr>
              <a:t>)</a:t>
            </a:r>
            <a:endParaRPr lang="en-US" sz="1600" dirty="0">
              <a:latin typeface="Cambria" pitchFamily="18" charset="0"/>
              <a:ea typeface="Cambria" pitchFamily="18" charset="0"/>
            </a:endParaRPr>
          </a:p>
        </p:txBody>
      </p:sp>
    </p:spTree>
    <p:extLst>
      <p:ext uri="{BB962C8B-B14F-4D97-AF65-F5344CB8AC3E}">
        <p14:creationId xmlns:p14="http://schemas.microsoft.com/office/powerpoint/2010/main" xmlns="" val="245847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BFAD409-3D1E-4BEC-967C-D9C8A1BE60F7}"/>
              </a:ext>
            </a:extLst>
          </p:cNvPr>
          <p:cNvSpPr>
            <a:spLocks noGrp="1"/>
          </p:cNvSpPr>
          <p:nvPr>
            <p:ph type="title"/>
          </p:nvPr>
        </p:nvSpPr>
        <p:spPr/>
        <p:txBody>
          <a:bodyPr>
            <a:normAutofit/>
          </a:bodyPr>
          <a:lstStyle/>
          <a:p>
            <a:r>
              <a:rPr lang="sr-Latn-RS" altLang="en-US" sz="3600" dirty="0" smtClean="0">
                <a:latin typeface="Cambria" pitchFamily="18" charset="0"/>
              </a:rPr>
              <a:t>References</a:t>
            </a:r>
            <a:endParaRPr lang="en-US" altLang="en-US" sz="3600" dirty="0">
              <a:latin typeface="Cambria" pitchFamily="18" charset="0"/>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3"/>
          <p:cNvSpPr/>
          <p:nvPr/>
        </p:nvSpPr>
        <p:spPr>
          <a:xfrm>
            <a:off x="517584" y="1621766"/>
            <a:ext cx="10714008" cy="4770537"/>
          </a:xfrm>
          <a:prstGeom prst="rect">
            <a:avLst/>
          </a:prstGeom>
        </p:spPr>
        <p:txBody>
          <a:bodyPr wrap="square">
            <a:spAutoFit/>
          </a:bodyPr>
          <a:lstStyle/>
          <a:p>
            <a:endParaRPr lang="sr-Latn-RS" sz="1600" dirty="0" smtClean="0">
              <a:latin typeface="Arial" pitchFamily="34" charset="0"/>
              <a:ea typeface="Cambria" pitchFamily="18" charset="0"/>
              <a:cs typeface="Arial" pitchFamily="34" charset="0"/>
            </a:endParaRPr>
          </a:p>
          <a:p>
            <a:pPr>
              <a:buFont typeface="Arial" pitchFamily="34" charset="0"/>
              <a:buChar char="•"/>
            </a:pPr>
            <a:r>
              <a:rPr lang="sr-Latn-RS" sz="1600" dirty="0" smtClean="0">
                <a:latin typeface="Arial" pitchFamily="34" charset="0"/>
                <a:ea typeface="Cambria" pitchFamily="18" charset="0"/>
                <a:cs typeface="Arial" pitchFamily="34" charset="0"/>
              </a:rPr>
              <a:t>EU,(2017).</a:t>
            </a:r>
            <a:r>
              <a:rPr lang="en-US" sz="1600" dirty="0" smtClean="0">
                <a:latin typeface="Arial" pitchFamily="34" charset="0"/>
                <a:ea typeface="Cambria" pitchFamily="18" charset="0"/>
                <a:cs typeface="Arial" pitchFamily="34" charset="0"/>
              </a:rPr>
              <a:t>COUNCIL RECOMMENDATION of 22 May 2017 on the European Qualifications Framework for lifelong learning and repealing the recommendation of the European Parliament and of the Council of 23 April 2008 on the establishment of the European Qualifications Framework for lifelong learning </a:t>
            </a:r>
            <a:r>
              <a:rPr lang="sr-Latn-RS" sz="1600" dirty="0" smtClean="0">
                <a:latin typeface="Arial" pitchFamily="34" charset="0"/>
                <a:ea typeface="Cambria" pitchFamily="18" charset="0"/>
                <a:cs typeface="Arial" pitchFamily="34" charset="0"/>
              </a:rPr>
              <a:t>, </a:t>
            </a:r>
            <a:r>
              <a:rPr lang="en-US" sz="1600" dirty="0" smtClean="0">
                <a:latin typeface="Arial" pitchFamily="34" charset="0"/>
                <a:ea typeface="Cambria" pitchFamily="18" charset="0"/>
                <a:cs typeface="Arial" pitchFamily="34" charset="0"/>
              </a:rPr>
              <a:t>Official Journal of the European Union</a:t>
            </a:r>
            <a:r>
              <a:rPr lang="sr-Latn-RS" sz="1600" dirty="0" smtClean="0">
                <a:latin typeface="Arial" pitchFamily="34" charset="0"/>
                <a:ea typeface="Cambria" pitchFamily="18" charset="0"/>
                <a:cs typeface="Arial" pitchFamily="34" charset="0"/>
              </a:rPr>
              <a:t>, 15.06.2017., C189/20.</a:t>
            </a:r>
          </a:p>
          <a:p>
            <a:pPr>
              <a:buFont typeface="Arial" pitchFamily="34" charset="0"/>
              <a:buChar char="•"/>
            </a:pPr>
            <a:r>
              <a:rPr lang="en-GB" sz="1600" dirty="0" err="1" smtClean="0">
                <a:latin typeface="Arial" pitchFamily="34" charset="0"/>
                <a:ea typeface="Cambria" pitchFamily="18" charset="0"/>
                <a:cs typeface="Arial" pitchFamily="34" charset="0"/>
              </a:rPr>
              <a:t>Mijatovic</a:t>
            </a:r>
            <a:r>
              <a:rPr lang="en-GB" sz="1600" dirty="0" smtClean="0">
                <a:latin typeface="Arial" pitchFamily="34" charset="0"/>
                <a:ea typeface="Cambria" pitchFamily="18" charset="0"/>
                <a:cs typeface="Arial" pitchFamily="34" charset="0"/>
              </a:rPr>
              <a:t>, I. (2020). Teaching standardization to Generation Z – Learning Outcomes Define Teaching Methods, in </a:t>
            </a:r>
            <a:r>
              <a:rPr lang="en-GB" sz="1600" dirty="0" err="1" smtClean="0">
                <a:latin typeface="Arial" pitchFamily="34" charset="0"/>
                <a:ea typeface="Cambria" pitchFamily="18" charset="0"/>
                <a:cs typeface="Arial" pitchFamily="34" charset="0"/>
              </a:rPr>
              <a:t>Idowu</a:t>
            </a:r>
            <a:r>
              <a:rPr lang="en-GB" sz="1600" dirty="0" smtClean="0">
                <a:latin typeface="Arial" pitchFamily="34" charset="0"/>
                <a:ea typeface="Cambria" pitchFamily="18" charset="0"/>
                <a:cs typeface="Arial" pitchFamily="34" charset="0"/>
              </a:rPr>
              <a:t>, S.O. de </a:t>
            </a:r>
            <a:r>
              <a:rPr lang="en-GB" sz="1600" dirty="0" err="1" smtClean="0">
                <a:latin typeface="Arial" pitchFamily="34" charset="0"/>
                <a:ea typeface="Cambria" pitchFamily="18" charset="0"/>
                <a:cs typeface="Arial" pitchFamily="34" charset="0"/>
              </a:rPr>
              <a:t>Vries</a:t>
            </a:r>
            <a:r>
              <a:rPr lang="en-GB" sz="1600" dirty="0" smtClean="0">
                <a:latin typeface="Arial" pitchFamily="34" charset="0"/>
                <a:ea typeface="Cambria" pitchFamily="18" charset="0"/>
                <a:cs typeface="Arial" pitchFamily="34" charset="0"/>
              </a:rPr>
              <a:t>, H.J. </a:t>
            </a:r>
            <a:r>
              <a:rPr lang="en-GB" sz="1600" dirty="0" err="1" smtClean="0">
                <a:latin typeface="Arial" pitchFamily="34" charset="0"/>
                <a:ea typeface="Cambria" pitchFamily="18" charset="0"/>
                <a:cs typeface="Arial" pitchFamily="34" charset="0"/>
              </a:rPr>
              <a:t>Mijatovic</a:t>
            </a:r>
            <a:r>
              <a:rPr lang="en-GB" sz="1600" dirty="0" smtClean="0">
                <a:latin typeface="Arial" pitchFamily="34" charset="0"/>
                <a:ea typeface="Cambria" pitchFamily="18" charset="0"/>
                <a:cs typeface="Arial" pitchFamily="34" charset="0"/>
              </a:rPr>
              <a:t>, I. </a:t>
            </a:r>
            <a:r>
              <a:rPr lang="en-GB" sz="1600" dirty="0" err="1" smtClean="0">
                <a:latin typeface="Arial" pitchFamily="34" charset="0"/>
                <a:ea typeface="Cambria" pitchFamily="18" charset="0"/>
                <a:cs typeface="Arial" pitchFamily="34" charset="0"/>
              </a:rPr>
              <a:t>Donggeun</a:t>
            </a:r>
            <a:r>
              <a:rPr lang="en-GB" sz="1600" dirty="0" smtClean="0">
                <a:latin typeface="Arial" pitchFamily="34" charset="0"/>
                <a:ea typeface="Cambria" pitchFamily="18" charset="0"/>
                <a:cs typeface="Arial" pitchFamily="34" charset="0"/>
              </a:rPr>
              <a:t> C. (eds.)(2019) Sustainable Development – Knowledge and Education about standardization, Springer Nature Switzerland, ISBN 978-3-030-28714-6, DOI:10.1007/978-3-030-28715-3, pp 191- 208, DOI:10.1007/978-3-030-28715-3_12</a:t>
            </a:r>
            <a:endParaRPr lang="sr-Latn-RS" sz="1600" dirty="0" smtClean="0">
              <a:latin typeface="Arial" pitchFamily="34" charset="0"/>
              <a:ea typeface="Cambria" pitchFamily="18" charset="0"/>
              <a:cs typeface="Arial" pitchFamily="34" charset="0"/>
            </a:endParaRPr>
          </a:p>
          <a:p>
            <a:pPr>
              <a:buFont typeface="Arial" pitchFamily="34" charset="0"/>
              <a:buChar char="•"/>
            </a:pPr>
            <a:r>
              <a:rPr lang="en-GB" sz="1600" i="1" dirty="0" smtClean="0">
                <a:latin typeface="Arial" pitchFamily="34" charset="0"/>
                <a:ea typeface="Cambria" pitchFamily="18" charset="0"/>
                <a:cs typeface="Arial" pitchFamily="34" charset="0"/>
              </a:rPr>
              <a:t>Purcell, D., </a:t>
            </a:r>
            <a:r>
              <a:rPr lang="en-GB" sz="1600" i="1" dirty="0" err="1" smtClean="0">
                <a:latin typeface="Arial" pitchFamily="34" charset="0"/>
                <a:ea typeface="Cambria" pitchFamily="18" charset="0"/>
                <a:cs typeface="Arial" pitchFamily="34" charset="0"/>
              </a:rPr>
              <a:t>Kushnier</a:t>
            </a:r>
            <a:r>
              <a:rPr lang="en-GB" sz="1600" i="1" dirty="0" smtClean="0">
                <a:latin typeface="Arial" pitchFamily="34" charset="0"/>
                <a:ea typeface="Cambria" pitchFamily="18" charset="0"/>
                <a:cs typeface="Arial" pitchFamily="34" charset="0"/>
              </a:rPr>
              <a:t>, G. (2016, March/April). Globalization and Standardization. The Journal of SES – The Society for Standards Professionals. Retrieved from  </a:t>
            </a:r>
            <a:r>
              <a:rPr lang="en-GB" sz="1600" i="1" dirty="0" smtClean="0">
                <a:latin typeface="Arial" pitchFamily="34" charset="0"/>
                <a:ea typeface="Cambria" pitchFamily="18" charset="0"/>
                <a:cs typeface="Arial" pitchFamily="34" charset="0"/>
                <a:hlinkClick r:id="rId2"/>
              </a:rPr>
              <a:t>http://www.standardsuniversity.org/e-magazine/august-2016-volume-6/globalization-and-standardization/</a:t>
            </a:r>
            <a:endParaRPr lang="sr-Latn-RS" sz="1600" i="1" dirty="0" smtClean="0">
              <a:latin typeface="Arial" pitchFamily="34" charset="0"/>
              <a:ea typeface="Cambria" pitchFamily="18" charset="0"/>
              <a:cs typeface="Arial" pitchFamily="34" charset="0"/>
            </a:endParaRPr>
          </a:p>
          <a:p>
            <a:pPr>
              <a:buFont typeface="Arial" pitchFamily="34" charset="0"/>
              <a:buChar char="•"/>
            </a:pPr>
            <a:r>
              <a:rPr lang="en-GB" sz="1600" dirty="0" smtClean="0">
                <a:latin typeface="Arial" pitchFamily="34" charset="0"/>
                <a:ea typeface="Cambria" pitchFamily="18" charset="0"/>
                <a:cs typeface="Arial" pitchFamily="34" charset="0"/>
              </a:rPr>
              <a:t>Simons C.A.J., Education in Standardization – Getting structured common sense into our society – The personal opinion of standards educator, ISO Bulletin, June 1999.</a:t>
            </a:r>
            <a:endParaRPr lang="sr-Latn-RS" sz="1600" dirty="0" smtClean="0">
              <a:latin typeface="Arial" pitchFamily="34" charset="0"/>
              <a:ea typeface="Cambria" pitchFamily="18" charset="0"/>
              <a:cs typeface="Arial" pitchFamily="34" charset="0"/>
            </a:endParaRPr>
          </a:p>
          <a:p>
            <a:pPr>
              <a:buFont typeface="Arial" pitchFamily="34" charset="0"/>
              <a:buChar char="•"/>
            </a:pPr>
            <a:r>
              <a:rPr lang="en-US" sz="1600" dirty="0" smtClean="0">
                <a:latin typeface="Arial" pitchFamily="34" charset="0"/>
                <a:ea typeface="Cambria" pitchFamily="18" charset="0"/>
                <a:cs typeface="Arial" pitchFamily="34" charset="0"/>
              </a:rPr>
              <a:t>Swanson, R. A. (2007). </a:t>
            </a:r>
            <a:r>
              <a:rPr lang="en-US" sz="1600" i="1" dirty="0" smtClean="0">
                <a:latin typeface="Arial" pitchFamily="34" charset="0"/>
                <a:ea typeface="Cambria" pitchFamily="18" charset="0"/>
                <a:cs typeface="Arial" pitchFamily="34" charset="0"/>
              </a:rPr>
              <a:t>Analysis for Improving Performance - Tools for Diagnosing Organizations and Documenting Workplace Expertise</a:t>
            </a:r>
            <a:r>
              <a:rPr lang="en-US" sz="1600" dirty="0" smtClean="0">
                <a:latin typeface="Arial" pitchFamily="34" charset="0"/>
                <a:ea typeface="Cambria" pitchFamily="18" charset="0"/>
                <a:cs typeface="Arial" pitchFamily="34" charset="0"/>
              </a:rPr>
              <a:t> (Second Edi). </a:t>
            </a:r>
            <a:r>
              <a:rPr lang="en-US" sz="1600" dirty="0" err="1" smtClean="0">
                <a:latin typeface="Arial" pitchFamily="34" charset="0"/>
                <a:ea typeface="Cambria" pitchFamily="18" charset="0"/>
                <a:cs typeface="Arial" pitchFamily="34" charset="0"/>
              </a:rPr>
              <a:t>Berrett</a:t>
            </a:r>
            <a:r>
              <a:rPr lang="en-US" sz="1600" dirty="0" smtClean="0">
                <a:latin typeface="Arial" pitchFamily="34" charset="0"/>
                <a:ea typeface="Cambria" pitchFamily="18" charset="0"/>
                <a:cs typeface="Arial" pitchFamily="34" charset="0"/>
              </a:rPr>
              <a:t>-Koehler Publishers, Inc.</a:t>
            </a:r>
          </a:p>
          <a:p>
            <a:endParaRPr lang="en-US" sz="1600" dirty="0" smtClean="0">
              <a:ea typeface="Calibri" panose="020F0502020204030204" pitchFamily="34" charset="0"/>
              <a:cs typeface="Times New Roman" panose="02020603050405020304" pitchFamily="18" charset="0"/>
            </a:endParaRPr>
          </a:p>
          <a:p>
            <a:pPr>
              <a:buFont typeface="Arial" pitchFamily="34" charset="0"/>
              <a:buChar char="•"/>
            </a:pPr>
            <a:endParaRPr lang="sr-Latn-RS" sz="1600" dirty="0" smtClean="0"/>
          </a:p>
          <a:p>
            <a:pPr>
              <a:buFont typeface="Arial" pitchFamily="34" charset="0"/>
              <a:buChar char="•"/>
            </a:pPr>
            <a:endParaRPr lang="en-US" sz="1600" dirty="0"/>
          </a:p>
        </p:txBody>
      </p:sp>
    </p:spTree>
    <p:extLst>
      <p:ext uri="{BB962C8B-B14F-4D97-AF65-F5344CB8AC3E}">
        <p14:creationId xmlns:p14="http://schemas.microsoft.com/office/powerpoint/2010/main" xmlns="" val="245847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4578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zione standard1" id="{75E2135D-CA33-A046-84B9-7CEAFCE67C1D}" vid="{83E73343-6E48-7740-98D5-5DF6B3994E9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StandICT2023_PPT_Template_Apr2020</Template>
  <TotalTime>520</TotalTime>
  <Words>488</Words>
  <Application>Microsoft Office PowerPoint</Application>
  <PresentationFormat>Custom</PresentationFormat>
  <Paragraphs>26</Paragraphs>
  <Slides>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Master slide</vt:lpstr>
      <vt:lpstr>Visio</vt:lpstr>
      <vt:lpstr>Education in Standardization from an academic point of view</vt:lpstr>
      <vt:lpstr>Common perspective</vt:lpstr>
      <vt:lpstr>What we already know...</vt:lpstr>
      <vt:lpstr>Building awareness?  Time consuming and difficult task</vt:lpstr>
      <vt:lpstr>References</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osimanti</dc:creator>
  <cp:lastModifiedBy>Korisnik</cp:lastModifiedBy>
  <cp:revision>48</cp:revision>
  <dcterms:created xsi:type="dcterms:W3CDTF">2020-05-25T10:20:08Z</dcterms:created>
  <dcterms:modified xsi:type="dcterms:W3CDTF">2021-07-05T12:50:20Z</dcterms:modified>
</cp:coreProperties>
</file>