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56" r:id="rId5"/>
    <p:sldId id="358" r:id="rId6"/>
    <p:sldId id="390" r:id="rId7"/>
    <p:sldId id="388" r:id="rId8"/>
    <p:sldId id="391" r:id="rId9"/>
    <p:sldId id="383" r:id="rId10"/>
    <p:sldId id="379" r:id="rId11"/>
    <p:sldId id="372" r:id="rId12"/>
    <p:sldId id="389" r:id="rId13"/>
    <p:sldId id="333" r:id="rId14"/>
  </p:sldIdLst>
  <p:sldSz cx="20104100" cy="11309350"/>
  <p:notesSz cx="10234613" cy="70993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uscella" initials="s" lastIdx="3" clrIdx="0">
    <p:extLst>
      <p:ext uri="{19B8F6BF-5375-455C-9EA6-DF929625EA0E}">
        <p15:presenceInfo xmlns:p15="http://schemas.microsoft.com/office/powerpoint/2012/main" userId="S::s.muscella@trust-itservices.com::bf143f84-4946-48b8-b419-13e1bbd21ea9" providerId="AD"/>
      </p:ext>
    </p:extLst>
  </p:cmAuthor>
  <p:cmAuthor id="2" name="francesco osimanti" initials="fo" lastIdx="1" clrIdx="1">
    <p:extLst>
      <p:ext uri="{19B8F6BF-5375-455C-9EA6-DF929625EA0E}">
        <p15:presenceInfo xmlns:p15="http://schemas.microsoft.com/office/powerpoint/2012/main" userId="779470441b9a4d8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4DE"/>
    <a:srgbClr val="28225A"/>
    <a:srgbClr val="4C75DE"/>
    <a:srgbClr val="F59418"/>
    <a:srgbClr val="EDC72A"/>
    <a:srgbClr val="04A1DD"/>
    <a:srgbClr val="1229D4"/>
    <a:srgbClr val="04307F"/>
    <a:srgbClr val="0A2840"/>
    <a:srgbClr val="0915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4590"/>
  </p:normalViewPr>
  <p:slideViewPr>
    <p:cSldViewPr>
      <p:cViewPr varScale="1">
        <p:scale>
          <a:sx n="38" d="100"/>
          <a:sy n="38" d="100"/>
        </p:scale>
        <p:origin x="908" y="6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0" d="100"/>
          <a:sy n="70" d="100"/>
        </p:scale>
        <p:origin x="5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C9D4D8-4637-418E-A482-1E814E5518AD}"/>
              </a:ext>
            </a:extLst>
          </p:cNvPr>
          <p:cNvSpPr>
            <a:spLocks noGrp="1"/>
          </p:cNvSpPr>
          <p:nvPr>
            <p:ph type="hdr" sz="quarter"/>
          </p:nvPr>
        </p:nvSpPr>
        <p:spPr>
          <a:xfrm>
            <a:off x="0" y="0"/>
            <a:ext cx="4435214" cy="355763"/>
          </a:xfrm>
          <a:prstGeom prst="rect">
            <a:avLst/>
          </a:prstGeom>
        </p:spPr>
        <p:txBody>
          <a:bodyPr vert="horz" lIns="50447" tIns="25224" rIns="50447" bIns="25224" rtlCol="0"/>
          <a:lstStyle>
            <a:lvl1pPr algn="l">
              <a:defRPr sz="700"/>
            </a:lvl1pPr>
          </a:lstStyle>
          <a:p>
            <a:endParaRPr lang="en-GB"/>
          </a:p>
        </p:txBody>
      </p:sp>
      <p:sp>
        <p:nvSpPr>
          <p:cNvPr id="3" name="Date Placeholder 2">
            <a:extLst>
              <a:ext uri="{FF2B5EF4-FFF2-40B4-BE49-F238E27FC236}">
                <a16:creationId xmlns:a16="http://schemas.microsoft.com/office/drawing/2014/main" id="{2DF896AB-9CA9-4F36-94C1-594FE7B608A7}"/>
              </a:ext>
            </a:extLst>
          </p:cNvPr>
          <p:cNvSpPr>
            <a:spLocks noGrp="1"/>
          </p:cNvSpPr>
          <p:nvPr>
            <p:ph type="dt" sz="quarter" idx="1"/>
          </p:nvPr>
        </p:nvSpPr>
        <p:spPr>
          <a:xfrm>
            <a:off x="5796975" y="0"/>
            <a:ext cx="4435214" cy="355763"/>
          </a:xfrm>
          <a:prstGeom prst="rect">
            <a:avLst/>
          </a:prstGeom>
        </p:spPr>
        <p:txBody>
          <a:bodyPr vert="horz" lIns="50447" tIns="25224" rIns="50447" bIns="25224" rtlCol="0"/>
          <a:lstStyle>
            <a:lvl1pPr algn="r">
              <a:defRPr sz="700"/>
            </a:lvl1pPr>
          </a:lstStyle>
          <a:p>
            <a:fld id="{257A0806-D774-4A2C-AA30-658DD0E8E9ED}" type="datetimeFigureOut">
              <a:rPr lang="en-GB" smtClean="0"/>
              <a:t>15/12/2021</a:t>
            </a:fld>
            <a:endParaRPr lang="en-GB"/>
          </a:p>
        </p:txBody>
      </p:sp>
      <p:sp>
        <p:nvSpPr>
          <p:cNvPr id="4" name="Footer Placeholder 3">
            <a:extLst>
              <a:ext uri="{FF2B5EF4-FFF2-40B4-BE49-F238E27FC236}">
                <a16:creationId xmlns:a16="http://schemas.microsoft.com/office/drawing/2014/main" id="{1E15F6E1-2CB5-4FB7-ADFF-64B32A6E1B89}"/>
              </a:ext>
            </a:extLst>
          </p:cNvPr>
          <p:cNvSpPr>
            <a:spLocks noGrp="1"/>
          </p:cNvSpPr>
          <p:nvPr>
            <p:ph type="ftr" sz="quarter" idx="2"/>
          </p:nvPr>
        </p:nvSpPr>
        <p:spPr>
          <a:xfrm>
            <a:off x="0" y="6743538"/>
            <a:ext cx="4435214" cy="355762"/>
          </a:xfrm>
          <a:prstGeom prst="rect">
            <a:avLst/>
          </a:prstGeom>
        </p:spPr>
        <p:txBody>
          <a:bodyPr vert="horz" lIns="50447" tIns="25224" rIns="50447" bIns="25224" rtlCol="0" anchor="b"/>
          <a:lstStyle>
            <a:lvl1pPr algn="l">
              <a:defRPr sz="700"/>
            </a:lvl1pPr>
          </a:lstStyle>
          <a:p>
            <a:endParaRPr lang="en-GB"/>
          </a:p>
        </p:txBody>
      </p:sp>
      <p:sp>
        <p:nvSpPr>
          <p:cNvPr id="5" name="Slide Number Placeholder 4">
            <a:extLst>
              <a:ext uri="{FF2B5EF4-FFF2-40B4-BE49-F238E27FC236}">
                <a16:creationId xmlns:a16="http://schemas.microsoft.com/office/drawing/2014/main" id="{6F2DA84A-7452-41F3-8745-19E6DDA6F8D8}"/>
              </a:ext>
            </a:extLst>
          </p:cNvPr>
          <p:cNvSpPr>
            <a:spLocks noGrp="1"/>
          </p:cNvSpPr>
          <p:nvPr>
            <p:ph type="sldNum" sz="quarter" idx="3"/>
          </p:nvPr>
        </p:nvSpPr>
        <p:spPr>
          <a:xfrm>
            <a:off x="5796975" y="6743538"/>
            <a:ext cx="4435214" cy="355762"/>
          </a:xfrm>
          <a:prstGeom prst="rect">
            <a:avLst/>
          </a:prstGeom>
        </p:spPr>
        <p:txBody>
          <a:bodyPr vert="horz" lIns="50447" tIns="25224" rIns="50447" bIns="25224" rtlCol="0" anchor="b"/>
          <a:lstStyle>
            <a:lvl1pPr algn="r">
              <a:defRPr sz="700"/>
            </a:lvl1pPr>
          </a:lstStyle>
          <a:p>
            <a:fld id="{3A78CF0D-80AE-4028-A3D6-6C0F54CDBCBE}" type="slidenum">
              <a:rPr lang="en-GB" smtClean="0"/>
              <a:t>‹#›</a:t>
            </a:fld>
            <a:endParaRPr lang="en-GB"/>
          </a:p>
        </p:txBody>
      </p:sp>
    </p:spTree>
    <p:extLst>
      <p:ext uri="{BB962C8B-B14F-4D97-AF65-F5344CB8AC3E}">
        <p14:creationId xmlns:p14="http://schemas.microsoft.com/office/powerpoint/2010/main" val="2466440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435214" cy="355763"/>
          </a:xfrm>
          <a:prstGeom prst="rect">
            <a:avLst/>
          </a:prstGeom>
        </p:spPr>
        <p:txBody>
          <a:bodyPr vert="horz" lIns="50447" tIns="25224" rIns="50447" bIns="25224" rtlCol="0"/>
          <a:lstStyle>
            <a:lvl1pPr algn="l">
              <a:defRPr sz="700"/>
            </a:lvl1pPr>
          </a:lstStyle>
          <a:p>
            <a:endParaRPr lang="es-ES"/>
          </a:p>
        </p:txBody>
      </p:sp>
      <p:sp>
        <p:nvSpPr>
          <p:cNvPr id="3" name="Marcador de fecha 2"/>
          <p:cNvSpPr>
            <a:spLocks noGrp="1"/>
          </p:cNvSpPr>
          <p:nvPr>
            <p:ph type="dt" idx="1"/>
          </p:nvPr>
        </p:nvSpPr>
        <p:spPr>
          <a:xfrm>
            <a:off x="5796975" y="0"/>
            <a:ext cx="4435214" cy="355763"/>
          </a:xfrm>
          <a:prstGeom prst="rect">
            <a:avLst/>
          </a:prstGeom>
        </p:spPr>
        <p:txBody>
          <a:bodyPr vert="horz" lIns="50447" tIns="25224" rIns="50447" bIns="25224" rtlCol="0"/>
          <a:lstStyle>
            <a:lvl1pPr algn="r">
              <a:defRPr sz="700"/>
            </a:lvl1pPr>
          </a:lstStyle>
          <a:p>
            <a:fld id="{5FD0478A-AD5B-2A47-944E-5A54160E10F1}" type="datetimeFigureOut">
              <a:rPr lang="es-ES" smtClean="0"/>
              <a:t>15/12/2021</a:t>
            </a:fld>
            <a:endParaRPr lang="es-ES"/>
          </a:p>
        </p:txBody>
      </p:sp>
      <p:sp>
        <p:nvSpPr>
          <p:cNvPr id="4" name="Marcador de imagen de diapositiva 3"/>
          <p:cNvSpPr>
            <a:spLocks noGrp="1" noRot="1" noChangeAspect="1"/>
          </p:cNvSpPr>
          <p:nvPr>
            <p:ph type="sldImg" idx="2"/>
          </p:nvPr>
        </p:nvSpPr>
        <p:spPr>
          <a:xfrm>
            <a:off x="2989263" y="887413"/>
            <a:ext cx="4256087" cy="2395537"/>
          </a:xfrm>
          <a:prstGeom prst="rect">
            <a:avLst/>
          </a:prstGeom>
          <a:noFill/>
          <a:ln w="12700">
            <a:solidFill>
              <a:prstClr val="black"/>
            </a:solidFill>
          </a:ln>
        </p:spPr>
        <p:txBody>
          <a:bodyPr vert="horz" lIns="50447" tIns="25224" rIns="50447" bIns="25224" rtlCol="0" anchor="ctr"/>
          <a:lstStyle/>
          <a:p>
            <a:endParaRPr lang="es-ES"/>
          </a:p>
        </p:txBody>
      </p:sp>
      <p:sp>
        <p:nvSpPr>
          <p:cNvPr id="5" name="Marcador de notas 4"/>
          <p:cNvSpPr>
            <a:spLocks noGrp="1"/>
          </p:cNvSpPr>
          <p:nvPr>
            <p:ph type="body" sz="quarter" idx="3"/>
          </p:nvPr>
        </p:nvSpPr>
        <p:spPr>
          <a:xfrm>
            <a:off x="1023138" y="3416115"/>
            <a:ext cx="8188337" cy="2796271"/>
          </a:xfrm>
          <a:prstGeom prst="rect">
            <a:avLst/>
          </a:prstGeom>
        </p:spPr>
        <p:txBody>
          <a:bodyPr vert="horz" lIns="50447" tIns="25224" rIns="50447" bIns="25224"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743538"/>
            <a:ext cx="4435214" cy="355762"/>
          </a:xfrm>
          <a:prstGeom prst="rect">
            <a:avLst/>
          </a:prstGeom>
        </p:spPr>
        <p:txBody>
          <a:bodyPr vert="horz" lIns="50447" tIns="25224" rIns="50447" bIns="25224" rtlCol="0" anchor="b"/>
          <a:lstStyle>
            <a:lvl1pPr algn="l">
              <a:defRPr sz="700"/>
            </a:lvl1pPr>
          </a:lstStyle>
          <a:p>
            <a:endParaRPr lang="es-ES"/>
          </a:p>
        </p:txBody>
      </p:sp>
      <p:sp>
        <p:nvSpPr>
          <p:cNvPr id="7" name="Marcador de número de diapositiva 6"/>
          <p:cNvSpPr>
            <a:spLocks noGrp="1"/>
          </p:cNvSpPr>
          <p:nvPr>
            <p:ph type="sldNum" sz="quarter" idx="5"/>
          </p:nvPr>
        </p:nvSpPr>
        <p:spPr>
          <a:xfrm>
            <a:off x="5796975" y="6743538"/>
            <a:ext cx="4435214" cy="355762"/>
          </a:xfrm>
          <a:prstGeom prst="rect">
            <a:avLst/>
          </a:prstGeom>
        </p:spPr>
        <p:txBody>
          <a:bodyPr vert="horz" lIns="50447" tIns="25224" rIns="50447" bIns="25224" rtlCol="0" anchor="b"/>
          <a:lstStyle>
            <a:lvl1pPr algn="r">
              <a:defRPr sz="700"/>
            </a:lvl1pPr>
          </a:lstStyle>
          <a:p>
            <a:fld id="{B950A0E4-5AFA-C947-98BF-FC9924A64FFC}" type="slidenum">
              <a:rPr lang="es-ES" smtClean="0"/>
              <a:t>‹#›</a:t>
            </a:fld>
            <a:endParaRPr lang="es-ES"/>
          </a:p>
        </p:txBody>
      </p:sp>
    </p:spTree>
    <p:extLst>
      <p:ext uri="{BB962C8B-B14F-4D97-AF65-F5344CB8AC3E}">
        <p14:creationId xmlns:p14="http://schemas.microsoft.com/office/powerpoint/2010/main" val="253883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B0F83B3-0C21-BA46-891E-E923391B397A}" type="slidenum">
              <a:rPr lang="it-IT" smtClean="0"/>
              <a:t>1</a:t>
            </a:fld>
            <a:endParaRPr lang="it-IT"/>
          </a:p>
        </p:txBody>
      </p:sp>
    </p:spTree>
    <p:extLst>
      <p:ext uri="{BB962C8B-B14F-4D97-AF65-F5344CB8AC3E}">
        <p14:creationId xmlns:p14="http://schemas.microsoft.com/office/powerpoint/2010/main" val="1387033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0A0E4-5AFA-C947-98BF-FC9924A64FFC}" type="slidenum">
              <a:rPr lang="es-ES" smtClean="0"/>
              <a:t>2</a:t>
            </a:fld>
            <a:endParaRPr lang="es-ES"/>
          </a:p>
        </p:txBody>
      </p:sp>
    </p:spTree>
    <p:extLst>
      <p:ext uri="{BB962C8B-B14F-4D97-AF65-F5344CB8AC3E}">
        <p14:creationId xmlns:p14="http://schemas.microsoft.com/office/powerpoint/2010/main" val="32771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0A0E4-5AFA-C947-98BF-FC9924A64FFC}" type="slidenum">
              <a:rPr lang="es-ES" smtClean="0"/>
              <a:t>6</a:t>
            </a:fld>
            <a:endParaRPr lang="es-ES"/>
          </a:p>
        </p:txBody>
      </p:sp>
    </p:spTree>
    <p:extLst>
      <p:ext uri="{BB962C8B-B14F-4D97-AF65-F5344CB8AC3E}">
        <p14:creationId xmlns:p14="http://schemas.microsoft.com/office/powerpoint/2010/main" val="177620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defTabSz="504474">
              <a:defRPr/>
            </a:pPr>
            <a:fld id="{EB0F83B3-0C21-BA46-891E-E923391B397A}" type="slidenum">
              <a:rPr lang="it-IT">
                <a:solidFill>
                  <a:prstClr val="black"/>
                </a:solidFill>
                <a:latin typeface="Calibri" panose="020F0502020204030204"/>
              </a:rPr>
              <a:pPr defTabSz="504474">
                <a:defRPr/>
              </a:pPr>
              <a:t>10</a:t>
            </a:fld>
            <a:endParaRPr lang="it-IT">
              <a:solidFill>
                <a:prstClr val="black"/>
              </a:solidFill>
              <a:latin typeface="Calibri" panose="020F0502020204030204"/>
            </a:endParaRPr>
          </a:p>
        </p:txBody>
      </p:sp>
    </p:spTree>
    <p:extLst>
      <p:ext uri="{BB962C8B-B14F-4D97-AF65-F5344CB8AC3E}">
        <p14:creationId xmlns:p14="http://schemas.microsoft.com/office/powerpoint/2010/main" val="270464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CA8A-4F25-4242-AEA5-8486A1806686}"/>
              </a:ext>
            </a:extLst>
          </p:cNvPr>
          <p:cNvSpPr>
            <a:spLocks noGrp="1"/>
          </p:cNvSpPr>
          <p:nvPr>
            <p:ph type="title"/>
          </p:nvPr>
        </p:nvSpPr>
        <p:spPr>
          <a:xfrm>
            <a:off x="1382713" y="601663"/>
            <a:ext cx="17338675" cy="2185987"/>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2920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60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nl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8692544" y="10502160"/>
            <a:ext cx="1051115" cy="602118"/>
          </a:xfrm>
        </p:spPr>
        <p:txBody>
          <a:bodyPr/>
          <a:lstStyle/>
          <a:p>
            <a:fld id="{345175DA-277F-B548-B500-1BF71FE23091}" type="slidenum">
              <a:rPr lang="it-IT" smtClean="0"/>
              <a:t>‹#›</a:t>
            </a:fld>
            <a:endParaRPr lang="it-IT" dirty="0"/>
          </a:p>
        </p:txBody>
      </p:sp>
      <p:sp>
        <p:nvSpPr>
          <p:cNvPr id="7" name="Title Placeholder 1">
            <a:extLst>
              <a:ext uri="{FF2B5EF4-FFF2-40B4-BE49-F238E27FC236}">
                <a16:creationId xmlns:a16="http://schemas.microsoft.com/office/drawing/2014/main" id="{8450BCE8-1C1E-364C-BF29-69D95450C043}"/>
              </a:ext>
            </a:extLst>
          </p:cNvPr>
          <p:cNvSpPr>
            <a:spLocks noGrp="1"/>
          </p:cNvSpPr>
          <p:nvPr>
            <p:ph type="title"/>
          </p:nvPr>
        </p:nvSpPr>
        <p:spPr>
          <a:xfrm>
            <a:off x="6902932" y="619438"/>
            <a:ext cx="12147635" cy="1007284"/>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6" name="Date Placeholder 2">
            <a:extLst>
              <a:ext uri="{FF2B5EF4-FFF2-40B4-BE49-F238E27FC236}">
                <a16:creationId xmlns:a16="http://schemas.microsoft.com/office/drawing/2014/main" id="{B62B05DF-D9F9-B848-9629-94F626E45762}"/>
              </a:ext>
            </a:extLst>
          </p:cNvPr>
          <p:cNvSpPr>
            <a:spLocks noGrp="1"/>
          </p:cNvSpPr>
          <p:nvPr>
            <p:ph type="dt" sz="half" idx="10"/>
          </p:nvPr>
        </p:nvSpPr>
        <p:spPr>
          <a:xfrm>
            <a:off x="13938250" y="10502160"/>
            <a:ext cx="4572000" cy="752517"/>
          </a:xfrm>
        </p:spPr>
        <p:txBody>
          <a:bodyPr/>
          <a:lstStyle>
            <a:lvl1pPr>
              <a:defRPr/>
            </a:lvl1pPr>
          </a:lstStyle>
          <a:p>
            <a:pPr algn="r"/>
            <a:r>
              <a:rPr lang="it-IT" dirty="0" err="1"/>
              <a:t>StandICT.eu</a:t>
            </a:r>
            <a:r>
              <a:rPr lang="it-IT" dirty="0"/>
              <a:t> 2023</a:t>
            </a:r>
          </a:p>
          <a:p>
            <a:pPr algn="r"/>
            <a:r>
              <a:rPr lang="it-IT" dirty="0"/>
              <a:t>Digital Society, Identity and Privacy</a:t>
            </a:r>
          </a:p>
        </p:txBody>
      </p:sp>
    </p:spTree>
    <p:extLst>
      <p:ext uri="{BB962C8B-B14F-4D97-AF65-F5344CB8AC3E}">
        <p14:creationId xmlns:p14="http://schemas.microsoft.com/office/powerpoint/2010/main" val="118520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3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3630" y="7442344"/>
            <a:ext cx="18256841" cy="1353883"/>
          </a:xfrm>
        </p:spPr>
        <p:txBody>
          <a:bodyPr anchor="b">
            <a:normAutofit/>
          </a:bodyPr>
          <a:lstStyle>
            <a:lvl1pPr algn="r">
              <a:defRPr sz="7585">
                <a:solidFill>
                  <a:srgbClr val="28225A"/>
                </a:solidFill>
                <a:latin typeface="Arial" panose="020B0604020202020204" pitchFamily="34" charset="0"/>
                <a:cs typeface="Arial" panose="020B0604020202020204" pitchFamily="34" charset="0"/>
              </a:defRPr>
            </a:lvl1pPr>
          </a:lstStyle>
          <a:p>
            <a:r>
              <a:rPr lang="it-IT" dirty="0"/>
              <a:t>Title</a:t>
            </a:r>
            <a:endParaRPr lang="en-US" dirty="0"/>
          </a:p>
        </p:txBody>
      </p:sp>
      <p:sp>
        <p:nvSpPr>
          <p:cNvPr id="3" name="Subtitle 2"/>
          <p:cNvSpPr>
            <a:spLocks noGrp="1"/>
          </p:cNvSpPr>
          <p:nvPr>
            <p:ph type="subTitle" idx="1" hasCustomPrompt="1"/>
          </p:nvPr>
        </p:nvSpPr>
        <p:spPr>
          <a:xfrm>
            <a:off x="923630" y="8986112"/>
            <a:ext cx="18256841" cy="626839"/>
          </a:xfrm>
        </p:spPr>
        <p:txBody>
          <a:bodyPr>
            <a:noAutofit/>
          </a:bodyPr>
          <a:lstStyle>
            <a:lvl1pPr marL="0" indent="0" algn="r">
              <a:lnSpc>
                <a:spcPts val="4123"/>
              </a:lnSpc>
              <a:buNone/>
              <a:defRPr sz="4947">
                <a:solidFill>
                  <a:srgbClr val="28225A"/>
                </a:solidFill>
                <a:latin typeface="Arial" panose="020B0604020202020204" pitchFamily="34" charset="0"/>
                <a:cs typeface="Arial" panose="020B0604020202020204" pitchFamily="34"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it-IT" dirty="0" err="1"/>
              <a:t>Subtitle</a:t>
            </a:r>
            <a:endParaRPr lang="en-US" dirty="0"/>
          </a:p>
        </p:txBody>
      </p:sp>
    </p:spTree>
    <p:extLst>
      <p:ext uri="{BB962C8B-B14F-4D97-AF65-F5344CB8AC3E}">
        <p14:creationId xmlns:p14="http://schemas.microsoft.com/office/powerpoint/2010/main" val="2896953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92" r:id="rId2"/>
    <p:sldLayoutId id="2147483693" r:id="rId3"/>
    <p:sldLayoutId id="2147483694"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mailto:s.muscella@trust-itservices.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zenodo.org/record/5720553#.YbjrO1nSI2x"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standict.eu/euos"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zenodo.org/record/5011179#.YZ4BENDMI2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CB41F-0D6A-314A-884A-79150E43000B}"/>
              </a:ext>
            </a:extLst>
          </p:cNvPr>
          <p:cNvSpPr>
            <a:spLocks noGrp="1"/>
          </p:cNvSpPr>
          <p:nvPr>
            <p:ph type="ctrTitle"/>
          </p:nvPr>
        </p:nvSpPr>
        <p:spPr>
          <a:xfrm>
            <a:off x="1008971" y="6188075"/>
            <a:ext cx="18079720" cy="1676400"/>
          </a:xfrm>
        </p:spPr>
        <p:txBody>
          <a:bodyPr anchor="t" anchorCtr="0">
            <a:normAutofit fontScale="90000"/>
          </a:bodyPr>
          <a:lstStyle/>
          <a:p>
            <a:br>
              <a:rPr lang="en-US" sz="6000" i="1" dirty="0">
                <a:solidFill>
                  <a:schemeClr val="accent5"/>
                </a:solidFill>
              </a:rPr>
            </a:br>
            <a:r>
              <a:rPr lang="en-US" sz="4900" b="1" i="1" dirty="0">
                <a:solidFill>
                  <a:schemeClr val="accent5"/>
                </a:solidFill>
              </a:rPr>
              <a:t>StandICT.eu 2023</a:t>
            </a:r>
            <a:br>
              <a:rPr lang="en-US" sz="6000" i="1" dirty="0">
                <a:solidFill>
                  <a:schemeClr val="accent5"/>
                </a:solidFill>
              </a:rPr>
            </a:br>
            <a:r>
              <a:rPr lang="en-US" sz="3800" i="1" dirty="0">
                <a:solidFill>
                  <a:schemeClr val="accent5"/>
                </a:solidFill>
              </a:rPr>
              <a:t>“</a:t>
            </a:r>
            <a:r>
              <a:rPr lang="en-US" sz="4400" i="1" dirty="0">
                <a:solidFill>
                  <a:schemeClr val="accent5"/>
                </a:solidFill>
              </a:rPr>
              <a:t>Walk &amp; Talk” Webinar on Digital Twins: Evolving Global Standards</a:t>
            </a:r>
            <a:br>
              <a:rPr lang="en-US" sz="6000" i="1" dirty="0">
                <a:solidFill>
                  <a:schemeClr val="accent5"/>
                </a:solidFill>
              </a:rPr>
            </a:br>
            <a:r>
              <a:rPr lang="en-US" sz="3600" b="1" i="1" dirty="0">
                <a:solidFill>
                  <a:schemeClr val="accent5"/>
                </a:solidFill>
              </a:rPr>
              <a:t>16</a:t>
            </a:r>
            <a:r>
              <a:rPr lang="en-US" sz="3600" b="1" baseline="30000" dirty="0">
                <a:solidFill>
                  <a:schemeClr val="accent5"/>
                </a:solidFill>
              </a:rPr>
              <a:t>th</a:t>
            </a:r>
            <a:r>
              <a:rPr lang="en-US" sz="3600" b="1" dirty="0">
                <a:solidFill>
                  <a:schemeClr val="accent5"/>
                </a:solidFill>
              </a:rPr>
              <a:t> December 2021</a:t>
            </a:r>
            <a:br>
              <a:rPr lang="en-US" sz="6000" i="1" dirty="0">
                <a:solidFill>
                  <a:schemeClr val="accent5"/>
                </a:solidFill>
              </a:rPr>
            </a:br>
            <a:br>
              <a:rPr lang="en-US" sz="6000" i="1" dirty="0">
                <a:solidFill>
                  <a:schemeClr val="accent5"/>
                </a:solidFill>
              </a:rPr>
            </a:br>
            <a:endParaRPr lang="it-IT" sz="5300" i="1" dirty="0">
              <a:solidFill>
                <a:schemeClr val="accent5"/>
              </a:solidFill>
            </a:endParaRPr>
          </a:p>
        </p:txBody>
      </p:sp>
      <p:sp>
        <p:nvSpPr>
          <p:cNvPr id="3" name="Sottotitolo 2">
            <a:extLst>
              <a:ext uri="{FF2B5EF4-FFF2-40B4-BE49-F238E27FC236}">
                <a16:creationId xmlns:a16="http://schemas.microsoft.com/office/drawing/2014/main" id="{C7E8FDD4-460E-A447-B519-C252D01F59FD}"/>
              </a:ext>
            </a:extLst>
          </p:cNvPr>
          <p:cNvSpPr>
            <a:spLocks noGrp="1"/>
          </p:cNvSpPr>
          <p:nvPr>
            <p:ph type="subTitle" idx="1"/>
          </p:nvPr>
        </p:nvSpPr>
        <p:spPr>
          <a:xfrm>
            <a:off x="831850" y="9693275"/>
            <a:ext cx="18256841" cy="697355"/>
          </a:xfrm>
        </p:spPr>
        <p:txBody>
          <a:bodyPr/>
          <a:lstStyle/>
          <a:p>
            <a:r>
              <a:rPr lang="it-IT" sz="3400" b="1" i="1" dirty="0"/>
              <a:t>Silvana </a:t>
            </a:r>
            <a:r>
              <a:rPr lang="it-IT" sz="3400" b="1" i="1" dirty="0" err="1"/>
              <a:t>Muscella</a:t>
            </a:r>
            <a:r>
              <a:rPr lang="it-IT" sz="3400" b="1" i="1" dirty="0"/>
              <a:t> </a:t>
            </a:r>
            <a:r>
              <a:rPr lang="it-IT" sz="3400" i="1" dirty="0"/>
              <a:t>– Trust-IT CEO &amp; Coordinator of </a:t>
            </a:r>
            <a:r>
              <a:rPr lang="it-IT" sz="3400" i="1" dirty="0" err="1"/>
              <a:t>StandICT.eu</a:t>
            </a:r>
            <a:r>
              <a:rPr lang="it-IT" sz="3400" i="1" dirty="0"/>
              <a:t> 2023</a:t>
            </a:r>
          </a:p>
        </p:txBody>
      </p:sp>
      <p:pic>
        <p:nvPicPr>
          <p:cNvPr id="4" name="Picture 3">
            <a:extLst>
              <a:ext uri="{FF2B5EF4-FFF2-40B4-BE49-F238E27FC236}">
                <a16:creationId xmlns:a16="http://schemas.microsoft.com/office/drawing/2014/main" id="{1D9A0F73-0022-4DB3-B694-4F548282765A}"/>
              </a:ext>
            </a:extLst>
          </p:cNvPr>
          <p:cNvPicPr/>
          <p:nvPr/>
        </p:nvPicPr>
        <p:blipFill>
          <a:blip r:embed="rId3"/>
          <a:stretch>
            <a:fillRect/>
          </a:stretch>
        </p:blipFill>
        <p:spPr>
          <a:xfrm>
            <a:off x="12947650" y="2225675"/>
            <a:ext cx="3337221" cy="611779"/>
          </a:xfrm>
          <a:prstGeom prst="rect">
            <a:avLst/>
          </a:prstGeom>
        </p:spPr>
      </p:pic>
      <p:pic>
        <p:nvPicPr>
          <p:cNvPr id="5" name="Picture 1">
            <a:extLst>
              <a:ext uri="{FF2B5EF4-FFF2-40B4-BE49-F238E27FC236}">
                <a16:creationId xmlns:a16="http://schemas.microsoft.com/office/drawing/2014/main" id="{85C04FC7-3EA4-49EE-977E-D10057A26B5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749750" y="1987311"/>
            <a:ext cx="1134051" cy="1002541"/>
          </a:xfrm>
          <a:prstGeom prst="rect">
            <a:avLst/>
          </a:prstGeom>
        </p:spPr>
      </p:pic>
      <p:pic>
        <p:nvPicPr>
          <p:cNvPr id="6" name="Immagine 5">
            <a:extLst>
              <a:ext uri="{FF2B5EF4-FFF2-40B4-BE49-F238E27FC236}">
                <a16:creationId xmlns:a16="http://schemas.microsoft.com/office/drawing/2014/main" id="{9BE50B4A-F41A-41F6-9464-1EE120D45559}"/>
              </a:ext>
            </a:extLst>
          </p:cNvPr>
          <p:cNvPicPr>
            <a:picLocks noChangeAspect="1"/>
          </p:cNvPicPr>
          <p:nvPr/>
        </p:nvPicPr>
        <p:blipFill>
          <a:blip r:embed="rId5"/>
          <a:stretch>
            <a:fillRect/>
          </a:stretch>
        </p:blipFill>
        <p:spPr>
          <a:xfrm>
            <a:off x="18349950" y="1976516"/>
            <a:ext cx="1302794" cy="1002541"/>
          </a:xfrm>
          <a:prstGeom prst="rect">
            <a:avLst/>
          </a:prstGeom>
        </p:spPr>
      </p:pic>
    </p:spTree>
    <p:extLst>
      <p:ext uri="{BB962C8B-B14F-4D97-AF65-F5344CB8AC3E}">
        <p14:creationId xmlns:p14="http://schemas.microsoft.com/office/powerpoint/2010/main" val="1820080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6EEC292D-244D-4EC0-9F3B-C744B8C078FE}"/>
              </a:ext>
            </a:extLst>
          </p:cNvPr>
          <p:cNvSpPr txBox="1">
            <a:spLocks/>
          </p:cNvSpPr>
          <p:nvPr/>
        </p:nvSpPr>
        <p:spPr>
          <a:xfrm>
            <a:off x="11499850" y="1692275"/>
            <a:ext cx="8077200" cy="697355"/>
          </a:xfr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it-IT" sz="3400" b="1" i="1" kern="0" dirty="0">
                <a:solidFill>
                  <a:sysClr val="windowText" lastClr="000000"/>
                </a:solidFill>
                <a:latin typeface="Arial" charset="0"/>
                <a:ea typeface="Arial" charset="0"/>
                <a:cs typeface="Arial" charset="0"/>
              </a:rPr>
              <a:t>Silvana </a:t>
            </a:r>
            <a:r>
              <a:rPr lang="it-IT" sz="3400" b="1" i="1" kern="0" dirty="0" err="1">
                <a:solidFill>
                  <a:sysClr val="windowText" lastClr="000000"/>
                </a:solidFill>
                <a:latin typeface="Arial" charset="0"/>
                <a:ea typeface="Arial" charset="0"/>
                <a:cs typeface="Arial" charset="0"/>
              </a:rPr>
              <a:t>Muscella</a:t>
            </a:r>
            <a:endParaRPr lang="it-IT" sz="3400" b="1" i="1" kern="0" dirty="0">
              <a:solidFill>
                <a:sysClr val="windowText" lastClr="000000"/>
              </a:solidFill>
              <a:latin typeface="Arial" charset="0"/>
              <a:ea typeface="Arial" charset="0"/>
              <a:cs typeface="Arial" charset="0"/>
            </a:endParaRPr>
          </a:p>
          <a:p>
            <a:pPr algn="r"/>
            <a:r>
              <a:rPr lang="it-IT" sz="2100" i="1" kern="0" dirty="0">
                <a:solidFill>
                  <a:sysClr val="windowText" lastClr="000000"/>
                </a:solidFill>
                <a:latin typeface="Arial" charset="0"/>
                <a:ea typeface="Arial" charset="0"/>
                <a:cs typeface="Arial" charset="0"/>
              </a:rPr>
              <a:t>Trust-IT CEO &amp; Coordinator</a:t>
            </a:r>
          </a:p>
          <a:p>
            <a:pPr algn="r"/>
            <a:r>
              <a:rPr lang="it-IT" sz="2100" i="1" kern="0" dirty="0">
                <a:solidFill>
                  <a:sysClr val="windowText" lastClr="000000"/>
                </a:solidFill>
                <a:latin typeface="Arial" charset="0"/>
                <a:ea typeface="Arial" charset="0"/>
                <a:cs typeface="Arial" charset="0"/>
              </a:rPr>
              <a:t>of StandICT.eu 2023</a:t>
            </a:r>
            <a:br>
              <a:rPr lang="it-IT" sz="3600" i="1" kern="0" dirty="0">
                <a:solidFill>
                  <a:sysClr val="windowText" lastClr="000000"/>
                </a:solidFill>
                <a:latin typeface="Arial" charset="0"/>
                <a:ea typeface="Arial" charset="0"/>
                <a:cs typeface="Arial" charset="0"/>
              </a:rPr>
            </a:br>
            <a:r>
              <a:rPr lang="it-IT" sz="2600" i="1" kern="0" dirty="0">
                <a:solidFill>
                  <a:sysClr val="windowText" lastClr="000000"/>
                </a:solidFill>
                <a:latin typeface="Arial" charset="0"/>
                <a:ea typeface="Arial" charset="0"/>
                <a:cs typeface="Arial" charset="0"/>
                <a:hlinkClick r:id="rId3"/>
              </a:rPr>
              <a:t>s.muscella@trust-itservices.com</a:t>
            </a:r>
            <a:r>
              <a:rPr lang="it-IT" sz="2600" i="1" kern="0" dirty="0">
                <a:solidFill>
                  <a:sysClr val="windowText" lastClr="000000"/>
                </a:solidFill>
                <a:latin typeface="Arial" charset="0"/>
                <a:ea typeface="Arial" charset="0"/>
                <a:cs typeface="Arial" charset="0"/>
              </a:rPr>
              <a:t>  </a:t>
            </a:r>
          </a:p>
        </p:txBody>
      </p:sp>
    </p:spTree>
    <p:extLst>
      <p:ext uri="{BB962C8B-B14F-4D97-AF65-F5344CB8AC3E}">
        <p14:creationId xmlns:p14="http://schemas.microsoft.com/office/powerpoint/2010/main" val="150260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12">
            <a:extLst>
              <a:ext uri="{FF2B5EF4-FFF2-40B4-BE49-F238E27FC236}">
                <a16:creationId xmlns:a16="http://schemas.microsoft.com/office/drawing/2014/main" id="{A54BD4E7-F6B4-40C9-8737-15D9065B3373}"/>
              </a:ext>
            </a:extLst>
          </p:cNvPr>
          <p:cNvSpPr/>
          <p:nvPr/>
        </p:nvSpPr>
        <p:spPr>
          <a:xfrm>
            <a:off x="765285" y="8397594"/>
            <a:ext cx="19182182" cy="2624548"/>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i="1" dirty="0">
                <a:solidFill>
                  <a:schemeClr val="tx1"/>
                </a:solidFill>
                <a:latin typeface="Arial" charset="0"/>
                <a:ea typeface="Arial" charset="0"/>
                <a:cs typeface="Arial" charset="0"/>
              </a:rPr>
              <a:t>The </a:t>
            </a:r>
            <a:r>
              <a:rPr lang="en-US" sz="3400" b="1" i="1" dirty="0">
                <a:solidFill>
                  <a:schemeClr val="tx1"/>
                </a:solidFill>
                <a:latin typeface="Arial" charset="0"/>
                <a:ea typeface="Arial" charset="0"/>
                <a:cs typeface="Arial" charset="0"/>
              </a:rPr>
              <a:t>“Walk &amp; Talk”</a:t>
            </a:r>
            <a:r>
              <a:rPr lang="en-US" sz="3400" i="1" dirty="0">
                <a:solidFill>
                  <a:schemeClr val="tx1"/>
                </a:solidFill>
                <a:latin typeface="Arial" charset="0"/>
                <a:ea typeface="Arial" charset="0"/>
                <a:cs typeface="Arial" charset="0"/>
              </a:rPr>
              <a:t> Webinar is a series of virtual events that tackles each of the corresponding EUOS TWGs to put their outcomes into the spotlight and that features the related members in order to provide an accurate overview and analysis of the corresponding ICT domains</a:t>
            </a:r>
            <a:br>
              <a:rPr lang="en-US" sz="3400" i="1" dirty="0">
                <a:solidFill>
                  <a:schemeClr val="tx1"/>
                </a:solidFill>
                <a:latin typeface="Arial" charset="0"/>
                <a:ea typeface="Arial" charset="0"/>
                <a:cs typeface="Arial" charset="0"/>
              </a:rPr>
            </a:br>
            <a:r>
              <a:rPr lang="en-US" sz="3400" i="1" dirty="0">
                <a:solidFill>
                  <a:schemeClr val="tx1"/>
                </a:solidFill>
                <a:latin typeface="Arial" charset="0"/>
                <a:ea typeface="Arial" charset="0"/>
                <a:cs typeface="Arial" charset="0"/>
              </a:rPr>
              <a:t>(previous episodes on </a:t>
            </a:r>
            <a:r>
              <a:rPr lang="en-US" sz="3400" b="1" i="1" dirty="0">
                <a:solidFill>
                  <a:schemeClr val="tx1"/>
                </a:solidFill>
                <a:latin typeface="Arial" charset="0"/>
                <a:ea typeface="Arial" charset="0"/>
                <a:cs typeface="Arial" charset="0"/>
              </a:rPr>
              <a:t>Artificial Intelligence, Trusted Information, Smart Cities, Education and Standards</a:t>
            </a:r>
            <a:r>
              <a:rPr lang="en-US" sz="3400" i="1" dirty="0">
                <a:solidFill>
                  <a:schemeClr val="tx1"/>
                </a:solidFill>
                <a:latin typeface="Arial" charset="0"/>
                <a:ea typeface="Arial" charset="0"/>
                <a:cs typeface="Arial" charset="0"/>
              </a:rPr>
              <a:t>..)</a:t>
            </a:r>
            <a:endParaRPr lang="en-US" sz="3400" b="1" i="1" u="sng" dirty="0">
              <a:solidFill>
                <a:schemeClr val="tx1"/>
              </a:solidFill>
              <a:latin typeface="Arial" charset="0"/>
              <a:ea typeface="Arial" charset="0"/>
              <a:cs typeface="Arial" charset="0"/>
            </a:endParaRPr>
          </a:p>
        </p:txBody>
      </p:sp>
      <p:sp>
        <p:nvSpPr>
          <p:cNvPr id="5" name="Title 1">
            <a:extLst>
              <a:ext uri="{FF2B5EF4-FFF2-40B4-BE49-F238E27FC236}">
                <a16:creationId xmlns:a16="http://schemas.microsoft.com/office/drawing/2014/main" id="{19A0169A-44CC-4D77-923C-E67325A20D61}"/>
              </a:ext>
            </a:extLst>
          </p:cNvPr>
          <p:cNvSpPr txBox="1">
            <a:spLocks/>
          </p:cNvSpPr>
          <p:nvPr/>
        </p:nvSpPr>
        <p:spPr>
          <a:xfrm>
            <a:off x="6013450" y="549275"/>
            <a:ext cx="13862050" cy="1007284"/>
          </a:xfrm>
          <a:prstGeom prst="rect">
            <a:avLst/>
          </a:prstGeom>
        </p:spPr>
        <p:txBody>
          <a:bodyPr vert="horz" lIns="91440" tIns="45720" rIns="91440" bIns="45720" rtlCol="0" anchor="ctr">
            <a:noAutofit/>
          </a:bodyPr>
          <a:lstStyle>
            <a:lvl1pPr>
              <a:defRPr>
                <a:latin typeface="+mj-lt"/>
                <a:ea typeface="+mj-ea"/>
                <a:cs typeface="+mj-cs"/>
              </a:defRPr>
            </a:lvl1pPr>
          </a:lstStyle>
          <a:p>
            <a:pPr algn="ctr" rtl="0">
              <a:lnSpc>
                <a:spcPct val="80000"/>
              </a:lnSpc>
            </a:pPr>
            <a:r>
              <a:rPr lang="en-GB" sz="4400" b="1" kern="0" dirty="0">
                <a:solidFill>
                  <a:sysClr val="windowText" lastClr="000000"/>
                </a:solidFill>
                <a:latin typeface="Arial" charset="0"/>
                <a:cs typeface="Arial" charset="0"/>
              </a:rPr>
              <a:t>“Walk &amp; Talk” StandICT.eu 2023 Webinar Series</a:t>
            </a:r>
          </a:p>
        </p:txBody>
      </p:sp>
      <p:pic>
        <p:nvPicPr>
          <p:cNvPr id="3" name="Picture 2">
            <a:extLst>
              <a:ext uri="{FF2B5EF4-FFF2-40B4-BE49-F238E27FC236}">
                <a16:creationId xmlns:a16="http://schemas.microsoft.com/office/drawing/2014/main" id="{4BC869E1-FA1E-4380-8CE2-2609D80EF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7" y="1505923"/>
            <a:ext cx="8060177" cy="3457649"/>
          </a:xfrm>
          <a:prstGeom prst="rect">
            <a:avLst/>
          </a:prstGeom>
        </p:spPr>
      </p:pic>
      <p:pic>
        <p:nvPicPr>
          <p:cNvPr id="9" name="Picture 8">
            <a:extLst>
              <a:ext uri="{FF2B5EF4-FFF2-40B4-BE49-F238E27FC236}">
                <a16:creationId xmlns:a16="http://schemas.microsoft.com/office/drawing/2014/main" id="{5F202ECD-C286-4825-B11D-92BEED3E3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283" y="4319610"/>
            <a:ext cx="7000687" cy="3939481"/>
          </a:xfrm>
          <a:prstGeom prst="rect">
            <a:avLst/>
          </a:prstGeom>
        </p:spPr>
      </p:pic>
      <p:pic>
        <p:nvPicPr>
          <p:cNvPr id="11" name="Picture 10">
            <a:extLst>
              <a:ext uri="{FF2B5EF4-FFF2-40B4-BE49-F238E27FC236}">
                <a16:creationId xmlns:a16="http://schemas.microsoft.com/office/drawing/2014/main" id="{D7BB9013-EA7F-436E-8C78-66E1A16BC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3" y="1505923"/>
            <a:ext cx="8390088" cy="4394143"/>
          </a:xfrm>
          <a:prstGeom prst="rect">
            <a:avLst/>
          </a:prstGeom>
        </p:spPr>
      </p:pic>
      <p:pic>
        <p:nvPicPr>
          <p:cNvPr id="13" name="Picture 12">
            <a:extLst>
              <a:ext uri="{FF2B5EF4-FFF2-40B4-BE49-F238E27FC236}">
                <a16:creationId xmlns:a16="http://schemas.microsoft.com/office/drawing/2014/main" id="{6698F647-43F4-442A-A54D-A79F08B00B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1992" y="4319610"/>
            <a:ext cx="6104088" cy="3196895"/>
          </a:xfrm>
          <a:prstGeom prst="rect">
            <a:avLst/>
          </a:prstGeom>
        </p:spPr>
      </p:pic>
      <p:pic>
        <p:nvPicPr>
          <p:cNvPr id="8" name="Picture 7">
            <a:extLst>
              <a:ext uri="{FF2B5EF4-FFF2-40B4-BE49-F238E27FC236}">
                <a16:creationId xmlns:a16="http://schemas.microsoft.com/office/drawing/2014/main" id="{BDC1F17A-A4A2-41E2-B9B1-9372E40D149A}"/>
              </a:ext>
            </a:extLst>
          </p:cNvPr>
          <p:cNvPicPr>
            <a:picLocks noChangeAspect="1"/>
          </p:cNvPicPr>
          <p:nvPr/>
        </p:nvPicPr>
        <p:blipFill>
          <a:blip r:embed="rId7"/>
          <a:stretch>
            <a:fillRect/>
          </a:stretch>
        </p:blipFill>
        <p:spPr>
          <a:xfrm>
            <a:off x="9266767" y="4674605"/>
            <a:ext cx="6593117" cy="3540953"/>
          </a:xfrm>
          <a:prstGeom prst="rect">
            <a:avLst/>
          </a:prstGeom>
        </p:spPr>
      </p:pic>
    </p:spTree>
    <p:extLst>
      <p:ext uri="{BB962C8B-B14F-4D97-AF65-F5344CB8AC3E}">
        <p14:creationId xmlns:p14="http://schemas.microsoft.com/office/powerpoint/2010/main" val="184403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A4B-D11D-4F81-A45B-6BE68B0871E9}"/>
              </a:ext>
            </a:extLst>
          </p:cNvPr>
          <p:cNvSpPr>
            <a:spLocks noGrp="1"/>
          </p:cNvSpPr>
          <p:nvPr>
            <p:ph type="title"/>
          </p:nvPr>
        </p:nvSpPr>
        <p:spPr>
          <a:xfrm>
            <a:off x="6851650" y="321232"/>
            <a:ext cx="12687052" cy="1007284"/>
          </a:xfrm>
        </p:spPr>
        <p:txBody>
          <a:bodyPr>
            <a:noAutofit/>
          </a:bodyPr>
          <a:lstStyle/>
          <a:p>
            <a:r>
              <a:rPr lang="en-GB" sz="4800" b="1" i="1" dirty="0">
                <a:solidFill>
                  <a:schemeClr val="accent5"/>
                </a:solidFill>
                <a:latin typeface="Arial" panose="020B0604020202020204" pitchFamily="34" charset="0"/>
                <a:cs typeface="Arial" panose="020B0604020202020204" pitchFamily="34" charset="0"/>
              </a:rPr>
              <a:t>Digital Twins – Evolving Global standards</a:t>
            </a:r>
            <a:endParaRPr lang="it-IT" sz="4800" dirty="0"/>
          </a:p>
        </p:txBody>
      </p:sp>
      <p:pic>
        <p:nvPicPr>
          <p:cNvPr id="3" name="Picture 6">
            <a:extLst>
              <a:ext uri="{FF2B5EF4-FFF2-40B4-BE49-F238E27FC236}">
                <a16:creationId xmlns:a16="http://schemas.microsoft.com/office/drawing/2014/main" id="{599F8711-D1F0-4ECD-9EF1-53CC5020F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76" y="3433683"/>
            <a:ext cx="1569110" cy="1569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C0F379-E4E6-4EF4-B08A-E2E2E16729A9}"/>
              </a:ext>
            </a:extLst>
          </p:cNvPr>
          <p:cNvSpPr txBox="1"/>
          <p:nvPr/>
        </p:nvSpPr>
        <p:spPr>
          <a:xfrm>
            <a:off x="2470150" y="3470314"/>
            <a:ext cx="13536083" cy="1569660"/>
          </a:xfrm>
          <a:prstGeom prst="rect">
            <a:avLst/>
          </a:prstGeom>
          <a:noFill/>
        </p:spPr>
        <p:txBody>
          <a:bodyPr wrap="square">
            <a:spAutoFit/>
          </a:bodyPr>
          <a:lstStyle/>
          <a:p>
            <a:pPr rtl="0"/>
            <a:r>
              <a:rPr lang="en-GB" sz="2400" b="1" kern="0" dirty="0">
                <a:solidFill>
                  <a:srgbClr val="04307F"/>
                </a:solidFill>
                <a:latin typeface="Arial" panose="020B0604020202020204" pitchFamily="34" charset="0"/>
                <a:cs typeface="Arial" panose="020B0604020202020204" pitchFamily="34" charset="0"/>
              </a:rPr>
              <a:t>Ray WALSHE</a:t>
            </a:r>
          </a:p>
          <a:p>
            <a:pPr rtl="0"/>
            <a:endParaRPr lang="en-GB" sz="2400" kern="0" dirty="0">
              <a:solidFill>
                <a:srgbClr val="04307F"/>
              </a:solidFill>
              <a:latin typeface="Arial" panose="020B0604020202020204" pitchFamily="34" charset="0"/>
              <a:cs typeface="Arial" panose="020B0604020202020204" pitchFamily="34" charset="0"/>
            </a:endParaRPr>
          </a:p>
          <a:p>
            <a:pPr rtl="0"/>
            <a:r>
              <a:rPr lang="en-GB" sz="2400" kern="0" dirty="0">
                <a:solidFill>
                  <a:srgbClr val="04307F"/>
                </a:solidFill>
                <a:latin typeface="Arial" panose="020B0604020202020204" pitchFamily="34" charset="0"/>
                <a:cs typeface="Arial" panose="020B0604020202020204" pitchFamily="34" charset="0"/>
              </a:rPr>
              <a:t>EAG Chair &amp; EUOS Director of StandICT.eu2023 &amp; Standards Leader at Dublin City University</a:t>
            </a:r>
            <a:br>
              <a:rPr lang="en-GB" sz="2400" kern="0" dirty="0">
                <a:solidFill>
                  <a:srgbClr val="04307F"/>
                </a:solidFill>
                <a:latin typeface="Arial" panose="020B0604020202020204" pitchFamily="34" charset="0"/>
                <a:cs typeface="Arial" panose="020B0604020202020204" pitchFamily="34" charset="0"/>
              </a:rPr>
            </a:br>
            <a:r>
              <a:rPr lang="en-US" sz="2400" b="1" kern="0" dirty="0">
                <a:latin typeface="Arial" panose="020B0604020202020204" pitchFamily="34" charset="0"/>
                <a:cs typeface="Arial" panose="020B0604020202020204" pitchFamily="34" charset="0"/>
              </a:rPr>
              <a:t>Focus on the EUOS Observatory on ICT </a:t>
            </a:r>
            <a:r>
              <a:rPr lang="en-US" sz="2400" b="1" kern="0" dirty="0" err="1">
                <a:latin typeface="Arial" panose="020B0604020202020204" pitchFamily="34" charset="0"/>
                <a:cs typeface="Arial" panose="020B0604020202020204" pitchFamily="34" charset="0"/>
              </a:rPr>
              <a:t>Standardisation</a:t>
            </a:r>
            <a:endParaRPr lang="en-GB" sz="2400" b="1" kern="0" dirty="0">
              <a:latin typeface="Arial" panose="020B0604020202020204" pitchFamily="34" charset="0"/>
              <a:cs typeface="Arial" panose="020B0604020202020204" pitchFamily="34" charset="0"/>
            </a:endParaRPr>
          </a:p>
        </p:txBody>
      </p:sp>
      <p:pic>
        <p:nvPicPr>
          <p:cNvPr id="6" name="Picture 5" descr="Antonio Kung Trialog's Chief Executive Officer">
            <a:extLst>
              <a:ext uri="{FF2B5EF4-FFF2-40B4-BE49-F238E27FC236}">
                <a16:creationId xmlns:a16="http://schemas.microsoft.com/office/drawing/2014/main" id="{ADE7F34F-E9AC-424A-9096-BEBCF0815C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99" y="5210809"/>
            <a:ext cx="1569110" cy="1569110"/>
          </a:xfrm>
          <a:prstGeom prst="rect">
            <a:avLst/>
          </a:prstGeom>
          <a:noFill/>
          <a:ln>
            <a:noFill/>
          </a:ln>
        </p:spPr>
      </p:pic>
      <p:sp>
        <p:nvSpPr>
          <p:cNvPr id="8" name="TextBox 7">
            <a:extLst>
              <a:ext uri="{FF2B5EF4-FFF2-40B4-BE49-F238E27FC236}">
                <a16:creationId xmlns:a16="http://schemas.microsoft.com/office/drawing/2014/main" id="{36FFE969-6B5F-4657-9852-4779D61F96C3}"/>
              </a:ext>
            </a:extLst>
          </p:cNvPr>
          <p:cNvSpPr txBox="1"/>
          <p:nvPr/>
        </p:nvSpPr>
        <p:spPr>
          <a:xfrm>
            <a:off x="2472267" y="5210809"/>
            <a:ext cx="10049932" cy="1569660"/>
          </a:xfrm>
          <a:prstGeom prst="rect">
            <a:avLst/>
          </a:prstGeom>
          <a:noFill/>
        </p:spPr>
        <p:txBody>
          <a:bodyPr wrap="square">
            <a:spAutoFit/>
          </a:bodyPr>
          <a:lstStyle/>
          <a:p>
            <a:r>
              <a:rPr lang="en-GB" sz="2400" b="1" kern="0" dirty="0">
                <a:solidFill>
                  <a:srgbClr val="04307F"/>
                </a:solidFill>
                <a:latin typeface="Arial" panose="020B0604020202020204" pitchFamily="34" charset="0"/>
                <a:cs typeface="Arial" panose="020B0604020202020204" pitchFamily="34" charset="0"/>
              </a:rPr>
              <a:t>Antonio KUNG</a:t>
            </a:r>
          </a:p>
          <a:p>
            <a:pPr rtl="0"/>
            <a:endParaRPr lang="en-GB" sz="2400" kern="0" dirty="0">
              <a:solidFill>
                <a:srgbClr val="04307F"/>
              </a:solidFill>
              <a:latin typeface="Arial" panose="020B0604020202020204" pitchFamily="34" charset="0"/>
              <a:cs typeface="Arial" panose="020B0604020202020204" pitchFamily="34" charset="0"/>
            </a:endParaRPr>
          </a:p>
          <a:p>
            <a:pPr rtl="0"/>
            <a:r>
              <a:rPr lang="en-US" sz="2400" kern="0" dirty="0">
                <a:solidFill>
                  <a:srgbClr val="04307F"/>
                </a:solidFill>
                <a:latin typeface="Arial" panose="020B0604020202020204" pitchFamily="34" charset="0"/>
                <a:cs typeface="Arial" panose="020B0604020202020204" pitchFamily="34" charset="0"/>
              </a:rPr>
              <a:t>CEO at </a:t>
            </a:r>
            <a:r>
              <a:rPr lang="en-US" sz="2400" kern="0" dirty="0" err="1">
                <a:solidFill>
                  <a:srgbClr val="04307F"/>
                </a:solidFill>
                <a:latin typeface="Arial" panose="020B0604020202020204" pitchFamily="34" charset="0"/>
                <a:cs typeface="Arial" panose="020B0604020202020204" pitchFamily="34" charset="0"/>
              </a:rPr>
              <a:t>Trialog</a:t>
            </a:r>
            <a:r>
              <a:rPr lang="en-US" sz="2400" kern="0" dirty="0">
                <a:solidFill>
                  <a:srgbClr val="04307F"/>
                </a:solidFill>
                <a:latin typeface="Arial" panose="020B0604020202020204" pitchFamily="34" charset="0"/>
                <a:cs typeface="Arial" panose="020B0604020202020204" pitchFamily="34" charset="0"/>
              </a:rPr>
              <a:t> &amp; EUOS Digital Twin Chair</a:t>
            </a:r>
            <a:br>
              <a:rPr lang="en-US" sz="2400" b="1" kern="0" dirty="0">
                <a:latin typeface="Arial" panose="020B0604020202020204" pitchFamily="34" charset="0"/>
                <a:cs typeface="Arial" panose="020B0604020202020204" pitchFamily="34" charset="0"/>
              </a:rPr>
            </a:br>
            <a:r>
              <a:rPr lang="en-US" sz="2400" b="1" kern="0" dirty="0">
                <a:latin typeface="Arial" panose="020B0604020202020204" pitchFamily="34" charset="0"/>
                <a:cs typeface="Arial" panose="020B0604020202020204" pitchFamily="34" charset="0"/>
              </a:rPr>
              <a:t>Impact of digital twins in the </a:t>
            </a:r>
            <a:r>
              <a:rPr lang="en-US" sz="2400" b="1" kern="0" dirty="0" err="1">
                <a:latin typeface="Arial" panose="020B0604020202020204" pitchFamily="34" charset="0"/>
                <a:cs typeface="Arial" panose="020B0604020202020204" pitchFamily="34" charset="0"/>
              </a:rPr>
              <a:t>Standardisation</a:t>
            </a:r>
            <a:r>
              <a:rPr lang="en-US" sz="2400" b="1" kern="0" dirty="0">
                <a:latin typeface="Arial" panose="020B0604020202020204" pitchFamily="34" charset="0"/>
                <a:cs typeface="Arial" panose="020B0604020202020204" pitchFamily="34" charset="0"/>
              </a:rPr>
              <a:t> </a:t>
            </a:r>
            <a:r>
              <a:rPr lang="en-US" sz="2400" b="1" kern="0" dirty="0" err="1">
                <a:latin typeface="Arial" panose="020B0604020202020204" pitchFamily="34" charset="0"/>
                <a:cs typeface="Arial" panose="020B0604020202020204" pitchFamily="34" charset="0"/>
              </a:rPr>
              <a:t>landcape</a:t>
            </a:r>
            <a:endParaRPr lang="it-IT" sz="2400" b="1" kern="0" dirty="0">
              <a:latin typeface="Arial" panose="020B0604020202020204" pitchFamily="34" charset="0"/>
              <a:cs typeface="Arial" panose="020B0604020202020204" pitchFamily="34" charset="0"/>
            </a:endParaRPr>
          </a:p>
        </p:txBody>
      </p:sp>
      <p:pic>
        <p:nvPicPr>
          <p:cNvPr id="9" name="Picture 8" descr="Claude Baudoin (@cbaudoin) / Twitter">
            <a:extLst>
              <a:ext uri="{FF2B5EF4-FFF2-40B4-BE49-F238E27FC236}">
                <a16:creationId xmlns:a16="http://schemas.microsoft.com/office/drawing/2014/main" id="{18ECE77D-02E2-4B80-BDCE-2410B187CD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483" y="7118369"/>
            <a:ext cx="1644926" cy="1644926"/>
          </a:xfrm>
          <a:prstGeom prst="rect">
            <a:avLst/>
          </a:prstGeom>
          <a:noFill/>
          <a:ln>
            <a:noFill/>
          </a:ln>
        </p:spPr>
      </p:pic>
      <p:sp>
        <p:nvSpPr>
          <p:cNvPr id="11" name="TextBox 10">
            <a:extLst>
              <a:ext uri="{FF2B5EF4-FFF2-40B4-BE49-F238E27FC236}">
                <a16:creationId xmlns:a16="http://schemas.microsoft.com/office/drawing/2014/main" id="{4CED9778-90AD-42E8-8D15-044D727851A7}"/>
              </a:ext>
            </a:extLst>
          </p:cNvPr>
          <p:cNvSpPr txBox="1"/>
          <p:nvPr/>
        </p:nvSpPr>
        <p:spPr>
          <a:xfrm>
            <a:off x="2446867" y="6971336"/>
            <a:ext cx="17068800" cy="1938992"/>
          </a:xfrm>
          <a:prstGeom prst="rect">
            <a:avLst/>
          </a:prstGeom>
          <a:noFill/>
        </p:spPr>
        <p:txBody>
          <a:bodyPr wrap="square">
            <a:spAutoFit/>
          </a:bodyPr>
          <a:lstStyle/>
          <a:p>
            <a:pPr rtl="0"/>
            <a:r>
              <a:rPr lang="en-GB" sz="2400" b="1" kern="0" dirty="0">
                <a:solidFill>
                  <a:srgbClr val="04307F"/>
                </a:solidFill>
                <a:latin typeface="Arial" panose="020B0604020202020204" pitchFamily="34" charset="0"/>
                <a:cs typeface="Arial" panose="020B0604020202020204" pitchFamily="34" charset="0"/>
              </a:rPr>
              <a:t>Claude BAUDOIN</a:t>
            </a:r>
          </a:p>
          <a:p>
            <a:pPr rtl="0"/>
            <a:endParaRPr lang="en-GB" sz="2400" kern="0" dirty="0">
              <a:solidFill>
                <a:srgbClr val="04307F"/>
              </a:solidFill>
              <a:latin typeface="Arial" panose="020B0604020202020204" pitchFamily="34" charset="0"/>
              <a:cs typeface="Arial" panose="020B0604020202020204" pitchFamily="34" charset="0"/>
            </a:endParaRPr>
          </a:p>
          <a:p>
            <a:pPr rtl="0"/>
            <a:r>
              <a:rPr lang="en-US" sz="2400" kern="0" dirty="0">
                <a:solidFill>
                  <a:srgbClr val="04307F"/>
                </a:solidFill>
                <a:latin typeface="Arial" panose="020B0604020202020204" pitchFamily="34" charset="0"/>
                <a:cs typeface="Arial" panose="020B0604020202020204" pitchFamily="34" charset="0"/>
              </a:rPr>
              <a:t>Principal Consultant for </a:t>
            </a:r>
            <a:r>
              <a:rPr lang="en-US" sz="2400" kern="0" dirty="0" err="1">
                <a:solidFill>
                  <a:srgbClr val="04307F"/>
                </a:solidFill>
                <a:latin typeface="Arial" panose="020B0604020202020204" pitchFamily="34" charset="0"/>
                <a:cs typeface="Arial" panose="020B0604020202020204" pitchFamily="34" charset="0"/>
              </a:rPr>
              <a:t>Cébé</a:t>
            </a:r>
            <a:r>
              <a:rPr lang="en-US" sz="2400" kern="0" dirty="0">
                <a:solidFill>
                  <a:srgbClr val="04307F"/>
                </a:solidFill>
                <a:latin typeface="Arial" panose="020B0604020202020204" pitchFamily="34" charset="0"/>
                <a:cs typeface="Arial" panose="020B0604020202020204" pitchFamily="34" charset="0"/>
              </a:rPr>
              <a:t> ITKM &amp; member of the EUOS Digital Twin TWG</a:t>
            </a:r>
            <a:br>
              <a:rPr lang="en-US" sz="2400" b="1" kern="0" dirty="0">
                <a:latin typeface="Arial" panose="020B0604020202020204" pitchFamily="34" charset="0"/>
                <a:cs typeface="Arial" panose="020B0604020202020204" pitchFamily="34" charset="0"/>
              </a:rPr>
            </a:br>
            <a:r>
              <a:rPr lang="en-US" sz="2400" b="1" kern="0" dirty="0">
                <a:latin typeface="Arial" panose="020B0604020202020204" pitchFamily="34" charset="0"/>
                <a:cs typeface="Arial" panose="020B0604020202020204" pitchFamily="34" charset="0"/>
              </a:rPr>
              <a:t>Background of the Digital twin Consortium, current activities and Use Cases and contributions to the EUOS Digital Twin TWG</a:t>
            </a:r>
            <a:endParaRPr lang="en-GB" sz="2400" b="1" kern="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4E78BF1-7C12-474F-ABD8-25DA358FE0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875" y="9101745"/>
            <a:ext cx="1681534" cy="1681534"/>
          </a:xfrm>
          <a:prstGeom prst="rect">
            <a:avLst/>
          </a:prstGeom>
          <a:noFill/>
          <a:ln>
            <a:noFill/>
          </a:ln>
        </p:spPr>
      </p:pic>
      <p:pic>
        <p:nvPicPr>
          <p:cNvPr id="13" name="Picture 10">
            <a:extLst>
              <a:ext uri="{FF2B5EF4-FFF2-40B4-BE49-F238E27FC236}">
                <a16:creationId xmlns:a16="http://schemas.microsoft.com/office/drawing/2014/main" id="{C327BD8F-0FCF-4786-B117-DDE97D6FF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67" y="1580741"/>
            <a:ext cx="1644926" cy="16449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3B174F5-F38B-4026-BA7E-173E91D6CBE6}"/>
              </a:ext>
            </a:extLst>
          </p:cNvPr>
          <p:cNvSpPr txBox="1"/>
          <p:nvPr/>
        </p:nvSpPr>
        <p:spPr>
          <a:xfrm>
            <a:off x="2472266" y="1588508"/>
            <a:ext cx="11008783" cy="1200329"/>
          </a:xfrm>
          <a:prstGeom prst="rect">
            <a:avLst/>
          </a:prstGeom>
          <a:noFill/>
        </p:spPr>
        <p:txBody>
          <a:bodyPr wrap="square">
            <a:spAutoFit/>
          </a:bodyPr>
          <a:lstStyle/>
          <a:p>
            <a:r>
              <a:rPr lang="en-GB" sz="2400" b="1" kern="0" dirty="0">
                <a:solidFill>
                  <a:srgbClr val="04307F"/>
                </a:solidFill>
                <a:latin typeface="Arial" panose="020B0604020202020204" pitchFamily="34" charset="0"/>
                <a:cs typeface="Arial" panose="020B0604020202020204" pitchFamily="34" charset="0"/>
              </a:rPr>
              <a:t>Silvana MUSCELLA</a:t>
            </a:r>
          </a:p>
          <a:p>
            <a:pPr rtl="0"/>
            <a:endParaRPr lang="en-GB" sz="2400" kern="0" dirty="0">
              <a:solidFill>
                <a:srgbClr val="04307F"/>
              </a:solidFill>
              <a:latin typeface="Arial" panose="020B0604020202020204" pitchFamily="34" charset="0"/>
              <a:cs typeface="Arial" panose="020B0604020202020204" pitchFamily="34" charset="0"/>
            </a:endParaRPr>
          </a:p>
          <a:p>
            <a:pPr rtl="0"/>
            <a:r>
              <a:rPr lang="en-GB" sz="2400" kern="0" dirty="0">
                <a:solidFill>
                  <a:srgbClr val="04307F"/>
                </a:solidFill>
                <a:latin typeface="Arial" panose="020B0604020202020204" pitchFamily="34" charset="0"/>
                <a:cs typeface="Arial" panose="020B0604020202020204" pitchFamily="34" charset="0"/>
              </a:rPr>
              <a:t>CEO, Founder Trust-IT Services &amp; StandICT.eu 2023 Project Coordinator</a:t>
            </a:r>
          </a:p>
        </p:txBody>
      </p:sp>
      <p:sp>
        <p:nvSpPr>
          <p:cNvPr id="17" name="TextBox 16">
            <a:extLst>
              <a:ext uri="{FF2B5EF4-FFF2-40B4-BE49-F238E27FC236}">
                <a16:creationId xmlns:a16="http://schemas.microsoft.com/office/drawing/2014/main" id="{FA95A0A3-9D2B-4B25-92E2-2683746CD76F}"/>
              </a:ext>
            </a:extLst>
          </p:cNvPr>
          <p:cNvSpPr txBox="1"/>
          <p:nvPr/>
        </p:nvSpPr>
        <p:spPr>
          <a:xfrm>
            <a:off x="2472267" y="9312727"/>
            <a:ext cx="16268700" cy="1569660"/>
          </a:xfrm>
          <a:prstGeom prst="rect">
            <a:avLst/>
          </a:prstGeom>
          <a:noFill/>
        </p:spPr>
        <p:txBody>
          <a:bodyPr wrap="square">
            <a:spAutoFit/>
          </a:bodyPr>
          <a:lstStyle/>
          <a:p>
            <a:pPr rtl="0"/>
            <a:r>
              <a:rPr lang="en-GB" sz="2400" b="1" kern="0" dirty="0">
                <a:solidFill>
                  <a:srgbClr val="04307F"/>
                </a:solidFill>
                <a:latin typeface="Arial" panose="020B0604020202020204" pitchFamily="34" charset="0"/>
                <a:cs typeface="Arial" panose="020B0604020202020204" pitchFamily="34" charset="0"/>
              </a:rPr>
              <a:t>Karim TOBICH</a:t>
            </a:r>
          </a:p>
          <a:p>
            <a:pPr rtl="0"/>
            <a:endParaRPr lang="en-GB" sz="2400" kern="0" dirty="0">
              <a:solidFill>
                <a:srgbClr val="04307F"/>
              </a:solidFill>
              <a:latin typeface="Arial" panose="020B0604020202020204" pitchFamily="34" charset="0"/>
              <a:cs typeface="Arial" panose="020B0604020202020204" pitchFamily="34" charset="0"/>
            </a:endParaRPr>
          </a:p>
          <a:p>
            <a:pPr rtl="0"/>
            <a:r>
              <a:rPr lang="en-US" sz="2400" kern="0" dirty="0">
                <a:solidFill>
                  <a:srgbClr val="04307F"/>
                </a:solidFill>
                <a:latin typeface="Arial" panose="020B0604020202020204" pitchFamily="34" charset="0"/>
                <a:cs typeface="Arial" panose="020B0604020202020204" pitchFamily="34" charset="0"/>
              </a:rPr>
              <a:t>Head of Cybersecurity and Compliance Consultancy &amp; member of the EUOS Digital Twin TWG</a:t>
            </a:r>
            <a:br>
              <a:rPr lang="en-US" sz="2400" kern="0" dirty="0">
                <a:solidFill>
                  <a:srgbClr val="04307F"/>
                </a:solidFill>
                <a:latin typeface="Arial" panose="020B0604020202020204" pitchFamily="34" charset="0"/>
                <a:cs typeface="Arial" panose="020B0604020202020204" pitchFamily="34" charset="0"/>
              </a:rPr>
            </a:br>
            <a:r>
              <a:rPr lang="en-US" sz="2400" b="1" kern="0" dirty="0">
                <a:latin typeface="Arial" panose="020B0604020202020204" pitchFamily="34" charset="0"/>
                <a:cs typeface="Arial" panose="020B0604020202020204" pitchFamily="34" charset="0"/>
              </a:rPr>
              <a:t>Presenting an overview of the activities of the ISO/IEC/JTC1/SC41 on IoT and Digital Twins</a:t>
            </a:r>
            <a:endParaRPr lang="en-GB" sz="2400" b="1" kern="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88606A45-248C-4EBF-8F07-2AF04E49CFC1}"/>
              </a:ext>
            </a:extLst>
          </p:cNvPr>
          <p:cNvSpPr txBox="1">
            <a:spLocks/>
          </p:cNvSpPr>
          <p:nvPr/>
        </p:nvSpPr>
        <p:spPr>
          <a:xfrm>
            <a:off x="9442450" y="1117780"/>
            <a:ext cx="12687052" cy="1007284"/>
          </a:xfrm>
          <a:prstGeom prst="rect">
            <a:avLst/>
          </a:prstGeom>
        </p:spPr>
        <p:txBody>
          <a:bodyPr vert="horz" lIns="91440" tIns="45720" rIns="91440" bIns="45720" rtlCol="0" anchor="ctr">
            <a:noAutofit/>
          </a:bodyPr>
          <a:lstStyle>
            <a:lvl1pPr>
              <a:defRPr>
                <a:latin typeface="+mj-lt"/>
                <a:ea typeface="+mj-ea"/>
                <a:cs typeface="+mj-cs"/>
              </a:defRPr>
            </a:lvl1pPr>
          </a:lstStyle>
          <a:p>
            <a:pPr rtl="0"/>
            <a:r>
              <a:rPr lang="en-GB" sz="3200" b="1" i="1" kern="0" dirty="0">
                <a:solidFill>
                  <a:schemeClr val="accent5"/>
                </a:solidFill>
                <a:latin typeface="Arial" panose="020B0604020202020204" pitchFamily="34" charset="0"/>
                <a:cs typeface="Arial" panose="020B0604020202020204" pitchFamily="34" charset="0"/>
              </a:rPr>
              <a:t>SPEAKERS </a:t>
            </a:r>
            <a:r>
              <a:rPr lang="it-IT" sz="3200" b="1" i="1" kern="0" dirty="0">
                <a:solidFill>
                  <a:schemeClr val="accent5"/>
                </a:solidFill>
                <a:latin typeface="Arial" panose="020B0604020202020204" pitchFamily="34" charset="0"/>
                <a:cs typeface="Arial" panose="020B0604020202020204" pitchFamily="34" charset="0"/>
              </a:rPr>
              <a:t>🎙</a:t>
            </a:r>
            <a:endParaRPr lang="en-GB" sz="3200" b="1" i="1" kern="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58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8A2EB1F-3218-414D-8093-298A95F6E669}"/>
              </a:ext>
            </a:extLst>
          </p:cNvPr>
          <p:cNvSpPr txBox="1">
            <a:spLocks/>
          </p:cNvSpPr>
          <p:nvPr/>
        </p:nvSpPr>
        <p:spPr>
          <a:xfrm>
            <a:off x="6242050" y="625475"/>
            <a:ext cx="14249400" cy="664383"/>
          </a:xfrm>
          <a:prstGeom prst="rect">
            <a:avLst/>
          </a:prstGeom>
        </p:spPr>
        <p:txBody>
          <a:bodyPr vert="horz" lIns="91440" tIns="45720" rIns="91440" bIns="45720" rtlCol="0" anchor="ctr">
            <a:noAutofit/>
          </a:bodyPr>
          <a:lstStyle>
            <a:lvl1pPr>
              <a:defRPr>
                <a:latin typeface="+mj-lt"/>
                <a:ea typeface="+mj-ea"/>
                <a:cs typeface="+mj-cs"/>
              </a:defRPr>
            </a:lvl1pPr>
          </a:lstStyle>
          <a:p>
            <a:pPr algn="ctr" rtl="0">
              <a:lnSpc>
                <a:spcPct val="80000"/>
              </a:lnSpc>
            </a:pPr>
            <a:r>
              <a:rPr lang="it-IT" sz="3400" b="1" kern="0">
                <a:solidFill>
                  <a:sysClr val="windowText" lastClr="000000"/>
                </a:solidFill>
                <a:latin typeface="Arial" charset="0"/>
                <a:cs typeface="Arial" charset="0"/>
              </a:rPr>
              <a:t>1° to 4° Open Calls – Facts, Figures &amp; Major Accomplishments</a:t>
            </a:r>
            <a:endParaRPr lang="it-IT" sz="3400" b="1" kern="0" dirty="0">
              <a:solidFill>
                <a:sysClr val="windowText" lastClr="000000"/>
              </a:solidFill>
              <a:latin typeface="Arial" charset="0"/>
              <a:cs typeface="Arial" charset="0"/>
            </a:endParaRPr>
          </a:p>
        </p:txBody>
      </p:sp>
      <p:pic>
        <p:nvPicPr>
          <p:cNvPr id="4" name="Immagine 3">
            <a:extLst>
              <a:ext uri="{FF2B5EF4-FFF2-40B4-BE49-F238E27FC236}">
                <a16:creationId xmlns:a16="http://schemas.microsoft.com/office/drawing/2014/main" id="{03A9C204-8E65-4733-A00D-406B5DBAFDA1}"/>
              </a:ext>
            </a:extLst>
          </p:cNvPr>
          <p:cNvPicPr>
            <a:picLocks noChangeAspect="1"/>
          </p:cNvPicPr>
          <p:nvPr/>
        </p:nvPicPr>
        <p:blipFill>
          <a:blip r:embed="rId2"/>
          <a:stretch>
            <a:fillRect/>
          </a:stretch>
        </p:blipFill>
        <p:spPr>
          <a:xfrm>
            <a:off x="207880" y="2023973"/>
            <a:ext cx="13962559" cy="8639334"/>
          </a:xfrm>
          <a:prstGeom prst="rect">
            <a:avLst/>
          </a:prstGeom>
        </p:spPr>
      </p:pic>
      <p:sp>
        <p:nvSpPr>
          <p:cNvPr id="5" name="Rettangolo con angoli arrotondati 12">
            <a:extLst>
              <a:ext uri="{FF2B5EF4-FFF2-40B4-BE49-F238E27FC236}">
                <a16:creationId xmlns:a16="http://schemas.microsoft.com/office/drawing/2014/main" id="{387DE604-4E7A-427D-B322-026581AF3B5B}"/>
              </a:ext>
            </a:extLst>
          </p:cNvPr>
          <p:cNvSpPr/>
          <p:nvPr/>
        </p:nvSpPr>
        <p:spPr>
          <a:xfrm>
            <a:off x="14535844" y="2023973"/>
            <a:ext cx="5360376" cy="7162799"/>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i="1" dirty="0">
              <a:solidFill>
                <a:schemeClr val="tx1"/>
              </a:solidFill>
            </a:endParaRPr>
          </a:p>
          <a:p>
            <a:pPr algn="ctr"/>
            <a:endParaRPr lang="en-US" sz="2800" b="1" i="1" dirty="0">
              <a:solidFill>
                <a:schemeClr val="tx1"/>
              </a:solidFill>
            </a:endParaRPr>
          </a:p>
          <a:p>
            <a:pPr algn="ctr"/>
            <a:r>
              <a:rPr lang="en-US" sz="2800" b="1" i="1" dirty="0">
                <a:solidFill>
                  <a:schemeClr val="tx1"/>
                </a:solidFill>
              </a:rPr>
              <a:t>Consistent number of proposals coming from applicants coming from SMEs and/or IT field as well as from Academia/Research</a:t>
            </a:r>
          </a:p>
          <a:p>
            <a:pPr algn="ctr"/>
            <a:endParaRPr lang="en-US" sz="2800" b="1" i="1" dirty="0">
              <a:solidFill>
                <a:schemeClr val="tx1"/>
              </a:solidFill>
            </a:endParaRPr>
          </a:p>
          <a:p>
            <a:pPr algn="ctr"/>
            <a:r>
              <a:rPr lang="en-US" sz="2800" b="1" i="1" dirty="0">
                <a:solidFill>
                  <a:schemeClr val="tx1"/>
                </a:solidFill>
              </a:rPr>
              <a:t>Cybersecurity, 5G, AI, and Blockchain proved to be yet the most popular topics.</a:t>
            </a:r>
          </a:p>
          <a:p>
            <a:pPr algn="ctr"/>
            <a:r>
              <a:rPr lang="en-US" sz="2800" b="1" i="1" dirty="0">
                <a:solidFill>
                  <a:schemeClr val="tx1"/>
                </a:solidFill>
              </a:rPr>
              <a:t> </a:t>
            </a:r>
            <a:br>
              <a:rPr lang="en-US" sz="2800" b="1" i="1" dirty="0">
                <a:solidFill>
                  <a:schemeClr val="tx1"/>
                </a:solidFill>
              </a:rPr>
            </a:br>
            <a:r>
              <a:rPr lang="en-US" sz="2800" b="1" i="1" dirty="0">
                <a:solidFill>
                  <a:schemeClr val="tx1"/>
                </a:solidFill>
              </a:rPr>
              <a:t>A wide range of different topics tackled: e-Health; Semantics; Smart Grids; Smart Cities and more.</a:t>
            </a:r>
            <a:br>
              <a:rPr lang="en-US" sz="2800" b="1" i="1" dirty="0">
                <a:solidFill>
                  <a:schemeClr val="tx1"/>
                </a:solidFill>
              </a:rPr>
            </a:br>
            <a:br>
              <a:rPr lang="en-US" sz="2800" b="1" i="1" dirty="0">
                <a:solidFill>
                  <a:schemeClr val="tx1"/>
                </a:solidFill>
              </a:rPr>
            </a:br>
            <a:endParaRPr lang="en-US" sz="2800" b="1" i="1" dirty="0">
              <a:solidFill>
                <a:schemeClr val="tx1"/>
              </a:solidFill>
            </a:endParaRPr>
          </a:p>
          <a:p>
            <a:pPr algn="ctr"/>
            <a:endParaRPr lang="en-GB" sz="3600" b="1" i="1" dirty="0">
              <a:solidFill>
                <a:schemeClr val="tx1"/>
              </a:solidFill>
            </a:endParaRPr>
          </a:p>
        </p:txBody>
      </p:sp>
    </p:spTree>
    <p:extLst>
      <p:ext uri="{BB962C8B-B14F-4D97-AF65-F5344CB8AC3E}">
        <p14:creationId xmlns:p14="http://schemas.microsoft.com/office/powerpoint/2010/main" val="368487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8A2EB1F-3218-414D-8093-298A95F6E669}"/>
              </a:ext>
            </a:extLst>
          </p:cNvPr>
          <p:cNvSpPr txBox="1">
            <a:spLocks/>
          </p:cNvSpPr>
          <p:nvPr/>
        </p:nvSpPr>
        <p:spPr>
          <a:xfrm>
            <a:off x="6242050" y="625475"/>
            <a:ext cx="14249400" cy="664383"/>
          </a:xfrm>
          <a:prstGeom prst="rect">
            <a:avLst/>
          </a:prstGeom>
        </p:spPr>
        <p:txBody>
          <a:bodyPr vert="horz" lIns="91440" tIns="45720" rIns="91440" bIns="45720" rtlCol="0" anchor="ctr">
            <a:noAutofit/>
          </a:bodyPr>
          <a:lstStyle>
            <a:lvl1pPr>
              <a:defRPr>
                <a:latin typeface="+mj-lt"/>
                <a:ea typeface="+mj-ea"/>
                <a:cs typeface="+mj-cs"/>
              </a:defRPr>
            </a:lvl1pPr>
          </a:lstStyle>
          <a:p>
            <a:pPr algn="ctr" rtl="0">
              <a:lnSpc>
                <a:spcPct val="80000"/>
              </a:lnSpc>
            </a:pPr>
            <a:r>
              <a:rPr lang="it-IT" sz="3400" b="1" kern="0" dirty="0">
                <a:solidFill>
                  <a:sysClr val="windowText" lastClr="000000"/>
                </a:solidFill>
                <a:latin typeface="Arial" charset="0"/>
                <a:cs typeface="Arial" charset="0"/>
              </a:rPr>
              <a:t>5° Open Call Applications </a:t>
            </a:r>
            <a:r>
              <a:rPr lang="it-IT" sz="3400" b="1" kern="0" dirty="0" err="1">
                <a:solidFill>
                  <a:sysClr val="windowText" lastClr="000000"/>
                </a:solidFill>
                <a:latin typeface="Arial" charset="0"/>
                <a:cs typeface="Arial" charset="0"/>
              </a:rPr>
              <a:t>Received</a:t>
            </a:r>
            <a:r>
              <a:rPr lang="it-IT" sz="3400" b="1" kern="0" dirty="0">
                <a:solidFill>
                  <a:sysClr val="windowText" lastClr="000000"/>
                </a:solidFill>
                <a:latin typeface="Arial" charset="0"/>
                <a:cs typeface="Arial" charset="0"/>
              </a:rPr>
              <a:t> -  </a:t>
            </a:r>
            <a:r>
              <a:rPr lang="it-IT" sz="3400" b="1" kern="0" dirty="0" err="1">
                <a:solidFill>
                  <a:sysClr val="windowText" lastClr="000000"/>
                </a:solidFill>
                <a:latin typeface="Arial" charset="0"/>
                <a:cs typeface="Arial" charset="0"/>
              </a:rPr>
              <a:t>Statistics</a:t>
            </a:r>
            <a:r>
              <a:rPr lang="it-IT" sz="3400" b="1" kern="0" dirty="0">
                <a:solidFill>
                  <a:sysClr val="windowText" lastClr="000000"/>
                </a:solidFill>
                <a:latin typeface="Arial" charset="0"/>
                <a:cs typeface="Arial" charset="0"/>
              </a:rPr>
              <a:t> </a:t>
            </a:r>
          </a:p>
        </p:txBody>
      </p:sp>
      <p:pic>
        <p:nvPicPr>
          <p:cNvPr id="2" name="Immagine 1">
            <a:extLst>
              <a:ext uri="{FF2B5EF4-FFF2-40B4-BE49-F238E27FC236}">
                <a16:creationId xmlns:a16="http://schemas.microsoft.com/office/drawing/2014/main" id="{123D6D81-1E40-4DC8-ADC5-27380189988F}"/>
              </a:ext>
            </a:extLst>
          </p:cNvPr>
          <p:cNvPicPr>
            <a:picLocks noChangeAspect="1"/>
          </p:cNvPicPr>
          <p:nvPr/>
        </p:nvPicPr>
        <p:blipFill>
          <a:blip r:embed="rId2"/>
          <a:stretch>
            <a:fillRect/>
          </a:stretch>
        </p:blipFill>
        <p:spPr>
          <a:xfrm>
            <a:off x="222250" y="1768475"/>
            <a:ext cx="11591981" cy="9315847"/>
          </a:xfrm>
          <a:prstGeom prst="rect">
            <a:avLst/>
          </a:prstGeom>
        </p:spPr>
      </p:pic>
      <p:sp>
        <p:nvSpPr>
          <p:cNvPr id="6" name="Rettangolo con angoli arrotondati 12">
            <a:extLst>
              <a:ext uri="{FF2B5EF4-FFF2-40B4-BE49-F238E27FC236}">
                <a16:creationId xmlns:a16="http://schemas.microsoft.com/office/drawing/2014/main" id="{09B19670-9CDE-46D9-9D28-9733D2AF11AA}"/>
              </a:ext>
            </a:extLst>
          </p:cNvPr>
          <p:cNvSpPr/>
          <p:nvPr/>
        </p:nvSpPr>
        <p:spPr>
          <a:xfrm>
            <a:off x="12185650" y="2911475"/>
            <a:ext cx="6781800" cy="4876800"/>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i="1" dirty="0">
                <a:solidFill>
                  <a:schemeClr val="tx1"/>
                </a:solidFill>
              </a:rPr>
              <a:t>These Open calls are an opportunity </a:t>
            </a:r>
            <a:r>
              <a:rPr lang="en-US" sz="3600" b="1" i="1" dirty="0">
                <a:solidFill>
                  <a:schemeClr val="tx1"/>
                </a:solidFill>
              </a:rPr>
              <a:t>to </a:t>
            </a:r>
          </a:p>
          <a:p>
            <a:pPr algn="ctr"/>
            <a:endParaRPr lang="en-US" sz="3600" b="1" i="1" dirty="0">
              <a:solidFill>
                <a:schemeClr val="tx1"/>
              </a:solidFill>
            </a:endParaRPr>
          </a:p>
          <a:p>
            <a:pPr algn="ctr"/>
            <a:r>
              <a:rPr lang="en-US" sz="3600" b="1" i="1" dirty="0">
                <a:solidFill>
                  <a:schemeClr val="tx1"/>
                </a:solidFill>
              </a:rPr>
              <a:t>Pursue EU interests in industry Increase EU competitiveness, Support consumers, environmental &amp; workers interest.</a:t>
            </a:r>
            <a:endParaRPr lang="en-GB" sz="3600" b="1" i="1" dirty="0">
              <a:solidFill>
                <a:schemeClr val="tx1"/>
              </a:solidFill>
            </a:endParaRPr>
          </a:p>
        </p:txBody>
      </p:sp>
    </p:spTree>
    <p:extLst>
      <p:ext uri="{BB962C8B-B14F-4D97-AF65-F5344CB8AC3E}">
        <p14:creationId xmlns:p14="http://schemas.microsoft.com/office/powerpoint/2010/main" val="118817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12">
            <a:extLst>
              <a:ext uri="{FF2B5EF4-FFF2-40B4-BE49-F238E27FC236}">
                <a16:creationId xmlns:a16="http://schemas.microsoft.com/office/drawing/2014/main" id="{A54BD4E7-F6B4-40C9-8737-15D9065B3373}"/>
              </a:ext>
            </a:extLst>
          </p:cNvPr>
          <p:cNvSpPr/>
          <p:nvPr/>
        </p:nvSpPr>
        <p:spPr>
          <a:xfrm>
            <a:off x="617528" y="8397875"/>
            <a:ext cx="19182182" cy="1941303"/>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i="1" dirty="0">
                <a:solidFill>
                  <a:schemeClr val="tx1"/>
                </a:solidFill>
                <a:latin typeface="Arial" charset="0"/>
                <a:cs typeface="Arial" charset="0"/>
              </a:rPr>
              <a:t>📣 </a:t>
            </a:r>
            <a:r>
              <a:rPr lang="en-GB" sz="3600" b="1" i="1" dirty="0">
                <a:solidFill>
                  <a:schemeClr val="tx1"/>
                </a:solidFill>
                <a:latin typeface="Arial" charset="0"/>
                <a:cs typeface="Arial" charset="0"/>
              </a:rPr>
              <a:t>Working in ICT Standards &amp; need financial support to move your research along? </a:t>
            </a:r>
            <a:br>
              <a:rPr lang="en-US" sz="3600" i="1" dirty="0">
                <a:solidFill>
                  <a:schemeClr val="tx1"/>
                </a:solidFill>
                <a:latin typeface="Arial" charset="0"/>
                <a:cs typeface="Arial" charset="0"/>
              </a:rPr>
            </a:br>
            <a:r>
              <a:rPr lang="en-US" sz="3600" i="1" dirty="0">
                <a:solidFill>
                  <a:schemeClr val="tx1"/>
                </a:solidFill>
                <a:latin typeface="Arial" charset="0"/>
                <a:cs typeface="Arial" charset="0"/>
              </a:rPr>
              <a:t>Deadline to submit applications: </a:t>
            </a:r>
            <a:r>
              <a:rPr lang="it-IT" sz="3600" i="1" dirty="0">
                <a:solidFill>
                  <a:schemeClr val="tx1"/>
                </a:solidFill>
                <a:latin typeface="Arial" charset="0"/>
                <a:cs typeface="Arial" charset="0"/>
              </a:rPr>
              <a:t>📅 </a:t>
            </a:r>
            <a:r>
              <a:rPr lang="en-US" sz="3600" b="1" i="1" u="sng" dirty="0">
                <a:solidFill>
                  <a:schemeClr val="tx1"/>
                </a:solidFill>
                <a:latin typeface="Arial" charset="0"/>
                <a:cs typeface="Arial" charset="0"/>
              </a:rPr>
              <a:t>07</a:t>
            </a:r>
            <a:r>
              <a:rPr lang="en-US" sz="3600" b="1" i="1" u="sng" baseline="30000" dirty="0">
                <a:solidFill>
                  <a:schemeClr val="tx1"/>
                </a:solidFill>
                <a:latin typeface="Arial" charset="0"/>
                <a:cs typeface="Arial" charset="0"/>
              </a:rPr>
              <a:t>th</a:t>
            </a:r>
            <a:r>
              <a:rPr lang="en-US" sz="3600" b="1" i="1" u="sng" dirty="0">
                <a:solidFill>
                  <a:schemeClr val="tx1"/>
                </a:solidFill>
                <a:latin typeface="Arial" charset="0"/>
                <a:cs typeface="Arial" charset="0"/>
              </a:rPr>
              <a:t> February 2021 – 5pm (CET)</a:t>
            </a:r>
          </a:p>
        </p:txBody>
      </p:sp>
      <p:sp>
        <p:nvSpPr>
          <p:cNvPr id="5" name="Title 1">
            <a:extLst>
              <a:ext uri="{FF2B5EF4-FFF2-40B4-BE49-F238E27FC236}">
                <a16:creationId xmlns:a16="http://schemas.microsoft.com/office/drawing/2014/main" id="{19A0169A-44CC-4D77-923C-E67325A20D61}"/>
              </a:ext>
            </a:extLst>
          </p:cNvPr>
          <p:cNvSpPr txBox="1">
            <a:spLocks/>
          </p:cNvSpPr>
          <p:nvPr/>
        </p:nvSpPr>
        <p:spPr>
          <a:xfrm>
            <a:off x="6013450" y="549275"/>
            <a:ext cx="13862050" cy="1007284"/>
          </a:xfrm>
          <a:prstGeom prst="rect">
            <a:avLst/>
          </a:prstGeom>
        </p:spPr>
        <p:txBody>
          <a:bodyPr vert="horz" lIns="91440" tIns="45720" rIns="91440" bIns="45720" rtlCol="0" anchor="ctr">
            <a:noAutofit/>
          </a:bodyPr>
          <a:lstStyle>
            <a:lvl1pPr>
              <a:defRPr>
                <a:latin typeface="+mj-lt"/>
                <a:ea typeface="+mj-ea"/>
                <a:cs typeface="+mj-cs"/>
              </a:defRPr>
            </a:lvl1pPr>
          </a:lstStyle>
          <a:p>
            <a:pPr algn="ctr" rtl="0">
              <a:lnSpc>
                <a:spcPct val="80000"/>
              </a:lnSpc>
            </a:pPr>
            <a:r>
              <a:rPr lang="en-US" sz="4400" b="1" dirty="0"/>
              <a:t>06</a:t>
            </a:r>
            <a:r>
              <a:rPr lang="en-US" sz="4400" b="1" baseline="30000" dirty="0"/>
              <a:t>th</a:t>
            </a:r>
            <a:r>
              <a:rPr lang="en-US" sz="4400" b="1" dirty="0"/>
              <a:t> StandICT.eu 2023 Open Call </a:t>
            </a:r>
            <a:endParaRPr lang="en-GB" sz="4400" b="1" kern="0" dirty="0">
              <a:solidFill>
                <a:sysClr val="windowText" lastClr="000000"/>
              </a:solidFill>
              <a:latin typeface="Arial" charset="0"/>
              <a:cs typeface="Arial" charset="0"/>
            </a:endParaRPr>
          </a:p>
        </p:txBody>
      </p:sp>
      <p:pic>
        <p:nvPicPr>
          <p:cNvPr id="3" name="Picture 2">
            <a:extLst>
              <a:ext uri="{FF2B5EF4-FFF2-40B4-BE49-F238E27FC236}">
                <a16:creationId xmlns:a16="http://schemas.microsoft.com/office/drawing/2014/main" id="{BE37EE34-D571-45AA-8E6B-CFD9191FE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3" y="1666164"/>
            <a:ext cx="19067044" cy="6364150"/>
          </a:xfrm>
          <a:prstGeom prst="rect">
            <a:avLst/>
          </a:prstGeom>
        </p:spPr>
      </p:pic>
    </p:spTree>
    <p:extLst>
      <p:ext uri="{BB962C8B-B14F-4D97-AF65-F5344CB8AC3E}">
        <p14:creationId xmlns:p14="http://schemas.microsoft.com/office/powerpoint/2010/main" val="20863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con angoli arrotondati 12">
            <a:extLst>
              <a:ext uri="{FF2B5EF4-FFF2-40B4-BE49-F238E27FC236}">
                <a16:creationId xmlns:a16="http://schemas.microsoft.com/office/drawing/2014/main" id="{A7092F68-1383-43D1-8EAB-810EA15DD928}"/>
              </a:ext>
            </a:extLst>
          </p:cNvPr>
          <p:cNvSpPr/>
          <p:nvPr/>
        </p:nvSpPr>
        <p:spPr>
          <a:xfrm>
            <a:off x="14220263" y="1235075"/>
            <a:ext cx="5661587" cy="9448800"/>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a:solidFill>
                  <a:schemeClr val="tx1"/>
                </a:solidFill>
              </a:rPr>
              <a:t>StandICT.eu 2023 published its first Impact Report on </a:t>
            </a:r>
            <a:r>
              <a:rPr lang="en-US" sz="2800" b="1" i="1" dirty="0">
                <a:solidFill>
                  <a:schemeClr val="accent2">
                    <a:lumMod val="75000"/>
                  </a:schemeClr>
                </a:solidFill>
              </a:rPr>
              <a:t>August 2021</a:t>
            </a:r>
            <a:r>
              <a:rPr lang="en-US" sz="2800" b="1" i="1" dirty="0">
                <a:solidFill>
                  <a:schemeClr val="tx1"/>
                </a:solidFill>
              </a:rPr>
              <a:t> and 2nd one </a:t>
            </a:r>
            <a:r>
              <a:rPr lang="en-US" sz="2800" b="1" i="1" dirty="0">
                <a:solidFill>
                  <a:schemeClr val="accent2">
                    <a:lumMod val="75000"/>
                  </a:schemeClr>
                </a:solidFill>
              </a:rPr>
              <a:t>last week</a:t>
            </a:r>
            <a:r>
              <a:rPr lang="en-US" sz="2800" b="1" i="1" dirty="0">
                <a:solidFill>
                  <a:schemeClr val="tx1"/>
                </a:solidFill>
              </a:rPr>
              <a:t>:</a:t>
            </a:r>
            <a:br>
              <a:rPr lang="en-US" sz="2800" b="1" i="1" dirty="0">
                <a:solidFill>
                  <a:schemeClr val="tx1"/>
                </a:solidFill>
              </a:rPr>
            </a:br>
            <a:r>
              <a:rPr lang="en-US" sz="2800" b="1" i="1" dirty="0">
                <a:solidFill>
                  <a:schemeClr val="tx1"/>
                </a:solidFill>
              </a:rPr>
              <a:t>Its primary goals are to:</a:t>
            </a:r>
            <a:br>
              <a:rPr lang="en-US" sz="2800" b="1" i="1" dirty="0">
                <a:solidFill>
                  <a:schemeClr val="tx1"/>
                </a:solidFill>
              </a:rPr>
            </a:br>
            <a:endParaRPr lang="en-US" sz="2800" b="1" i="1" dirty="0">
              <a:solidFill>
                <a:schemeClr val="tx1"/>
              </a:solidFill>
            </a:endParaRPr>
          </a:p>
          <a:p>
            <a:pPr marL="457200" indent="-457200" algn="ctr">
              <a:buFont typeface="Arial" panose="020B0604020202020204" pitchFamily="34" charset="0"/>
              <a:buChar char="•"/>
            </a:pPr>
            <a:r>
              <a:rPr lang="en-US" sz="2800" b="1" i="1" dirty="0">
                <a:solidFill>
                  <a:schemeClr val="tx1"/>
                </a:solidFill>
              </a:rPr>
              <a:t>Provide a thorough Impact assessment on funded applicants in terms of target outcomes for EU priorities, gaps, and challenges;</a:t>
            </a:r>
          </a:p>
          <a:p>
            <a:pPr marL="457200" indent="-457200" algn="ctr">
              <a:buFont typeface="Arial" panose="020B0604020202020204" pitchFamily="34" charset="0"/>
              <a:buChar char="•"/>
            </a:pPr>
            <a:r>
              <a:rPr lang="en-US" sz="2800" b="1" i="1" dirty="0">
                <a:solidFill>
                  <a:schemeClr val="tx1"/>
                </a:solidFill>
              </a:rPr>
              <a:t>Share the results attained through the work carried out by the funded expert.</a:t>
            </a:r>
          </a:p>
          <a:p>
            <a:pPr marL="457200" indent="-457200" algn="ctr">
              <a:buFont typeface="Arial" panose="020B0604020202020204" pitchFamily="34" charset="0"/>
              <a:buChar char="•"/>
            </a:pPr>
            <a:r>
              <a:rPr lang="en-US" sz="2800" b="1" i="1" dirty="0">
                <a:solidFill>
                  <a:schemeClr val="tx1"/>
                </a:solidFill>
              </a:rPr>
              <a:t>Gather feedback on the efforts that need to be made to improve legislation and policy-regulation in their corresponding areas.</a:t>
            </a:r>
          </a:p>
          <a:p>
            <a:pPr algn="ctr"/>
            <a:br>
              <a:rPr lang="en-US" sz="2800" b="1" i="1" dirty="0">
                <a:solidFill>
                  <a:schemeClr val="tx1"/>
                </a:solidFill>
              </a:rPr>
            </a:br>
            <a:br>
              <a:rPr lang="en-US" sz="2800" b="1" i="1" dirty="0">
                <a:solidFill>
                  <a:schemeClr val="tx1"/>
                </a:solidFill>
              </a:rPr>
            </a:br>
            <a:r>
              <a:rPr lang="en-US" sz="3600" b="1" i="1" dirty="0">
                <a:solidFill>
                  <a:schemeClr val="tx1"/>
                </a:solidFill>
                <a:hlinkClick r:id="rId2"/>
              </a:rPr>
              <a:t>Download via </a:t>
            </a:r>
            <a:r>
              <a:rPr lang="en-US" sz="3600" b="1" i="1" dirty="0" err="1">
                <a:solidFill>
                  <a:schemeClr val="tx1"/>
                </a:solidFill>
                <a:hlinkClick r:id="rId2"/>
              </a:rPr>
              <a:t>Zenodo</a:t>
            </a:r>
            <a:endParaRPr lang="en-GB" sz="3600" b="1" i="1" dirty="0">
              <a:solidFill>
                <a:schemeClr val="tx1"/>
              </a:solidFill>
            </a:endParaRPr>
          </a:p>
        </p:txBody>
      </p:sp>
      <p:sp>
        <p:nvSpPr>
          <p:cNvPr id="8" name="Title 1">
            <a:extLst>
              <a:ext uri="{FF2B5EF4-FFF2-40B4-BE49-F238E27FC236}">
                <a16:creationId xmlns:a16="http://schemas.microsoft.com/office/drawing/2014/main" id="{E5FF3C53-4D78-49F2-A4BC-D0FB93202364}"/>
              </a:ext>
            </a:extLst>
          </p:cNvPr>
          <p:cNvSpPr>
            <a:spLocks noGrp="1"/>
          </p:cNvSpPr>
          <p:nvPr>
            <p:ph type="title"/>
          </p:nvPr>
        </p:nvSpPr>
        <p:spPr>
          <a:xfrm>
            <a:off x="6546850" y="350433"/>
            <a:ext cx="13709650" cy="1007284"/>
          </a:xfrm>
        </p:spPr>
        <p:txBody>
          <a:bodyPr>
            <a:noAutofit/>
          </a:bodyPr>
          <a:lstStyle/>
          <a:p>
            <a:pPr algn="l" rtl="0">
              <a:lnSpc>
                <a:spcPct val="80000"/>
              </a:lnSpc>
            </a:pPr>
            <a:r>
              <a:rPr lang="it-IT" sz="4400" b="1" dirty="0">
                <a:latin typeface="Arial" charset="0"/>
                <a:cs typeface="Arial" charset="0"/>
              </a:rPr>
              <a:t>#1 and #2 Open Call Impact Report</a:t>
            </a:r>
          </a:p>
        </p:txBody>
      </p:sp>
      <p:sp>
        <p:nvSpPr>
          <p:cNvPr id="9" name="Rettangolo con angoli arrotondati 12">
            <a:extLst>
              <a:ext uri="{FF2B5EF4-FFF2-40B4-BE49-F238E27FC236}">
                <a16:creationId xmlns:a16="http://schemas.microsoft.com/office/drawing/2014/main" id="{1B7752A8-0C18-4DAA-A0E2-29EFC4338DC2}"/>
              </a:ext>
            </a:extLst>
          </p:cNvPr>
          <p:cNvSpPr/>
          <p:nvPr/>
        </p:nvSpPr>
        <p:spPr>
          <a:xfrm>
            <a:off x="250824" y="9433023"/>
            <a:ext cx="14424587" cy="1731183"/>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68" b="1" i="1" dirty="0">
                <a:solidFill>
                  <a:schemeClr val="accent6">
                    <a:lumMod val="75000"/>
                  </a:schemeClr>
                </a:solidFill>
              </a:rPr>
              <a:t>72 Fellows</a:t>
            </a:r>
            <a:r>
              <a:rPr lang="en-US" sz="2968" b="1" i="1" dirty="0">
                <a:solidFill>
                  <a:schemeClr val="tx1"/>
                </a:solidFill>
              </a:rPr>
              <a:t> (ICT Specialists) featured to highlight the tangible impact achieved through their activity in key tech-areas (as IoT, Cybersecurity, 5G, Blockchain, </a:t>
            </a:r>
            <a:br>
              <a:rPr lang="en-US" sz="2968" b="1" i="1" dirty="0">
                <a:solidFill>
                  <a:schemeClr val="tx1"/>
                </a:solidFill>
              </a:rPr>
            </a:br>
            <a:r>
              <a:rPr lang="en-US" sz="2968" b="1" i="1" dirty="0">
                <a:solidFill>
                  <a:schemeClr val="tx1"/>
                </a:solidFill>
              </a:rPr>
              <a:t>e-Health..) and the addressed EU priorities &amp; gaps.</a:t>
            </a:r>
            <a:br>
              <a:rPr lang="en-US" sz="2968" b="1" i="1" dirty="0">
                <a:solidFill>
                  <a:schemeClr val="tx1"/>
                </a:solidFill>
              </a:rPr>
            </a:br>
            <a:r>
              <a:rPr lang="en-US" sz="2968" b="1" i="1" u="sng" dirty="0">
                <a:solidFill>
                  <a:schemeClr val="tx1"/>
                </a:solidFill>
              </a:rPr>
              <a:t>A tailored Impact Report will be issued for each corresponding Open Call !</a:t>
            </a:r>
            <a:endParaRPr lang="en-GB" sz="2968" b="1" i="1" u="sng" dirty="0">
              <a:solidFill>
                <a:schemeClr val="accent2">
                  <a:lumMod val="75000"/>
                </a:schemeClr>
              </a:solidFill>
            </a:endParaRPr>
          </a:p>
        </p:txBody>
      </p:sp>
      <p:pic>
        <p:nvPicPr>
          <p:cNvPr id="5" name="Picture 4">
            <a:extLst>
              <a:ext uri="{FF2B5EF4-FFF2-40B4-BE49-F238E27FC236}">
                <a16:creationId xmlns:a16="http://schemas.microsoft.com/office/drawing/2014/main" id="{E6515037-4D5C-42E4-9269-7C6B7D4A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4" y="1658257"/>
            <a:ext cx="12268201" cy="6134100"/>
          </a:xfrm>
          <a:prstGeom prst="rect">
            <a:avLst/>
          </a:prstGeom>
        </p:spPr>
      </p:pic>
      <p:pic>
        <p:nvPicPr>
          <p:cNvPr id="3" name="Picture 2">
            <a:extLst>
              <a:ext uri="{FF2B5EF4-FFF2-40B4-BE49-F238E27FC236}">
                <a16:creationId xmlns:a16="http://schemas.microsoft.com/office/drawing/2014/main" id="{E2D214B6-B58F-4C28-B35C-69BA0256C8A8}"/>
              </a:ext>
            </a:extLst>
          </p:cNvPr>
          <p:cNvPicPr>
            <a:picLocks noChangeAspect="1"/>
          </p:cNvPicPr>
          <p:nvPr/>
        </p:nvPicPr>
        <p:blipFill>
          <a:blip r:embed="rId4"/>
          <a:stretch>
            <a:fillRect/>
          </a:stretch>
        </p:blipFill>
        <p:spPr>
          <a:xfrm>
            <a:off x="6835213" y="5904333"/>
            <a:ext cx="7010400" cy="3536098"/>
          </a:xfrm>
          <a:prstGeom prst="rect">
            <a:avLst/>
          </a:prstGeom>
        </p:spPr>
      </p:pic>
    </p:spTree>
    <p:extLst>
      <p:ext uri="{BB962C8B-B14F-4D97-AF65-F5344CB8AC3E}">
        <p14:creationId xmlns:p14="http://schemas.microsoft.com/office/powerpoint/2010/main" val="347239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345175DA-277F-B548-B500-1BF71FE23091}" type="slidenum">
              <a:rPr lang="it-IT" smtClean="0"/>
              <a:t>8</a:t>
            </a:fld>
            <a:endParaRPr lang="it-IT"/>
          </a:p>
        </p:txBody>
      </p:sp>
      <p:sp>
        <p:nvSpPr>
          <p:cNvPr id="4" name="Titolo 3"/>
          <p:cNvSpPr>
            <a:spLocks noGrp="1"/>
          </p:cNvSpPr>
          <p:nvPr>
            <p:ph type="title"/>
          </p:nvPr>
        </p:nvSpPr>
        <p:spPr>
          <a:xfrm>
            <a:off x="6623291" y="612224"/>
            <a:ext cx="11901124" cy="1007143"/>
          </a:xfrm>
        </p:spPr>
        <p:txBody>
          <a:bodyPr>
            <a:normAutofit/>
          </a:bodyPr>
          <a:lstStyle/>
          <a:p>
            <a:pPr algn="l"/>
            <a:br>
              <a:rPr lang="en-GB" dirty="0"/>
            </a:br>
            <a:endParaRPr lang="en-GB" dirty="0"/>
          </a:p>
        </p:txBody>
      </p:sp>
      <p:sp>
        <p:nvSpPr>
          <p:cNvPr id="6" name="Rettangolo con angoli arrotondati 12">
            <a:extLst>
              <a:ext uri="{FF2B5EF4-FFF2-40B4-BE49-F238E27FC236}">
                <a16:creationId xmlns:a16="http://schemas.microsoft.com/office/drawing/2014/main" id="{A54BD4E7-F6B4-40C9-8737-15D9065B3373}"/>
              </a:ext>
            </a:extLst>
          </p:cNvPr>
          <p:cNvSpPr/>
          <p:nvPr/>
        </p:nvSpPr>
        <p:spPr>
          <a:xfrm>
            <a:off x="298450" y="4892675"/>
            <a:ext cx="8229600" cy="548023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400" i="1" dirty="0">
                <a:solidFill>
                  <a:schemeClr val="tx1"/>
                </a:solidFill>
                <a:latin typeface="Arial" charset="0"/>
                <a:ea typeface="Arial" charset="0"/>
                <a:cs typeface="Arial" charset="0"/>
              </a:rPr>
              <a:t>A functional gateway to quickly access both main areas of EUOS, Repository of Standards &amp; Discussion Groups even leveraging the interactive map and following the required topic</a:t>
            </a:r>
          </a:p>
          <a:p>
            <a:r>
              <a:rPr lang="en-US" sz="3400" i="1" dirty="0">
                <a:solidFill>
                  <a:schemeClr val="tx1"/>
                </a:solidFill>
                <a:latin typeface="Arial" charset="0"/>
                <a:ea typeface="Arial" charset="0"/>
                <a:cs typeface="Arial" charset="0"/>
              </a:rPr>
              <a:t> </a:t>
            </a:r>
            <a:br>
              <a:rPr lang="en-US" sz="3400" i="1" dirty="0">
                <a:solidFill>
                  <a:schemeClr val="tx1"/>
                </a:solidFill>
                <a:latin typeface="Arial" charset="0"/>
                <a:ea typeface="Arial" charset="0"/>
                <a:cs typeface="Arial" charset="0"/>
              </a:rPr>
            </a:br>
            <a:r>
              <a:rPr lang="en-US" sz="3400" b="1" i="1" dirty="0">
                <a:solidFill>
                  <a:schemeClr val="tx1"/>
                </a:solidFill>
                <a:latin typeface="Arial" charset="0"/>
                <a:ea typeface="Arial" charset="0"/>
                <a:cs typeface="Arial" charset="0"/>
              </a:rPr>
              <a:t>JOIN US! </a:t>
            </a:r>
            <a:r>
              <a:rPr lang="en-US" sz="3400" b="1" i="1" dirty="0">
                <a:solidFill>
                  <a:schemeClr val="tx1"/>
                </a:solidFill>
                <a:latin typeface="Arial" charset="0"/>
                <a:ea typeface="Arial" charset="0"/>
                <a:cs typeface="Arial" charset="0"/>
                <a:hlinkClick r:id="rId2"/>
              </a:rPr>
              <a:t>https://www.standict.eu/euos</a:t>
            </a:r>
            <a:r>
              <a:rPr lang="en-US" sz="3400" b="1" i="1" dirty="0">
                <a:solidFill>
                  <a:schemeClr val="tx1"/>
                </a:solidFill>
                <a:latin typeface="Arial" charset="0"/>
                <a:ea typeface="Arial" charset="0"/>
                <a:cs typeface="Arial" charset="0"/>
              </a:rPr>
              <a:t> </a:t>
            </a:r>
            <a:endParaRPr lang="en-GB" sz="3400" b="1" i="1" dirty="0">
              <a:solidFill>
                <a:schemeClr val="tx1"/>
              </a:solidFill>
              <a:latin typeface="Arial" charset="0"/>
              <a:ea typeface="Arial" charset="0"/>
              <a:cs typeface="Arial" charset="0"/>
            </a:endParaRPr>
          </a:p>
        </p:txBody>
      </p:sp>
      <p:sp>
        <p:nvSpPr>
          <p:cNvPr id="2" name="Subtitle 1">
            <a:extLst>
              <a:ext uri="{FF2B5EF4-FFF2-40B4-BE49-F238E27FC236}">
                <a16:creationId xmlns:a16="http://schemas.microsoft.com/office/drawing/2014/main" id="{9DC05841-C9BE-46F0-B4FB-63CCBDF236FE}"/>
              </a:ext>
            </a:extLst>
          </p:cNvPr>
          <p:cNvSpPr txBox="1">
            <a:spLocks/>
          </p:cNvSpPr>
          <p:nvPr/>
        </p:nvSpPr>
        <p:spPr>
          <a:xfrm>
            <a:off x="6594482" y="542013"/>
            <a:ext cx="8562610" cy="101275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en-GB" sz="4800" b="1" dirty="0">
              <a:latin typeface="+mj-lt"/>
              <a:ea typeface="+mj-ea"/>
              <a:cs typeface="+mj-cs"/>
            </a:endParaRPr>
          </a:p>
        </p:txBody>
      </p:sp>
      <p:pic>
        <p:nvPicPr>
          <p:cNvPr id="11" name="Immagine 10">
            <a:extLst>
              <a:ext uri="{FF2B5EF4-FFF2-40B4-BE49-F238E27FC236}">
                <a16:creationId xmlns:a16="http://schemas.microsoft.com/office/drawing/2014/main" id="{D542F1D3-7EDF-42DB-874F-D0F3761698F4}"/>
              </a:ext>
            </a:extLst>
          </p:cNvPr>
          <p:cNvPicPr>
            <a:picLocks noChangeAspect="1"/>
          </p:cNvPicPr>
          <p:nvPr/>
        </p:nvPicPr>
        <p:blipFill>
          <a:blip r:embed="rId3"/>
          <a:stretch>
            <a:fillRect/>
          </a:stretch>
        </p:blipFill>
        <p:spPr>
          <a:xfrm>
            <a:off x="806399" y="1721543"/>
            <a:ext cx="7075763" cy="3631593"/>
          </a:xfrm>
          <a:prstGeom prst="rect">
            <a:avLst/>
          </a:prstGeom>
        </p:spPr>
      </p:pic>
      <p:pic>
        <p:nvPicPr>
          <p:cNvPr id="13" name="Picture 12"/>
          <p:cNvPicPr>
            <a:picLocks noChangeAspect="1"/>
          </p:cNvPicPr>
          <p:nvPr/>
        </p:nvPicPr>
        <p:blipFill rotWithShape="1">
          <a:blip r:embed="rId4"/>
          <a:srcRect l="-217" t="15226" r="217" b="15914"/>
          <a:stretch/>
        </p:blipFill>
        <p:spPr>
          <a:xfrm>
            <a:off x="8887134" y="1228261"/>
            <a:ext cx="10399639" cy="9906117"/>
          </a:xfrm>
          <a:prstGeom prst="rect">
            <a:avLst/>
          </a:prstGeom>
        </p:spPr>
      </p:pic>
      <p:pic>
        <p:nvPicPr>
          <p:cNvPr id="10" name="Picture 9">
            <a:extLst>
              <a:ext uri="{FF2B5EF4-FFF2-40B4-BE49-F238E27FC236}">
                <a16:creationId xmlns:a16="http://schemas.microsoft.com/office/drawing/2014/main" id="{1AB82E1D-76DE-462B-9CBB-DAAA83A0A309}"/>
              </a:ext>
            </a:extLst>
          </p:cNvPr>
          <p:cNvPicPr>
            <a:picLocks noChangeAspect="1"/>
          </p:cNvPicPr>
          <p:nvPr/>
        </p:nvPicPr>
        <p:blipFill>
          <a:blip r:embed="rId5"/>
          <a:stretch>
            <a:fillRect/>
          </a:stretch>
        </p:blipFill>
        <p:spPr>
          <a:xfrm>
            <a:off x="15919450" y="665174"/>
            <a:ext cx="3828941" cy="1377075"/>
          </a:xfrm>
          <a:prstGeom prst="rect">
            <a:avLst/>
          </a:prstGeom>
        </p:spPr>
      </p:pic>
      <p:sp>
        <p:nvSpPr>
          <p:cNvPr id="5" name="Rettangolo 4">
            <a:extLst>
              <a:ext uri="{FF2B5EF4-FFF2-40B4-BE49-F238E27FC236}">
                <a16:creationId xmlns:a16="http://schemas.microsoft.com/office/drawing/2014/main" id="{0414EAF2-5DFD-44EE-B99D-642FF4424547}"/>
              </a:ext>
            </a:extLst>
          </p:cNvPr>
          <p:cNvSpPr/>
          <p:nvPr/>
        </p:nvSpPr>
        <p:spPr>
          <a:xfrm>
            <a:off x="6699250" y="9663441"/>
            <a:ext cx="8077200" cy="14550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solidFill>
                  <a:schemeClr val="tx1"/>
                </a:solidFill>
              </a:rPr>
              <a:t>Incremental</a:t>
            </a:r>
            <a:r>
              <a:rPr lang="it-IT" sz="2400" b="1" dirty="0">
                <a:solidFill>
                  <a:schemeClr val="tx1"/>
                </a:solidFill>
              </a:rPr>
              <a:t> </a:t>
            </a:r>
            <a:r>
              <a:rPr lang="it-IT" sz="2400" b="1" dirty="0" err="1">
                <a:solidFill>
                  <a:schemeClr val="tx1"/>
                </a:solidFill>
              </a:rPr>
              <a:t>approach</a:t>
            </a:r>
            <a:r>
              <a:rPr lang="it-IT" sz="2400" b="1" dirty="0">
                <a:solidFill>
                  <a:schemeClr val="tx1"/>
                </a:solidFill>
              </a:rPr>
              <a:t> to the EUOS on a </a:t>
            </a:r>
            <a:r>
              <a:rPr lang="it-IT" sz="2400" b="1" dirty="0" err="1">
                <a:solidFill>
                  <a:schemeClr val="tx1"/>
                </a:solidFill>
              </a:rPr>
              <a:t>streamlined</a:t>
            </a:r>
            <a:r>
              <a:rPr lang="it-IT" sz="2400" b="1" dirty="0">
                <a:solidFill>
                  <a:schemeClr val="tx1"/>
                </a:solidFill>
              </a:rPr>
              <a:t>, </a:t>
            </a:r>
            <a:r>
              <a:rPr lang="it-IT" sz="2400" b="1" dirty="0" err="1">
                <a:solidFill>
                  <a:schemeClr val="tx1"/>
                </a:solidFill>
              </a:rPr>
              <a:t>automated</a:t>
            </a:r>
            <a:r>
              <a:rPr lang="it-IT" sz="2400" b="1" dirty="0">
                <a:solidFill>
                  <a:schemeClr val="tx1"/>
                </a:solidFill>
              </a:rPr>
              <a:t> system on </a:t>
            </a:r>
            <a:r>
              <a:rPr lang="it-IT" sz="2400" b="1" dirty="0" err="1">
                <a:solidFill>
                  <a:schemeClr val="tx1"/>
                </a:solidFill>
              </a:rPr>
              <a:t>adding</a:t>
            </a:r>
            <a:r>
              <a:rPr lang="it-IT" sz="2400" b="1" dirty="0">
                <a:solidFill>
                  <a:schemeClr val="tx1"/>
                </a:solidFill>
              </a:rPr>
              <a:t> standards to the </a:t>
            </a:r>
            <a:r>
              <a:rPr lang="it-IT" sz="2400" b="1" dirty="0" err="1">
                <a:solidFill>
                  <a:schemeClr val="tx1"/>
                </a:solidFill>
              </a:rPr>
              <a:t>observatory</a:t>
            </a:r>
            <a:r>
              <a:rPr lang="it-IT" sz="2400" b="1" dirty="0">
                <a:solidFill>
                  <a:schemeClr val="tx1"/>
                </a:solidFill>
              </a:rPr>
              <a:t> once the </a:t>
            </a:r>
            <a:r>
              <a:rPr lang="it-IT" sz="2400" b="1" dirty="0" err="1">
                <a:solidFill>
                  <a:schemeClr val="tx1"/>
                </a:solidFill>
              </a:rPr>
              <a:t>Landscape</a:t>
            </a:r>
            <a:r>
              <a:rPr lang="it-IT" sz="2400" b="1" dirty="0">
                <a:solidFill>
                  <a:schemeClr val="tx1"/>
                </a:solidFill>
              </a:rPr>
              <a:t> reports are </a:t>
            </a:r>
            <a:r>
              <a:rPr lang="it-IT" sz="2400" b="1" dirty="0" err="1">
                <a:solidFill>
                  <a:schemeClr val="tx1"/>
                </a:solidFill>
              </a:rPr>
              <a:t>issued</a:t>
            </a:r>
            <a:r>
              <a:rPr lang="it-IT" sz="2400" b="1" dirty="0">
                <a:solidFill>
                  <a:schemeClr val="tx1"/>
                </a:solidFill>
              </a:rPr>
              <a:t> &amp; </a:t>
            </a:r>
            <a:r>
              <a:rPr lang="it-IT" sz="2400" b="1" dirty="0" err="1">
                <a:solidFill>
                  <a:schemeClr val="tx1"/>
                </a:solidFill>
              </a:rPr>
              <a:t>published</a:t>
            </a:r>
            <a:r>
              <a:rPr lang="it-IT" sz="2400" b="1" dirty="0">
                <a:solidFill>
                  <a:schemeClr val="tx1"/>
                </a:solidFill>
              </a:rPr>
              <a:t>.</a:t>
            </a:r>
          </a:p>
        </p:txBody>
      </p:sp>
    </p:spTree>
    <p:extLst>
      <p:ext uri="{BB962C8B-B14F-4D97-AF65-F5344CB8AC3E}">
        <p14:creationId xmlns:p14="http://schemas.microsoft.com/office/powerpoint/2010/main" val="277366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F66F19-A134-A14A-8DE0-659D8BA23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60943">
            <a:off x="5791354" y="1433987"/>
            <a:ext cx="9265857" cy="6177237"/>
          </a:xfrm>
          <a:prstGeom prst="rect">
            <a:avLst/>
          </a:prstGeom>
        </p:spPr>
      </p:pic>
      <p:sp>
        <p:nvSpPr>
          <p:cNvPr id="3" name="Segnaposto numero diapositiva 2"/>
          <p:cNvSpPr>
            <a:spLocks noGrp="1"/>
          </p:cNvSpPr>
          <p:nvPr>
            <p:ph type="sldNum" sz="quarter" idx="12"/>
          </p:nvPr>
        </p:nvSpPr>
        <p:spPr/>
        <p:txBody>
          <a:bodyPr/>
          <a:lstStyle/>
          <a:p>
            <a:fld id="{345175DA-277F-B548-B500-1BF71FE23091}" type="slidenum">
              <a:rPr lang="it-IT" smtClean="0"/>
              <a:t>9</a:t>
            </a:fld>
            <a:endParaRPr lang="it-IT"/>
          </a:p>
        </p:txBody>
      </p:sp>
      <p:sp>
        <p:nvSpPr>
          <p:cNvPr id="4" name="Titolo 3"/>
          <p:cNvSpPr>
            <a:spLocks noGrp="1"/>
          </p:cNvSpPr>
          <p:nvPr>
            <p:ph type="title"/>
          </p:nvPr>
        </p:nvSpPr>
        <p:spPr>
          <a:xfrm>
            <a:off x="6623291" y="612224"/>
            <a:ext cx="11901124" cy="1007143"/>
          </a:xfrm>
        </p:spPr>
        <p:txBody>
          <a:bodyPr>
            <a:normAutofit/>
          </a:bodyPr>
          <a:lstStyle/>
          <a:p>
            <a:pPr algn="l"/>
            <a:br>
              <a:rPr lang="en-GB" dirty="0"/>
            </a:br>
            <a:endParaRPr lang="en-GB" dirty="0"/>
          </a:p>
        </p:txBody>
      </p:sp>
      <p:sp>
        <p:nvSpPr>
          <p:cNvPr id="12" name="Title 1">
            <a:extLst>
              <a:ext uri="{FF2B5EF4-FFF2-40B4-BE49-F238E27FC236}">
                <a16:creationId xmlns:a16="http://schemas.microsoft.com/office/drawing/2014/main" id="{C5BEE50E-E492-49B9-860A-5D37B0077926}"/>
              </a:ext>
            </a:extLst>
          </p:cNvPr>
          <p:cNvSpPr txBox="1">
            <a:spLocks/>
          </p:cNvSpPr>
          <p:nvPr/>
        </p:nvSpPr>
        <p:spPr>
          <a:xfrm>
            <a:off x="8953896" y="702014"/>
            <a:ext cx="13709650" cy="530763"/>
          </a:xfrm>
          <a:prstGeom prst="rect">
            <a:avLst/>
          </a:prstGeom>
        </p:spPr>
        <p:txBody>
          <a:bodyPr vert="horz" lIns="91440" tIns="45720" rIns="91440" bIns="45720" rtlCol="0" anchor="ctr">
            <a:noAutofit/>
          </a:bodyPr>
          <a:lstStyle>
            <a:lvl1pPr>
              <a:defRPr>
                <a:latin typeface="+mj-lt"/>
                <a:ea typeface="+mj-ea"/>
                <a:cs typeface="+mj-cs"/>
              </a:defRPr>
            </a:lvl1pPr>
          </a:lstStyle>
          <a:p>
            <a:pPr algn="l" rtl="0">
              <a:lnSpc>
                <a:spcPct val="80000"/>
              </a:lnSpc>
            </a:pPr>
            <a:r>
              <a:rPr lang="en-GB" sz="3400" b="1" kern="0" dirty="0">
                <a:solidFill>
                  <a:sysClr val="windowText" lastClr="000000"/>
                </a:solidFill>
                <a:latin typeface="Arial" charset="0"/>
                <a:cs typeface="Arial" charset="0"/>
              </a:rPr>
              <a:t>TWG Landscape Report Series</a:t>
            </a:r>
          </a:p>
        </p:txBody>
      </p:sp>
      <p:pic>
        <p:nvPicPr>
          <p:cNvPr id="14" name="Picture 6">
            <a:extLst>
              <a:ext uri="{FF2B5EF4-FFF2-40B4-BE49-F238E27FC236}">
                <a16:creationId xmlns:a16="http://schemas.microsoft.com/office/drawing/2014/main" id="{D03BD2DF-2E8A-BA45-866B-131946E1C34D}"/>
              </a:ext>
            </a:extLst>
          </p:cNvPr>
          <p:cNvPicPr>
            <a:picLocks noChangeAspect="1"/>
          </p:cNvPicPr>
          <p:nvPr/>
        </p:nvPicPr>
        <p:blipFill>
          <a:blip r:embed="rId3"/>
          <a:stretch>
            <a:fillRect/>
          </a:stretch>
        </p:blipFill>
        <p:spPr>
          <a:xfrm>
            <a:off x="6470650" y="625874"/>
            <a:ext cx="2330605" cy="838200"/>
          </a:xfrm>
          <a:prstGeom prst="rect">
            <a:avLst/>
          </a:prstGeom>
        </p:spPr>
      </p:pic>
      <p:sp>
        <p:nvSpPr>
          <p:cNvPr id="6" name="Rettangolo con angoli arrotondati 12">
            <a:extLst>
              <a:ext uri="{FF2B5EF4-FFF2-40B4-BE49-F238E27FC236}">
                <a16:creationId xmlns:a16="http://schemas.microsoft.com/office/drawing/2014/main" id="{A54BD4E7-F6B4-40C9-8737-15D9065B3373}"/>
              </a:ext>
            </a:extLst>
          </p:cNvPr>
          <p:cNvSpPr/>
          <p:nvPr/>
        </p:nvSpPr>
        <p:spPr>
          <a:xfrm>
            <a:off x="14247760" y="1726037"/>
            <a:ext cx="5308132" cy="8500638"/>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i="1" dirty="0">
                <a:solidFill>
                  <a:schemeClr val="tx1"/>
                </a:solidFill>
                <a:latin typeface="Arial" charset="0"/>
                <a:ea typeface="Arial" charset="0"/>
                <a:cs typeface="Arial" charset="0"/>
                <a:hlinkClick r:id="rId4"/>
              </a:rPr>
              <a:t>“</a:t>
            </a:r>
            <a:r>
              <a:rPr lang="en-US" sz="2600" b="1" i="1" dirty="0">
                <a:solidFill>
                  <a:schemeClr val="tx1"/>
                </a:solidFill>
                <a:latin typeface="Arial" charset="0"/>
                <a:cs typeface="Arial" charset="0"/>
                <a:hlinkClick r:id="rId4"/>
              </a:rPr>
              <a:t>Landscape of Artificial Intelligence Standards</a:t>
            </a:r>
            <a:r>
              <a:rPr lang="en-US" sz="2600" i="1" dirty="0">
                <a:solidFill>
                  <a:schemeClr val="tx1"/>
                </a:solidFill>
                <a:latin typeface="Arial" charset="0"/>
                <a:cs typeface="Arial" charset="0"/>
                <a:hlinkClick r:id="rId4"/>
              </a:rPr>
              <a:t>”, </a:t>
            </a:r>
            <a:r>
              <a:rPr lang="en-US" sz="2600" i="1" dirty="0">
                <a:solidFill>
                  <a:schemeClr val="tx1"/>
                </a:solidFill>
                <a:latin typeface="Arial" charset="0"/>
                <a:cs typeface="Arial" charset="0"/>
              </a:rPr>
              <a:t>published in June 2021,</a:t>
            </a:r>
          </a:p>
          <a:p>
            <a:pPr algn="ctr"/>
            <a:r>
              <a:rPr lang="en-US" sz="2600" i="1" dirty="0">
                <a:solidFill>
                  <a:schemeClr val="tx1"/>
                </a:solidFill>
                <a:latin typeface="Arial" charset="0"/>
                <a:cs typeface="Arial" charset="0"/>
              </a:rPr>
              <a:t>is the fruit of the dedicated Technical Working Group (TWG AI).</a:t>
            </a:r>
            <a:br>
              <a:rPr lang="en-US" sz="2600" i="1" dirty="0">
                <a:solidFill>
                  <a:schemeClr val="tx1"/>
                </a:solidFill>
                <a:latin typeface="Arial" charset="0"/>
                <a:cs typeface="Arial" charset="0"/>
              </a:rPr>
            </a:br>
            <a:br>
              <a:rPr lang="en-US" sz="2600" i="1" dirty="0">
                <a:solidFill>
                  <a:schemeClr val="tx1"/>
                </a:solidFill>
                <a:latin typeface="Arial" charset="0"/>
                <a:cs typeface="Arial" charset="0"/>
              </a:rPr>
            </a:br>
            <a:r>
              <a:rPr lang="en-US" sz="2600" i="1" dirty="0">
                <a:solidFill>
                  <a:schemeClr val="tx1"/>
                </a:solidFill>
                <a:latin typeface="Arial" charset="0"/>
                <a:cs typeface="Arial" charset="0"/>
              </a:rPr>
              <a:t>The Report provides an encompassing compilation of </a:t>
            </a:r>
            <a:r>
              <a:rPr lang="en-US" sz="2600" i="1" dirty="0" err="1">
                <a:solidFill>
                  <a:schemeClr val="tx1"/>
                </a:solidFill>
                <a:latin typeface="Arial" charset="0"/>
                <a:cs typeface="Arial" charset="0"/>
              </a:rPr>
              <a:t>standardisation</a:t>
            </a:r>
            <a:r>
              <a:rPr lang="en-US" sz="2600" i="1" dirty="0">
                <a:solidFill>
                  <a:schemeClr val="tx1"/>
                </a:solidFill>
                <a:latin typeface="Arial" charset="0"/>
                <a:cs typeface="Arial" charset="0"/>
              </a:rPr>
              <a:t> efforts underway in the framework of European SDOs, such as CEN and ETSI, Government, Public Bodies and Agencies, </a:t>
            </a:r>
            <a:r>
              <a:rPr lang="it-IT" sz="2600" i="1" dirty="0">
                <a:solidFill>
                  <a:schemeClr val="tx1"/>
                </a:solidFill>
                <a:latin typeface="Arial" charset="0"/>
                <a:cs typeface="Arial" charset="0"/>
              </a:rPr>
              <a:t>Global SDOs, and initiatives.</a:t>
            </a:r>
          </a:p>
          <a:p>
            <a:pPr algn="ctr"/>
            <a:endParaRPr lang="it-IT" sz="2600" i="1" dirty="0">
              <a:solidFill>
                <a:schemeClr val="tx1"/>
              </a:solidFill>
              <a:latin typeface="Arial" charset="0"/>
              <a:cs typeface="Arial" charset="0"/>
            </a:endParaRPr>
          </a:p>
          <a:p>
            <a:pPr algn="ctr"/>
            <a:r>
              <a:rPr lang="it-IT" sz="2600" i="1" dirty="0">
                <a:solidFill>
                  <a:schemeClr val="tx1"/>
                </a:solidFill>
                <a:latin typeface="Arial" charset="0"/>
                <a:cs typeface="Arial" charset="0"/>
              </a:rPr>
              <a:t>Landscape of Smart Cities Standards </a:t>
            </a:r>
            <a:r>
              <a:rPr lang="it-IT" sz="2600" b="1" i="1" dirty="0">
                <a:solidFill>
                  <a:schemeClr val="tx1"/>
                </a:solidFill>
                <a:latin typeface="Arial" charset="0"/>
                <a:cs typeface="Arial" charset="0"/>
              </a:rPr>
              <a:t>OUT TODAY</a:t>
            </a:r>
            <a:r>
              <a:rPr lang="it-IT" sz="2600" i="1" dirty="0">
                <a:solidFill>
                  <a:schemeClr val="tx1"/>
                </a:solidFill>
                <a:latin typeface="Arial" charset="0"/>
                <a:cs typeface="Arial" charset="0"/>
              </a:rPr>
              <a:t>!</a:t>
            </a:r>
            <a:br>
              <a:rPr lang="it-IT" sz="2600" i="1" dirty="0">
                <a:solidFill>
                  <a:schemeClr val="tx1"/>
                </a:solidFill>
                <a:latin typeface="Arial" charset="0"/>
                <a:cs typeface="Arial" charset="0"/>
              </a:rPr>
            </a:br>
            <a:r>
              <a:rPr lang="it-IT" sz="2600" i="1" dirty="0">
                <a:solidFill>
                  <a:schemeClr val="tx1"/>
                </a:solidFill>
                <a:latin typeface="Arial" charset="0"/>
                <a:cs typeface="Arial" charset="0"/>
              </a:rPr>
              <a:t>Stay tuned to our channels!</a:t>
            </a:r>
            <a:endParaRPr lang="en-GB" sz="2600" i="1" dirty="0">
              <a:solidFill>
                <a:schemeClr val="tx1"/>
              </a:solidFill>
              <a:latin typeface="Arial" charset="0"/>
              <a:cs typeface="Arial" charset="0"/>
            </a:endParaRPr>
          </a:p>
        </p:txBody>
      </p:sp>
      <p:pic>
        <p:nvPicPr>
          <p:cNvPr id="11" name="Picture 10">
            <a:extLst>
              <a:ext uri="{FF2B5EF4-FFF2-40B4-BE49-F238E27FC236}">
                <a16:creationId xmlns:a16="http://schemas.microsoft.com/office/drawing/2014/main" id="{1781331E-55C6-4E9E-85A6-404980350E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1258">
            <a:off x="3910470" y="1821168"/>
            <a:ext cx="7078805" cy="5587882"/>
          </a:xfrm>
          <a:prstGeom prst="rect">
            <a:avLst/>
          </a:prstGeom>
        </p:spPr>
      </p:pic>
      <p:pic>
        <p:nvPicPr>
          <p:cNvPr id="13" name="Picture 12">
            <a:extLst>
              <a:ext uri="{FF2B5EF4-FFF2-40B4-BE49-F238E27FC236}">
                <a16:creationId xmlns:a16="http://schemas.microsoft.com/office/drawing/2014/main" id="{835CC24B-32F6-440C-B1D0-5BA4EFE15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51258">
            <a:off x="1639614" y="2398007"/>
            <a:ext cx="7078805" cy="5587882"/>
          </a:xfrm>
          <a:prstGeom prst="rect">
            <a:avLst/>
          </a:prstGeom>
        </p:spPr>
      </p:pic>
      <p:pic>
        <p:nvPicPr>
          <p:cNvPr id="15" name="Picture 14">
            <a:extLst>
              <a:ext uri="{FF2B5EF4-FFF2-40B4-BE49-F238E27FC236}">
                <a16:creationId xmlns:a16="http://schemas.microsoft.com/office/drawing/2014/main" id="{817CBFCA-B629-481F-9E79-CAF26E877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1258">
            <a:off x="-894109" y="2812312"/>
            <a:ext cx="7340380" cy="5794366"/>
          </a:xfrm>
          <a:prstGeom prst="rect">
            <a:avLst/>
          </a:prstGeom>
        </p:spPr>
      </p:pic>
      <p:pic>
        <p:nvPicPr>
          <p:cNvPr id="16" name="Picture 2" descr="WUF10 Networking event on &amp;quot;Governing and managing smart sustainable cities&amp;quot;">
            <a:extLst>
              <a:ext uri="{FF2B5EF4-FFF2-40B4-BE49-F238E27FC236}">
                <a16:creationId xmlns:a16="http://schemas.microsoft.com/office/drawing/2014/main" id="{83C08837-9B00-49BA-A534-A69B54E89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62396" y="6950075"/>
            <a:ext cx="2566254" cy="111818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con angoli arrotondati 12">
            <a:extLst>
              <a:ext uri="{FF2B5EF4-FFF2-40B4-BE49-F238E27FC236}">
                <a16:creationId xmlns:a16="http://schemas.microsoft.com/office/drawing/2014/main" id="{9BAA10AF-D38A-45FD-A7AE-349E6C0C7C33}"/>
              </a:ext>
            </a:extLst>
          </p:cNvPr>
          <p:cNvSpPr/>
          <p:nvPr/>
        </p:nvSpPr>
        <p:spPr>
          <a:xfrm>
            <a:off x="2204605" y="8474652"/>
            <a:ext cx="11124045" cy="2585956"/>
          </a:xfrm>
          <a:prstGeom prst="roundRect">
            <a:avLst/>
          </a:prstGeom>
          <a:gradFill>
            <a:gsLst>
              <a:gs pos="1000">
                <a:srgbClr val="12A4DE"/>
              </a:gs>
              <a:gs pos="78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68" b="1" i="1" dirty="0">
                <a:solidFill>
                  <a:schemeClr val="tx1"/>
                </a:solidFill>
              </a:rPr>
              <a:t>2 new reports are expected to be published soon: </a:t>
            </a:r>
            <a:br>
              <a:rPr lang="en-US" sz="2968" b="1" i="1" dirty="0">
                <a:solidFill>
                  <a:schemeClr val="tx1"/>
                </a:solidFill>
              </a:rPr>
            </a:br>
            <a:r>
              <a:rPr lang="en-US" sz="2968" b="1" i="1" dirty="0">
                <a:solidFill>
                  <a:schemeClr val="tx1"/>
                </a:solidFill>
              </a:rPr>
              <a:t>TWG Smart Cities Report –&gt; December 2021</a:t>
            </a:r>
          </a:p>
          <a:p>
            <a:pPr algn="ctr"/>
            <a:r>
              <a:rPr lang="en-US" sz="2968" b="1" i="1" dirty="0">
                <a:solidFill>
                  <a:schemeClr val="tx1"/>
                </a:solidFill>
              </a:rPr>
              <a:t>TWG Trusted Information Report –&gt; Early 2022</a:t>
            </a:r>
            <a:br>
              <a:rPr lang="en-US" sz="2968" b="1" i="1" dirty="0">
                <a:solidFill>
                  <a:schemeClr val="tx1"/>
                </a:solidFill>
              </a:rPr>
            </a:br>
            <a:r>
              <a:rPr lang="en-US" sz="2968" b="1" i="1" dirty="0">
                <a:solidFill>
                  <a:schemeClr val="tx1"/>
                </a:solidFill>
              </a:rPr>
              <a:t>Upcoming reports –&gt; </a:t>
            </a:r>
            <a:r>
              <a:rPr lang="en-US" sz="2968" b="1" i="1" dirty="0">
                <a:solidFill>
                  <a:srgbClr val="C00000"/>
                </a:solidFill>
              </a:rPr>
              <a:t>DIGITAL TWINS</a:t>
            </a:r>
            <a:r>
              <a:rPr lang="en-US" sz="2968" b="1" i="1" dirty="0">
                <a:solidFill>
                  <a:schemeClr val="tx1"/>
                </a:solidFill>
              </a:rPr>
              <a:t>, ONTOLOGIES, BLOCKCHAIN</a:t>
            </a:r>
          </a:p>
        </p:txBody>
      </p:sp>
    </p:spTree>
    <p:extLst>
      <p:ext uri="{BB962C8B-B14F-4D97-AF65-F5344CB8AC3E}">
        <p14:creationId xmlns:p14="http://schemas.microsoft.com/office/powerpoint/2010/main" val="2187129753"/>
      </p:ext>
    </p:extLst>
  </p:cSld>
  <p:clrMapOvr>
    <a:masterClrMapping/>
  </p:clrMapOvr>
</p:sld>
</file>

<file path=ppt/theme/theme1.xml><?xml version="1.0" encoding="utf-8"?>
<a:theme xmlns:a="http://schemas.openxmlformats.org/drawingml/2006/main" name="EBDVF 20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BA4644BE8D30B4CA79AD7771B23F07E" ma:contentTypeVersion="11" ma:contentTypeDescription="Creare un nuovo documento." ma:contentTypeScope="" ma:versionID="eb090182b89ee7be9c6eaccd5147dec2">
  <xsd:schema xmlns:xsd="http://www.w3.org/2001/XMLSchema" xmlns:xs="http://www.w3.org/2001/XMLSchema" xmlns:p="http://schemas.microsoft.com/office/2006/metadata/properties" xmlns:ns2="c0ee2c7c-307c-4ed7-a5b2-37f01333d477" xmlns:ns3="935c4f2d-3251-47ca-bf40-3c0fe8ae350c" targetNamespace="http://schemas.microsoft.com/office/2006/metadata/properties" ma:root="true" ma:fieldsID="7623fff0eb5a74f0990b034befb398a0" ns2:_="" ns3:_="">
    <xsd:import namespace="c0ee2c7c-307c-4ed7-a5b2-37f01333d477"/>
    <xsd:import namespace="935c4f2d-3251-47ca-bf40-3c0fe8ae35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e2c7c-307c-4ed7-a5b2-37f01333d4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5c4f2d-3251-47ca-bf40-3c0fe8ae350c"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4FF70-B9CD-4E65-843B-23A3A87B11A0}">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c0ee2c7c-307c-4ed7-a5b2-37f01333d477"/>
    <ds:schemaRef ds:uri="http://schemas.microsoft.com/office/infopath/2007/PartnerControls"/>
    <ds:schemaRef ds:uri="http://purl.org/dc/terms/"/>
    <ds:schemaRef ds:uri="935c4f2d-3251-47ca-bf40-3c0fe8ae350c"/>
    <ds:schemaRef ds:uri="http://www.w3.org/XML/1998/namespace"/>
    <ds:schemaRef ds:uri="http://purl.org/dc/dcmitype/"/>
  </ds:schemaRefs>
</ds:datastoreItem>
</file>

<file path=customXml/itemProps2.xml><?xml version="1.0" encoding="utf-8"?>
<ds:datastoreItem xmlns:ds="http://schemas.openxmlformats.org/officeDocument/2006/customXml" ds:itemID="{914CEA6E-D7A7-424E-A0FF-AF1F8146B7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ee2c7c-307c-4ed7-a5b2-37f01333d477"/>
    <ds:schemaRef ds:uri="935c4f2d-3251-47ca-bf40-3c0fe8ae3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4F7BEE-B116-4019-9E21-683FA9066E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318</TotalTime>
  <Words>763</Words>
  <Application>Microsoft Office PowerPoint</Application>
  <PresentationFormat>Custom</PresentationFormat>
  <Paragraphs>62</Paragraphs>
  <Slides>10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EBDVF 2020</vt:lpstr>
      <vt:lpstr> StandICT.eu 2023 “Walk &amp; Talk” Webinar on Digital Twins: Evolving Global Standards 16th December 2021  </vt:lpstr>
      <vt:lpstr>PowerPoint Presentation</vt:lpstr>
      <vt:lpstr>Digital Twins – Evolving Global standards</vt:lpstr>
      <vt:lpstr>PowerPoint Presentation</vt:lpstr>
      <vt:lpstr>PowerPoint Presentation</vt:lpstr>
      <vt:lpstr>PowerPoint Presentation</vt:lpstr>
      <vt:lpstr>#1 and #2 Open Call Impact Report</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Sinna Rissanen</dc:creator>
  <cp:lastModifiedBy>francesco osimanti</cp:lastModifiedBy>
  <cp:revision>599</cp:revision>
  <cp:lastPrinted>2021-11-25T10:57:31Z</cp:lastPrinted>
  <dcterms:created xsi:type="dcterms:W3CDTF">2020-07-28T11:30:01Z</dcterms:created>
  <dcterms:modified xsi:type="dcterms:W3CDTF">2021-12-15T17:57:56Z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2020-07-28T00:00:00Z</vt:filetime>
  </property>
  <property fmtid="{D5CDD505-2E9C-101B-9397-08002B2CF9AE}" pid="3" name="Creator">
    <vt:lpwstr>Adobe InDesign 15.1 (Macintosh)</vt:lpwstr>
  </property>
  <property fmtid="{D5CDD505-2E9C-101B-9397-08002B2CF9AE}" pid="4" name="LastSaved">
    <vt:filetime>2020-07-28T00:00:00Z</vt:filetime>
  </property>
  <property fmtid="{D5CDD505-2E9C-101B-9397-08002B2CF9AE}" pid="5" name="ContentTypeId">
    <vt:lpwstr>0x010100DBA4644BE8D30B4CA79AD7771B23F07E</vt:lpwstr>
  </property>
</Properties>
</file>