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 with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 l="0" t="0" r="3010" b="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hteck 11"/>
          <p:cNvSpPr/>
          <p:nvPr userDrawn="1"/>
        </p:nvSpPr>
        <p:spPr bwMode="auto">
          <a:xfrm>
            <a:off x="-1" y="0"/>
            <a:ext cx="12192000" cy="68580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235034" y="2536967"/>
            <a:ext cx="9280566" cy="265609"/>
          </a:xfrm>
          <a:prstGeom prst="rect">
            <a:avLst/>
          </a:prstGeom>
          <a:solidFill>
            <a:srgbClr val="000000">
              <a:alpha val="45098"/>
            </a:srgbClr>
          </a:solidFill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>
              <a:defRPr/>
            </a:pPr>
            <a:r>
              <a:rPr lang="en-US"/>
              <a:t>Here is an overview, which classifies the lecture thematically (single line)</a:t>
            </a:r>
            <a:endParaRPr lang="de-DE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235034" y="2961620"/>
            <a:ext cx="9280566" cy="1347035"/>
          </a:xfrm>
          <a:prstGeom prst="rect">
            <a:avLst/>
          </a:prstGeom>
          <a:solidFill>
            <a:srgbClr val="000000">
              <a:alpha val="45098"/>
            </a:srgbClr>
          </a:solidFill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>
              <a:defRPr/>
            </a:pPr>
            <a:r>
              <a:rPr lang="en-US"/>
              <a:t>Here is the title of presentation</a:t>
            </a:r>
            <a:endParaRPr/>
          </a:p>
          <a:p>
            <a:pPr lvl="0">
              <a:defRPr/>
            </a:pPr>
            <a:r>
              <a:rPr lang="en-US"/>
              <a:t>(one or two-line )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235034" y="4496011"/>
            <a:ext cx="9280565" cy="249299"/>
          </a:xfrm>
          <a:prstGeom prst="rect">
            <a:avLst/>
          </a:prstGeom>
          <a:solidFill>
            <a:srgbClr val="000000">
              <a:alpha val="45098"/>
            </a:srgb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Name </a:t>
            </a:r>
            <a:r>
              <a:rPr lang="de-DE"/>
              <a:t>of</a:t>
            </a:r>
            <a:r>
              <a:rPr lang="de-DE"/>
              <a:t> </a:t>
            </a:r>
            <a:r>
              <a:rPr lang="de-DE"/>
              <a:t>presenter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0391292" y="6142038"/>
            <a:ext cx="1457311" cy="321969"/>
          </a:xfrm>
          <a:prstGeom prst="rect">
            <a:avLst/>
          </a:prstGeom>
          <a:solidFill>
            <a:srgbClr val="000000">
              <a:alpha val="45098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marL="23813" indent="0">
              <a:buNone/>
              <a:defRPr/>
            </a:lvl2pPr>
            <a:lvl3pPr marL="0" indent="0">
              <a:buNone/>
              <a:defRPr/>
            </a:lvl3pPr>
          </a:lstStyle>
          <a:p>
            <a:pPr lvl="0">
              <a:defRPr/>
            </a:pPr>
            <a:r>
              <a:rPr lang="de-DE"/>
              <a:t>25-11-2021</a:t>
            </a:r>
            <a:endParaRPr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8146152" y="243361"/>
            <a:ext cx="3740868" cy="1490436"/>
            <a:chOff x="296563" y="243361"/>
            <a:chExt cx="3328476" cy="1326131"/>
          </a:xfrm>
        </p:grpSpPr>
        <p:sp>
          <p:nvSpPr>
            <p:cNvPr id="5" name="Abgerundetes Rechteck 4"/>
            <p:cNvSpPr/>
            <p:nvPr userDrawn="1"/>
          </p:nvSpPr>
          <p:spPr bwMode="auto">
            <a:xfrm>
              <a:off x="296563" y="243361"/>
              <a:ext cx="3328476" cy="1326131"/>
            </a:xfrm>
            <a:prstGeom prst="roundRect">
              <a:avLst>
                <a:gd name="adj" fmla="val 220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296563" y="243361"/>
              <a:ext cx="3328476" cy="132613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Nur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143925" y="6654984"/>
            <a:ext cx="5280000" cy="2304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de-DE"/>
              <a:t>2018-05-07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6742675" y="6654984"/>
            <a:ext cx="5280000" cy="2304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de-DE"/>
              <a:t>ppt-folie-vorlage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5712003" y="6654984"/>
            <a:ext cx="768000" cy="2304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6C73A770-1660-45DE-B946-DFFC7041C5F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 without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235034" y="2536967"/>
            <a:ext cx="9280566" cy="2656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>
              <a:defRPr/>
            </a:pPr>
            <a:r>
              <a:rPr lang="en-US"/>
              <a:t>Here is an overview, which classifies the lecture thematically (single line)</a:t>
            </a:r>
            <a:endParaRPr lang="de-DE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235034" y="2961620"/>
            <a:ext cx="9280566" cy="13470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>
              <a:defRPr/>
            </a:pPr>
            <a:r>
              <a:rPr lang="en-US"/>
              <a:t>Here is the title of presentation</a:t>
            </a:r>
            <a:endParaRPr/>
          </a:p>
          <a:p>
            <a:pPr lvl="0">
              <a:defRPr/>
            </a:pPr>
            <a:r>
              <a:rPr lang="en-US"/>
              <a:t>(one or two-line )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235034" y="4496011"/>
            <a:ext cx="9280565" cy="2492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Name </a:t>
            </a:r>
            <a:r>
              <a:rPr lang="de-DE"/>
              <a:t>of</a:t>
            </a:r>
            <a:r>
              <a:rPr lang="de-DE"/>
              <a:t> </a:t>
            </a:r>
            <a:r>
              <a:rPr lang="de-DE"/>
              <a:t>presenter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0391292" y="6142038"/>
            <a:ext cx="1457311" cy="321969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  <a:lvl2pPr marL="23813" indent="0">
              <a:buNone/>
              <a:defRPr/>
            </a:lvl2pPr>
            <a:lvl3pPr marL="0" indent="0">
              <a:buNone/>
              <a:defRPr/>
            </a:lvl3pPr>
          </a:lstStyle>
          <a:p>
            <a:pPr lvl="0">
              <a:defRPr/>
            </a:pPr>
            <a:r>
              <a:rPr lang="de-DE"/>
              <a:t>25-11-2021</a:t>
            </a:r>
            <a:endParaRPr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8146152" y="243361"/>
            <a:ext cx="3740868" cy="1490436"/>
            <a:chOff x="296563" y="243361"/>
            <a:chExt cx="3328476" cy="1326131"/>
          </a:xfrm>
        </p:grpSpPr>
        <p:sp>
          <p:nvSpPr>
            <p:cNvPr id="5" name="Abgerundetes Rechteck 4"/>
            <p:cNvSpPr/>
            <p:nvPr userDrawn="1"/>
          </p:nvSpPr>
          <p:spPr bwMode="auto">
            <a:xfrm>
              <a:off x="296563" y="243361"/>
              <a:ext cx="3328476" cy="1326131"/>
            </a:xfrm>
            <a:prstGeom prst="roundRect">
              <a:avLst>
                <a:gd name="adj" fmla="val 220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296563" y="243361"/>
              <a:ext cx="3328476" cy="132613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Agenda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252499-9B54-4877-82BC-0DBF69578AC1}" type="slidenum">
              <a:rPr lang="en-US"/>
              <a:t/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© 2021, FGQT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58813" y="1881188"/>
            <a:ext cx="9856787" cy="4319587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644525" indent="-285750">
              <a:buFont typeface="Wingdings"/>
              <a:buChar char="§"/>
              <a:defRPr/>
            </a:lvl2pPr>
            <a:lvl3pPr marL="276225" indent="0">
              <a:buNone/>
              <a:defRPr/>
            </a:lvl3pPr>
            <a:lvl4pPr marL="0" indent="0">
              <a:buFont typeface="Arial"/>
              <a:buNone/>
              <a:defRPr/>
            </a:lvl4pPr>
            <a:lvl5pPr marL="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de-DE"/>
              <a:t>Agenda item</a:t>
            </a:r>
            <a:endParaRPr/>
          </a:p>
          <a:p>
            <a:pPr lvl="1">
              <a:defRPr/>
            </a:pPr>
            <a:r>
              <a:rPr lang="de-DE"/>
              <a:t>Sub </a:t>
            </a:r>
            <a:r>
              <a:rPr lang="de-DE"/>
              <a:t>topic</a:t>
            </a:r>
            <a:endParaRPr lang="de-DE"/>
          </a:p>
          <a:p>
            <a:pPr lvl="0">
              <a:defRPr/>
            </a:pPr>
            <a:r>
              <a:rPr lang="de-DE"/>
              <a:t>Agenda item</a:t>
            </a:r>
            <a:endParaRPr/>
          </a:p>
          <a:p>
            <a:pPr lvl="0">
              <a:defRPr/>
            </a:pPr>
            <a:r>
              <a:rPr lang="de-DE"/>
              <a:t>Agenda item</a:t>
            </a:r>
            <a:endParaRPr/>
          </a:p>
          <a:p>
            <a:pPr lvl="0">
              <a:defRPr/>
            </a:pPr>
            <a:r>
              <a:rPr lang="de-DE"/>
              <a:t>Agenda item</a:t>
            </a:r>
            <a:endParaRPr/>
          </a:p>
          <a:p>
            <a:pPr lvl="0">
              <a:defRPr/>
            </a:pPr>
            <a:r>
              <a:rPr lang="de-DE"/>
              <a:t>Agenda item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Intermediat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 l="0" t="22139" r="0" b="26307"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 userDrawn="1"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58813" y="4239202"/>
            <a:ext cx="9856787" cy="12824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>
              <a:defRPr/>
            </a:pPr>
            <a:r>
              <a:rPr lang="en-US"/>
              <a:t>Here is the title</a:t>
            </a:r>
            <a:endParaRPr/>
          </a:p>
          <a:p>
            <a:pPr lvl="0">
              <a:defRPr/>
            </a:pPr>
            <a:r>
              <a:rPr lang="en-US"/>
              <a:t>(one or two-line )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58812" y="3712582"/>
            <a:ext cx="9856787" cy="26507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Chapter title, e.g. agenda item or thematic classification (single-line)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tandard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Here is the single-line slide title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252499-9B54-4877-82BC-0DBF69578AC1}" type="slidenum">
              <a:rPr lang="en-US"/>
              <a:t/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© 2021, FGQT</a:t>
            </a:r>
            <a:endParaRPr/>
          </a:p>
        </p:txBody>
      </p:sp>
      <p:sp>
        <p:nvSpPr>
          <p:cNvPr id="9" name="Textplatzhalter 2"/>
          <p:cNvSpPr>
            <a:spLocks noGrp="1"/>
          </p:cNvSpPr>
          <p:nvPr>
            <p:ph idx="1"/>
          </p:nvPr>
        </p:nvSpPr>
        <p:spPr bwMode="auto">
          <a:xfrm>
            <a:off x="658814" y="1816926"/>
            <a:ext cx="9856786" cy="43747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de-DE"/>
              <a:t>Text </a:t>
            </a:r>
            <a:r>
              <a:rPr lang="de-DE"/>
              <a:t>first</a:t>
            </a:r>
            <a:r>
              <a:rPr lang="de-DE"/>
              <a:t> Level</a:t>
            </a:r>
            <a:endParaRPr/>
          </a:p>
          <a:p>
            <a:pPr lvl="1">
              <a:defRPr/>
            </a:pPr>
            <a:r>
              <a:rPr lang="de-DE"/>
              <a:t>Text </a:t>
            </a:r>
            <a:r>
              <a:rPr lang="de-DE"/>
              <a:t>second</a:t>
            </a:r>
            <a:r>
              <a:rPr lang="de-DE"/>
              <a:t> Level</a:t>
            </a:r>
            <a:endParaRPr/>
          </a:p>
          <a:p>
            <a:pPr lvl="2">
              <a:defRPr/>
            </a:pPr>
            <a:r>
              <a:rPr lang="de-DE"/>
              <a:t>Text </a:t>
            </a:r>
            <a:r>
              <a:rPr lang="de-DE"/>
              <a:t>third</a:t>
            </a:r>
            <a:r>
              <a:rPr lang="de-DE"/>
              <a:t>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252499-9B54-4877-82BC-0DBF69578AC1}" type="slidenum">
              <a:rPr lang="en-US"/>
              <a:t/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© 2021, FGQT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/>
          <a:srcRect l="0" t="0" r="3010" b="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hteck 19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3977" y="5110626"/>
            <a:ext cx="6056947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2160"/>
              </a:lnSpc>
              <a:spcBef>
                <a:spcPts val="600"/>
              </a:spcBef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>
              <a:defRPr/>
            </a:pPr>
            <a:r>
              <a:rPr lang="de-DE"/>
              <a:t>Name </a:t>
            </a:r>
            <a:r>
              <a:rPr lang="de-DE"/>
              <a:t>of</a:t>
            </a:r>
            <a:r>
              <a:rPr lang="de-DE"/>
              <a:t> </a:t>
            </a:r>
            <a:r>
              <a:rPr lang="de-DE"/>
              <a:t>presenter</a:t>
            </a:r>
            <a:endParaRPr lang="de-DE"/>
          </a:p>
          <a:p>
            <a:pPr>
              <a:defRPr/>
            </a:pPr>
            <a:r>
              <a:rPr lang="de-DE"/>
              <a:t>E-Mail </a:t>
            </a:r>
            <a:r>
              <a:rPr lang="de-DE"/>
              <a:t>address</a:t>
            </a:r>
            <a:endParaRPr lang="de-DE"/>
          </a:p>
          <a:p>
            <a:pPr>
              <a:defRPr/>
            </a:pPr>
            <a:r>
              <a:rPr lang="de-DE"/>
              <a:t>Phone </a:t>
            </a:r>
            <a:r>
              <a:rPr lang="de-DE"/>
              <a:t>number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0026" y="1140114"/>
            <a:ext cx="10291950" cy="3538764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Any</a:t>
            </a:r>
            <a:r>
              <a:rPr lang="de-DE"/>
              <a:t> last </a:t>
            </a:r>
            <a:r>
              <a:rPr lang="de-DE"/>
              <a:t>words</a:t>
            </a:r>
            <a:r>
              <a:rPr lang="de-DE"/>
              <a:t>?</a:t>
            </a:r>
            <a:endParaRPr/>
          </a:p>
        </p:txBody>
      </p:sp>
      <p:sp>
        <p:nvSpPr>
          <p:cNvPr id="26" name="Textfeld 25"/>
          <p:cNvSpPr txBox="1"/>
          <p:nvPr userDrawn="1"/>
        </p:nvSpPr>
        <p:spPr bwMode="auto">
          <a:xfrm>
            <a:off x="83125" y="95140"/>
            <a:ext cx="3360717" cy="83099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bg1"/>
                </a:solidFill>
              </a:rPr>
              <a:t>Focus Group on Quantum</a:t>
            </a:r>
            <a:r>
              <a:rPr lang="de-DE" sz="2400">
                <a:solidFill>
                  <a:schemeClr val="bg1"/>
                </a:solidFill>
              </a:rPr>
              <a:t> Technologies</a:t>
            </a:r>
            <a:endParaRPr lang="de-DE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Überschrift+Aufzählung/Inhalte+2 Lini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 bwMode="auto">
          <a:xfrm>
            <a:off x="144000" y="1296000"/>
            <a:ext cx="11707464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2018-05-07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6C73A770-1660-45DE-B946-DFFC7041C5FD}" type="slidenum">
              <a:rPr lang="de-DE"/>
              <a:t/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ppt-folie-vorlage</a:t>
            </a: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>
          <a:xfrm>
            <a:off x="143340" y="218868"/>
            <a:ext cx="11707464" cy="7776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cxnSp>
        <p:nvCxnSpPr>
          <p:cNvPr id="14" name="Gerade Verbindung 13"/>
          <p:cNvCxnSpPr>
            <a:cxnSpLocks/>
          </p:cNvCxnSpPr>
          <p:nvPr userDrawn="1"/>
        </p:nvCxnSpPr>
        <p:spPr bwMode="auto">
          <a:xfrm>
            <a:off x="287999" y="873600"/>
            <a:ext cx="11616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PTB-Logo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35552" y="216194"/>
            <a:ext cx="1584000" cy="574911"/>
          </a:xfrm>
          <a:prstGeom prst="rect">
            <a:avLst/>
          </a:prstGeom>
        </p:spPr>
      </p:pic>
      <p:grpSp>
        <p:nvGrpSpPr>
          <p:cNvPr id="22" name="Gruppieren 21"/>
          <p:cNvGrpSpPr/>
          <p:nvPr userDrawn="1"/>
        </p:nvGrpSpPr>
        <p:grpSpPr bwMode="auto">
          <a:xfrm>
            <a:off x="270935" y="6421901"/>
            <a:ext cx="11631063" cy="233106"/>
            <a:chOff x="203201" y="4816426"/>
            <a:chExt cx="8723297" cy="174830"/>
          </a:xfrm>
        </p:grpSpPr>
        <p:cxnSp>
          <p:nvCxnSpPr>
            <p:cNvPr id="23" name="Gerade Verbindung 22"/>
            <p:cNvCxnSpPr>
              <a:cxnSpLocks/>
            </p:cNvCxnSpPr>
            <p:nvPr userDrawn="1"/>
          </p:nvCxnSpPr>
          <p:spPr bwMode="auto"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12"/>
            <p:cNvGrpSpPr/>
            <p:nvPr userDrawn="1"/>
          </p:nvGrpSpPr>
          <p:grpSpPr bwMode="auto">
            <a:xfrm>
              <a:off x="203201" y="4847255"/>
              <a:ext cx="8723297" cy="144000"/>
              <a:chOff x="203201" y="4847255"/>
              <a:chExt cx="8723297" cy="144000"/>
            </a:xfrm>
          </p:grpSpPr>
          <p:pic>
            <p:nvPicPr>
              <p:cNvPr id="25" name="Grafik 24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03201" y="4847255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rafik 25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/>
            </p:blipFill>
            <p:spPr bwMode="auto">
              <a:xfrm>
                <a:off x="7414498" y="4847255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Überschrift+Logo rechts+Linie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 bwMode="auto">
          <a:xfrm>
            <a:off x="143339" y="218868"/>
            <a:ext cx="10168141" cy="7776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2018-05-07</a:t>
            </a:r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6C73A770-1660-45DE-B946-DFFC7041C5FD}" type="slidenum">
              <a:rPr lang="de-DE"/>
              <a:t/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ppt-folie-vorlage</a:t>
            </a:r>
            <a:endParaRPr lang="de-DE"/>
          </a:p>
        </p:txBody>
      </p:sp>
      <p:cxnSp>
        <p:nvCxnSpPr>
          <p:cNvPr id="9" name="Gerade Verbindung 8"/>
          <p:cNvCxnSpPr>
            <a:cxnSpLocks/>
          </p:cNvCxnSpPr>
          <p:nvPr userDrawn="1"/>
        </p:nvCxnSpPr>
        <p:spPr bwMode="auto">
          <a:xfrm>
            <a:off x="287999" y="875567"/>
            <a:ext cx="11616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PTB-Logo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35552" y="216194"/>
            <a:ext cx="1584000" cy="57491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658813" y="1185480"/>
            <a:ext cx="9856787" cy="4714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defRPr/>
            </a:pPr>
            <a:r>
              <a:rPr lang="de-DE"/>
              <a:t>Master </a:t>
            </a:r>
            <a:r>
              <a:rPr lang="de-DE"/>
              <a:t>headline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863263" y="6319111"/>
            <a:ext cx="393644" cy="21272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252499-9B54-4877-82BC-0DBF69578AC1}" type="slidenum">
              <a:rPr lang="en-US"/>
              <a:t/>
            </a:fld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58814" y="1816926"/>
            <a:ext cx="9856786" cy="43747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de-DE"/>
              <a:t>Text </a:t>
            </a:r>
            <a:r>
              <a:rPr lang="de-DE"/>
              <a:t>first</a:t>
            </a:r>
            <a:r>
              <a:rPr lang="de-DE"/>
              <a:t> Level</a:t>
            </a:r>
            <a:endParaRPr/>
          </a:p>
          <a:p>
            <a:pPr lvl="1">
              <a:defRPr/>
            </a:pPr>
            <a:r>
              <a:rPr lang="de-DE"/>
              <a:t>Text </a:t>
            </a:r>
            <a:r>
              <a:rPr lang="de-DE"/>
              <a:t>second</a:t>
            </a:r>
            <a:r>
              <a:rPr lang="de-DE"/>
              <a:t> Level</a:t>
            </a:r>
            <a:endParaRPr/>
          </a:p>
          <a:p>
            <a:pPr lvl="2">
              <a:defRPr/>
            </a:pPr>
            <a:r>
              <a:rPr lang="de-DE"/>
              <a:t>Text </a:t>
            </a:r>
            <a:r>
              <a:rPr lang="de-DE"/>
              <a:t>third</a:t>
            </a:r>
            <a:r>
              <a:rPr lang="de-DE"/>
              <a:t> Level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863263" y="6532576"/>
            <a:ext cx="714057" cy="21272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2020, FGQT</a:t>
            </a: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2"/>
          <a:srcRect l="0" t="63174" r="0" b="20870"/>
          <a:stretch/>
        </p:blipFill>
        <p:spPr bwMode="auto">
          <a:xfrm rot="10800000" flipH="1">
            <a:off x="0" y="0"/>
            <a:ext cx="12192000" cy="10212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 userDrawn="1"/>
        </p:nvSpPr>
        <p:spPr bwMode="auto">
          <a:xfrm>
            <a:off x="83125" y="95140"/>
            <a:ext cx="3360717" cy="83099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bg1"/>
                </a:solidFill>
              </a:rPr>
              <a:t>Focus Group on Quantum</a:t>
            </a:r>
            <a:r>
              <a:rPr lang="de-DE" sz="2400">
                <a:solidFill>
                  <a:schemeClr val="bg1"/>
                </a:solidFill>
              </a:rPr>
              <a:t> Technologies</a:t>
            </a:r>
            <a:endParaRPr lang="de-DE" sz="2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1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 typeface="Wingdings"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44475" algn="l" defTabSz="914400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476250" indent="-200025" algn="l" defTabSz="914400">
        <a:lnSpc>
          <a:spcPct val="90000"/>
        </a:lnSpc>
        <a:spcBef>
          <a:spcPts val="500"/>
        </a:spcBef>
        <a:buClr>
          <a:schemeClr val="tx1"/>
        </a:buClr>
        <a:buFont typeface="Arial"/>
        <a:buChar char="‒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>
        <a:lnSpc>
          <a:spcPct val="90000"/>
        </a:lnSpc>
        <a:spcBef>
          <a:spcPts val="500"/>
        </a:spcBef>
        <a:buFont typeface="Wingdings"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>
        <a:lnSpc>
          <a:spcPct val="90000"/>
        </a:lnSpc>
        <a:spcBef>
          <a:spcPts val="500"/>
        </a:spcBef>
        <a:buFont typeface="Wingdings"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1.emf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235032" y="2536967"/>
            <a:ext cx="10060255" cy="265609"/>
          </a:xfrm>
        </p:spPr>
        <p:txBody>
          <a:bodyPr/>
          <a:lstStyle/>
          <a:p>
            <a:pPr>
              <a:defRPr/>
            </a:pPr>
            <a:r>
              <a:rPr lang="en-GB"/>
              <a:t>ICT 13.10.22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235034" y="2961620"/>
            <a:ext cx="9280566" cy="1661993"/>
          </a:xfrm>
        </p:spPr>
        <p:txBody>
          <a:bodyPr/>
          <a:lstStyle/>
          <a:p>
            <a:pPr>
              <a:defRPr/>
            </a:pPr>
            <a:r>
              <a:rPr lang="en-GB" sz="4000">
                <a:latin typeface="Arial"/>
                <a:ea typeface="Arial"/>
              </a:rPr>
              <a:t>Focus Group on Quantum Technologies (FGQT): activities and perspectives </a:t>
            </a:r>
            <a:endParaRPr lang="en-GB" sz="80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auto">
          <a:xfrm>
            <a:off x="1235034" y="4658007"/>
            <a:ext cx="9280565" cy="249299"/>
          </a:xfrm>
        </p:spPr>
        <p:txBody>
          <a:bodyPr/>
          <a:lstStyle/>
          <a:p>
            <a:pPr>
              <a:defRPr/>
            </a:pPr>
            <a:r>
              <a:rPr lang="en-GB"/>
              <a:t>Dr. Nicolas Spethmann (PTB, vice-chair </a:t>
            </a:r>
            <a:r>
              <a:rPr lang="en-GB"/>
              <a:t>CEN-CENELEC FGQT)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18573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252499-9B54-4877-82BC-0DBF69578AC1}" type="slidenum">
              <a:rPr lang="en-US"/>
              <a:t/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5248232" y="2617248"/>
            <a:ext cx="6753267" cy="3701863"/>
          </a:xfrm>
        </p:spPr>
        <p:txBody>
          <a:bodyPr>
            <a:normAutofit/>
          </a:bodyPr>
          <a:lstStyle/>
          <a:p>
            <a:pPr marL="285744" indent="-285744">
              <a:lnSpc>
                <a:spcPct val="120000"/>
              </a:lnSpc>
              <a:buFont typeface="Arial"/>
              <a:buChar char="•"/>
              <a:defRPr/>
            </a:pPr>
            <a:r>
              <a:rPr lang="en-GB"/>
              <a:t>Founded mid 2020, 150+ delegates, 18+ meetings, 150+ contributions</a:t>
            </a:r>
            <a:endParaRPr/>
          </a:p>
          <a:p>
            <a:pPr marL="285744" indent="-285744">
              <a:lnSpc>
                <a:spcPct val="120000"/>
              </a:lnSpc>
              <a:buFont typeface="Arial"/>
              <a:buChar char="•"/>
              <a:defRPr/>
            </a:pPr>
            <a:r>
              <a:rPr lang="en-GB" b="1"/>
              <a:t>Developing roadmap, </a:t>
            </a:r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release probably in a few months</a:t>
            </a:r>
            <a:endParaRPr/>
          </a:p>
          <a:p>
            <a:pPr marL="554025" lvl="1" indent="-285744">
              <a:lnSpc>
                <a:spcPct val="120000"/>
              </a:lnSpc>
              <a:buFont typeface="Arial"/>
              <a:buChar char="•"/>
              <a:defRPr/>
            </a:pPr>
            <a:r>
              <a:rPr lang="en-GB"/>
              <a:t>What to standardise (gaps), when, how and by whom</a:t>
            </a:r>
            <a:endParaRPr/>
          </a:p>
          <a:p>
            <a:pPr marL="554025" lvl="1" indent="-285744">
              <a:lnSpc>
                <a:spcPct val="120000"/>
              </a:lnSpc>
              <a:buFont typeface="Arial"/>
              <a:buChar char="•"/>
              <a:defRPr/>
            </a:pPr>
            <a:r>
              <a:rPr lang="en-GB"/>
              <a:t>Coordinate with ISO/IEC, ETSI, ITU-T, QUIC, </a:t>
            </a:r>
            <a:r>
              <a:rPr lang="en-GB"/>
              <a:t>EuroQCI</a:t>
            </a:r>
            <a:r>
              <a:rPr lang="en-GB"/>
              <a:t>, </a:t>
            </a:r>
            <a:r>
              <a:rPr lang="en-GB"/>
              <a:t>Qflag</a:t>
            </a:r>
            <a:r>
              <a:rPr lang="en-GB"/>
              <a:t>, Qu-Test, other ...</a:t>
            </a:r>
            <a:endParaRPr/>
          </a:p>
          <a:p>
            <a:pPr marL="554025" lvl="1" indent="-285744">
              <a:lnSpc>
                <a:spcPct val="120000"/>
              </a:lnSpc>
              <a:buFont typeface="Arial"/>
              <a:buChar char="•"/>
              <a:defRPr/>
            </a:pPr>
            <a:r>
              <a:rPr lang="en-GB"/>
              <a:t>Spin-off standardisation activities: TC(s) for guidelines, reports, specification</a:t>
            </a:r>
            <a:r>
              <a:rPr lang="en-GB" sz="18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s; </a:t>
            </a:r>
            <a:endParaRPr lang="en-GB" sz="1800" b="0" i="0" u="none" strike="noStrike" cap="none" spc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554024" lvl="1" indent="-285743">
              <a:lnSpc>
                <a:spcPct val="120000"/>
              </a:lnSpc>
              <a:buFont typeface="Arial"/>
              <a:buChar char="•"/>
              <a:defRPr/>
            </a:pPr>
            <a:endParaRPr lang="en-GB" sz="1800" b="0" i="0" u="none" strike="noStrike" cap="none" spc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268280" lvl="1" indent="0">
              <a:lnSpc>
                <a:spcPct val="120000"/>
              </a:lnSpc>
              <a:buFont typeface="Arial"/>
              <a:buNone/>
              <a:defRPr/>
            </a:pPr>
            <a:r>
              <a:rPr lang="en-GB" sz="1800" b="1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Creation of CEN-CLC JTC 22 ‘Quantum Technologies’</a:t>
            </a:r>
            <a:endParaRPr sz="1800" b="1" i="0" u="none" strike="noStrike" cap="none" spc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3977" y="1949461"/>
            <a:ext cx="3599723" cy="25293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27382" y="4570951"/>
            <a:ext cx="3657117" cy="21916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3153220" y="548681"/>
            <a:ext cx="4946121" cy="471487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Key Figures FGQT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2800"/>
              <a:t>Forum to bring together complementary perspectives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252499-9B54-4877-82BC-0DBF69578AC1}" type="slidenum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© 2021, FGQT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 flipH="0" flipV="0">
            <a:off x="658813" y="1904999"/>
            <a:ext cx="9856785" cy="4286693"/>
          </a:xfrm>
        </p:spPr>
        <p:txBody>
          <a:bodyPr/>
          <a:lstStyle/>
          <a:p>
            <a:pPr marL="554038" lvl="1" indent="-285750"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b="1"/>
              <a:t>FGQT</a:t>
            </a:r>
            <a:r>
              <a:rPr lang="en-US" b="1"/>
              <a:t> as forum for academia, industry and standardization experts: establish a common language in order to be able to work together well, efficiently and quickly in the future</a:t>
            </a:r>
            <a:endParaRPr lang="en-GB" b="1"/>
          </a:p>
          <a:p>
            <a:pPr marL="285750" indent="-285750">
              <a:buFont typeface="Arial"/>
              <a:buChar char="•"/>
              <a:defRPr/>
            </a:pPr>
            <a:endParaRPr lang="en-GB"/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830215" y="3452833"/>
            <a:ext cx="4955904" cy="2969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74441" y="3320014"/>
            <a:ext cx="4602879" cy="2932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185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63553" y="415598"/>
            <a:ext cx="6002239" cy="471487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Challenges and Chances 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252499-9B54-4877-82BC-0DBF69578AC1}" type="slidenum">
              <a:rPr lang="en-US"/>
              <a:t/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5577841" y="2126230"/>
            <a:ext cx="6614159" cy="49925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b="1"/>
              <a:t>This is a challenge:</a:t>
            </a:r>
            <a:endParaRPr/>
          </a:p>
          <a:p>
            <a:pPr marL="406390" lvl="1" indent="-285744">
              <a:buFont typeface="Arial"/>
              <a:buChar char="•"/>
              <a:defRPr/>
            </a:pPr>
            <a:r>
              <a:rPr lang="en-GB" sz="2000"/>
              <a:t>Domain experts from diverse, complementary fields</a:t>
            </a:r>
            <a:endParaRPr/>
          </a:p>
          <a:p>
            <a:pPr marL="406390" lvl="1" indent="-285744">
              <a:buFont typeface="Arial"/>
              <a:buChar char="•"/>
              <a:defRPr/>
            </a:pPr>
            <a:r>
              <a:rPr lang="en-GB" sz="2000"/>
              <a:t>There is a danger of addressing only a small portion of delegates at one time</a:t>
            </a:r>
            <a:endParaRPr/>
          </a:p>
          <a:p>
            <a:pPr marL="406390" lvl="1" indent="-285744">
              <a:buFont typeface="Arial"/>
              <a:buChar char="•"/>
              <a:defRPr/>
            </a:pPr>
            <a:r>
              <a:rPr lang="en-GB" sz="2000"/>
              <a:t>How to address a field as wide and diverse as “quantum technologies”?</a:t>
            </a:r>
            <a:endParaRPr/>
          </a:p>
          <a:p>
            <a:pPr marL="406390" lvl="1" indent="-285744">
              <a:buFont typeface="Arial"/>
              <a:buChar char="•"/>
              <a:defRPr/>
            </a:pPr>
            <a:endParaRPr lang="en-GB" sz="2000"/>
          </a:p>
          <a:p>
            <a:pPr>
              <a:defRPr/>
            </a:pPr>
            <a:r>
              <a:rPr lang="en-GB" sz="2000" b="1"/>
              <a:t>And also a chance:</a:t>
            </a:r>
            <a:endParaRPr/>
          </a:p>
          <a:p>
            <a:pPr marL="406390" lvl="1" indent="-285744">
              <a:buFont typeface="Arial"/>
              <a:buChar char="•"/>
              <a:defRPr/>
            </a:pPr>
            <a:r>
              <a:rPr lang="en-GB" sz="2000"/>
              <a:t>Many QT components common across fields</a:t>
            </a:r>
            <a:endParaRPr/>
          </a:p>
          <a:p>
            <a:pPr marL="406390" lvl="1" indent="-285744">
              <a:buFont typeface="Arial"/>
              <a:buChar char="•"/>
              <a:defRPr/>
            </a:pPr>
            <a:r>
              <a:rPr lang="en-GB" sz="2000"/>
              <a:t>Horizontal layers connect fields</a:t>
            </a:r>
            <a:endParaRPr/>
          </a:p>
          <a:p>
            <a:pPr marL="406390" lvl="1" indent="-285744">
              <a:buFont typeface="Arial"/>
              <a:buChar char="•"/>
              <a:defRPr/>
            </a:pPr>
            <a:r>
              <a:rPr lang="en-GB" sz="2000"/>
              <a:t>FQGT can support development of coherent standardization and prevent double-development/work and prevent later adaptions</a:t>
            </a:r>
            <a:endParaRPr/>
          </a:p>
          <a:p>
            <a:pPr marL="406390" lvl="1" indent="-285744">
              <a:buFont typeface="Arial"/>
              <a:buChar char="•"/>
              <a:defRPr/>
            </a:pPr>
            <a:r>
              <a:rPr lang="en-GB" sz="2000" b="1"/>
              <a:t>Framework for standardization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2476925" y="990462"/>
            <a:ext cx="6201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2400" b="1">
                <a:solidFill>
                  <a:schemeClr val="bg1"/>
                </a:solidFill>
              </a:rPr>
              <a:t>FGQT includes all QT-fields</a:t>
            </a:r>
            <a:endParaRPr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 l="0" t="0" r="0" b="730"/>
          <a:stretch/>
        </p:blipFill>
        <p:spPr bwMode="auto">
          <a:xfrm>
            <a:off x="63807" y="2632841"/>
            <a:ext cx="5364849" cy="3455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18573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252499-9B54-4877-82BC-0DBF69578AC1}" type="slidenum">
              <a:rPr lang="en-US"/>
              <a:t/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527381" y="2159143"/>
            <a:ext cx="4704523" cy="1579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650"/>
              <a:t>Horizontal layer and cross cutting of QT components, sub-systems, platforms</a:t>
            </a:r>
            <a:endParaRPr lang="en-GB" sz="265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8240" y="3334407"/>
            <a:ext cx="4163692" cy="298470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 bwMode="auto">
          <a:xfrm>
            <a:off x="1192008" y="267225"/>
            <a:ext cx="6912768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750" b="1">
                <a:solidFill>
                  <a:schemeClr val="bg1"/>
                </a:solidFill>
              </a:rPr>
              <a:t>Framework and Identification of Standardization Needs</a:t>
            </a:r>
            <a:endParaRPr lang="de-DE" sz="3750" b="1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84379" y="1832724"/>
            <a:ext cx="6791885" cy="4930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10045911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1999" cy="1857314"/>
          </a:xfrm>
          <a:prstGeom prst="rect">
            <a:avLst/>
          </a:prstGeom>
        </p:spPr>
      </p:pic>
      <p:sp>
        <p:nvSpPr>
          <p:cNvPr id="1507187577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0E2BF5-A410-6422-D326-CA8F392CF582}" type="slidenum">
              <a:rPr lang="en-US"/>
              <a:t/>
            </a:fld>
            <a:endParaRPr lang="en-US"/>
          </a:p>
        </p:txBody>
      </p:sp>
      <p:sp>
        <p:nvSpPr>
          <p:cNvPr id="5277329" name="Textfeld 12"/>
          <p:cNvSpPr txBox="1"/>
          <p:nvPr/>
        </p:nvSpPr>
        <p:spPr bwMode="auto">
          <a:xfrm>
            <a:off x="1192007" y="267224"/>
            <a:ext cx="6912911" cy="123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sz="3750" b="1" i="0" u="none" strike="noStrike" cap="none" spc="0">
                <a:solidFill>
                  <a:schemeClr val="bg2"/>
                </a:solidFill>
                <a:latin typeface="Arial"/>
                <a:ea typeface="Arial"/>
                <a:cs typeface="Arial"/>
              </a:rPr>
              <a:t>Timeline for Standardization of Enabling Technologies</a:t>
            </a:r>
            <a:endParaRPr sz="3750" b="1" i="0" u="none" strike="noStrike" cap="none" spc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28107355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06086" y="2016967"/>
            <a:ext cx="8627717" cy="4854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0793983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1999" cy="1857314"/>
          </a:xfrm>
          <a:prstGeom prst="rect">
            <a:avLst/>
          </a:prstGeom>
        </p:spPr>
      </p:pic>
      <p:sp>
        <p:nvSpPr>
          <p:cNvPr id="816846104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5E2CAC-5B99-982C-B6FE-FC99AC0436A7}" type="slidenum">
              <a:rPr lang="en-US"/>
              <a:t/>
            </a:fld>
            <a:endParaRPr lang="en-US"/>
          </a:p>
        </p:txBody>
      </p:sp>
      <p:sp>
        <p:nvSpPr>
          <p:cNvPr id="1884146576" name="Textfeld 12"/>
          <p:cNvSpPr txBox="1"/>
          <p:nvPr/>
        </p:nvSpPr>
        <p:spPr bwMode="auto">
          <a:xfrm>
            <a:off x="1192007" y="267224"/>
            <a:ext cx="6913847" cy="123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sz="3750" b="1" i="0" u="none" strike="noStrike" cap="none" spc="0">
                <a:solidFill>
                  <a:schemeClr val="bg2"/>
                </a:solidFill>
                <a:latin typeface="Arial"/>
                <a:ea typeface="Arial"/>
                <a:cs typeface="Arial"/>
              </a:rPr>
              <a:t>Timeline for Standardization of Quantum Computing</a:t>
            </a:r>
            <a:endParaRPr sz="3750" b="1" i="0" u="none" strike="noStrike" cap="none" spc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14126039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69673" y="1932139"/>
            <a:ext cx="10190410" cy="4960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185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932386" y="245427"/>
            <a:ext cx="4524704" cy="1197119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Conclusion &amp; Perspective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252499-9B54-4877-82BC-0DBF69578AC1}" type="slidenum">
              <a:rPr lang="en-US"/>
              <a:t/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5727538" y="2002059"/>
            <a:ext cx="6432669" cy="4778800"/>
          </a:xfrm>
        </p:spPr>
        <p:txBody>
          <a:bodyPr vertOverflow="overflow" horzOverflow="overflow" vert="horz" wrap="square" lIns="0" tIns="0" rIns="0" bIns="0" numCol="1" spcCol="0" rtlCol="0" fromWordArt="0" anchor="t" anchorCtr="0" forceAA="0" upright="0" compatLnSpc="0">
            <a:normAutofit/>
          </a:bodyPr>
          <a:lstStyle/>
          <a:p>
            <a:pPr marL="554025" lvl="1" indent="-285744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/>
              <a:t>Roadmap: Standards How and When and by Whom?</a:t>
            </a:r>
            <a:endParaRPr/>
          </a:p>
          <a:p>
            <a:pPr marL="554025" lvl="1" indent="-285744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/>
              <a:t>European voice in international/worldwide organizations</a:t>
            </a:r>
            <a:endParaRPr lang="en-GB"/>
          </a:p>
          <a:p>
            <a:pPr marL="554024" lvl="1" indent="-285743">
              <a:lnSpc>
                <a:spcPct val="120000"/>
              </a:lnSpc>
              <a:spcBef>
                <a:spcPts val="1199"/>
              </a:spcBef>
              <a:spcAft>
                <a:spcPts val="599"/>
              </a:spcAft>
              <a:buFont typeface="Arial"/>
              <a:buChar char="•"/>
              <a:defRPr/>
            </a:pPr>
            <a:r>
              <a:rPr lang="en-GB"/>
              <a:t>Pave the way for technical </a:t>
            </a:r>
            <a:r>
              <a:rPr lang="en-GB"/>
              <a:t>commitees</a:t>
            </a:r>
            <a:r>
              <a:rPr lang="en-GB"/>
              <a:t> and specific standardization work: </a:t>
            </a:r>
            <a:r>
              <a:rPr lang="en-GB" sz="1800" b="1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Creation of CEN-CLC JTC 22 ‘Quantum Technologies’</a:t>
            </a:r>
            <a:endParaRPr sz="18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554025" lvl="1" indent="-285744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/>
              <a:t>First important standardization activity: Terminology, metrics, parameters to characterized the quality of components</a:t>
            </a:r>
            <a:endParaRPr lang="en-GB"/>
          </a:p>
          <a:p>
            <a:pPr marL="554025" lvl="1" indent="-285744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b="1"/>
              <a:t>Provide overview and guidance: coherent framework for QT standardization</a:t>
            </a:r>
            <a:endParaRPr/>
          </a:p>
          <a:p>
            <a:pPr marL="554025" lvl="1" indent="-285744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/>
              <a:t>Help to connect and “streamline” current standardization efforts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2047" y="1885452"/>
            <a:ext cx="4806836" cy="344573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 bwMode="auto">
          <a:xfrm>
            <a:off x="2063552" y="1201902"/>
            <a:ext cx="6880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623391" y="6319194"/>
            <a:ext cx="6151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/>
              <a:t>https://arxiv.org/abs/2203.01622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935092" y="5580529"/>
            <a:ext cx="4148392" cy="118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b="1" i="0">
                <a:solidFill>
                  <a:srgbClr val="2D2D2D"/>
                </a:solidFill>
                <a:latin typeface="Open Sans"/>
              </a:rPr>
              <a:t>„Towards European Standards </a:t>
            </a:r>
            <a:endParaRPr/>
          </a:p>
          <a:p>
            <a:pPr algn="l">
              <a:defRPr/>
            </a:pPr>
            <a:r>
              <a:rPr lang="de-DE" b="1" i="0">
                <a:solidFill>
                  <a:srgbClr val="2D2D2D"/>
                </a:solidFill>
                <a:latin typeface="Open Sans"/>
              </a:rPr>
              <a:t>for Quantum Technologies“</a:t>
            </a:r>
            <a:endParaRPr/>
          </a:p>
          <a:p>
            <a:pPr>
              <a:defRPr/>
            </a:pPr>
            <a:br>
              <a:rPr lang="de-DE"/>
            </a:b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FGQT Master 2020 v1">
  <a:themeElements>
    <a:clrScheme name="DIN Farben v11">
      <a:dk1>
        <a:srgbClr val="004164"/>
      </a:dk1>
      <a:lt1>
        <a:sysClr val="window" lastClr="FFFFFF"/>
      </a:lt1>
      <a:dk2>
        <a:srgbClr val="9B918C"/>
      </a:dk2>
      <a:lt2>
        <a:srgbClr val="FFFFFF"/>
      </a:lt2>
      <a:accent1>
        <a:srgbClr val="004164"/>
      </a:accent1>
      <a:accent2>
        <a:srgbClr val="9B918C"/>
      </a:accent2>
      <a:accent3>
        <a:srgbClr val="009BDC"/>
      </a:accent3>
      <a:accent4>
        <a:srgbClr val="D2D700"/>
      </a:accent4>
      <a:accent5>
        <a:srgbClr val="FAB900"/>
      </a:accent5>
      <a:accent6>
        <a:srgbClr val="DC5A64"/>
      </a:accent6>
      <a:hlink>
        <a:srgbClr val="004164"/>
      </a:hlink>
      <a:folHlink>
        <a:srgbClr val="0083CA"/>
      </a:folHlink>
    </a:clrScheme>
    <a:fontScheme name="DIN Schrift 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DIN_Master_26-11-2018_V2</Template>
  <TotalTime>0</TotalTime>
  <Words>0</Words>
  <Application>ONLYOFFICE/7.2.0.204</Application>
  <DocSecurity>0</DocSecurity>
  <PresentationFormat>Breitbild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Marius Loeffler</dc:creator>
  <cp:keywords/>
  <dc:description/>
  <dc:identifier/>
  <dc:language/>
  <cp:lastModifiedBy>Nicolas Spethmann</cp:lastModifiedBy>
  <cp:revision>384</cp:revision>
  <dcterms:created xsi:type="dcterms:W3CDTF">2018-12-18T15:48:41Z</dcterms:created>
  <dcterms:modified xsi:type="dcterms:W3CDTF">2022-10-12T12:39:45Z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NOC_DocumentClassification">
    <vt:lpwstr>5;#TNO Internal|1a23c89f-ef54-4907-86fd-8242403ff722</vt:lpwstr>
  </property>
  <property fmtid="{D5CDD505-2E9C-101B-9397-08002B2CF9AE}" pid="3" name="ContentTypeId">
    <vt:lpwstr>0x010100A35317DCC28344A7B82488658A034A5C010049E6781B26AE584781B1D5DEFABC38AD</vt:lpwstr>
  </property>
  <property fmtid="{D5CDD505-2E9C-101B-9397-08002B2CF9AE}" pid="4" name="TNOC_DocumentType">
    <vt:lpwstr/>
  </property>
  <property fmtid="{D5CDD505-2E9C-101B-9397-08002B2CF9AE}" pid="5" name="TNOC_ClusterType">
    <vt:lpwstr>1;#Project|fa11c4c9-105f-402c-bb40-9a56b4989397</vt:lpwstr>
  </property>
  <property fmtid="{D5CDD505-2E9C-101B-9397-08002B2CF9AE}" pid="6" name="_dlc_DocIdItemGuid">
    <vt:lpwstr>1c40b0f1-8cbd-45cf-babe-22d975068b7e</vt:lpwstr>
  </property>
  <property fmtid="{D5CDD505-2E9C-101B-9397-08002B2CF9AE}" pid="7" name="TNOC_DocumentCategory">
    <vt:lpwstr/>
  </property>
  <property fmtid="{D5CDD505-2E9C-101B-9397-08002B2CF9AE}" pid="8" name="TNOC_DocumentSetType">
    <vt:lpwstr/>
  </property>
</Properties>
</file>