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1" r:id="rId2"/>
  </p:sldMasterIdLst>
  <p:notesMasterIdLst>
    <p:notesMasterId r:id="rId11"/>
  </p:notesMasterIdLst>
  <p:handoutMasterIdLst>
    <p:handoutMasterId r:id="rId12"/>
  </p:handoutMasterIdLst>
  <p:sldIdLst>
    <p:sldId id="257" r:id="rId3"/>
    <p:sldId id="256" r:id="rId4"/>
    <p:sldId id="259" r:id="rId5"/>
    <p:sldId id="260" r:id="rId6"/>
    <p:sldId id="261" r:id="rId7"/>
    <p:sldId id="262" r:id="rId8"/>
    <p:sldId id="265" r:id="rId9"/>
    <p:sldId id="258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3BF690F-54E2-DC4F-8019-AF24FEF81D0D}">
          <p14:sldIdLst>
            <p14:sldId id="257"/>
          </p14:sldIdLst>
        </p14:section>
        <p14:section name="Untitled Section" id="{D98BE79F-E2DF-7B49-8E06-3EAA3CA072A5}">
          <p14:sldIdLst>
            <p14:sldId id="256"/>
            <p14:sldId id="259"/>
            <p14:sldId id="260"/>
            <p14:sldId id="261"/>
            <p14:sldId id="262"/>
            <p14:sldId id="265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nowood@me.com" initials="s" lastIdx="1" clrIdx="0">
    <p:extLst>
      <p:ext uri="{19B8F6BF-5375-455C-9EA6-DF929625EA0E}">
        <p15:presenceInfo xmlns:p15="http://schemas.microsoft.com/office/powerpoint/2012/main" userId="886c7c8bd1f7634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25A"/>
    <a:srgbClr val="07407B"/>
    <a:srgbClr val="7FCDEE"/>
    <a:srgbClr val="B4B9C7"/>
    <a:srgbClr val="4470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21" autoAdjust="0"/>
    <p:restoredTop sz="94662"/>
  </p:normalViewPr>
  <p:slideViewPr>
    <p:cSldViewPr snapToGrid="0" snapToObjects="1">
      <p:cViewPr varScale="1">
        <p:scale>
          <a:sx n="115" d="100"/>
          <a:sy n="115" d="100"/>
        </p:scale>
        <p:origin x="240" y="5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2" d="100"/>
          <a:sy n="112" d="100"/>
        </p:scale>
        <p:origin x="43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FC5C952F-4752-0C40-8311-5C0C6E2DA8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F82D9E6-B5FF-C448-BBA3-680FDD158E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B14CA-DDBB-9D4F-B2C2-30D44ADFDE3E}" type="datetimeFigureOut">
              <a:rPr lang="it-IT" smtClean="0"/>
              <a:t>24/01/22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A903176-48A4-854C-BE82-F8FE693B16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65AAD05-8C9A-2A4A-A9FB-65F2375F81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AB525-2557-5744-91B5-9299B41187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7531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D5F4C-A139-7E40-960E-05E94CBA483F}" type="datetimeFigureOut">
              <a:rPr lang="it-IT" smtClean="0"/>
              <a:t>24/01/22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F83B3-0C21-BA46-891E-E923391B397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1366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47255-FFFC-594D-AB1B-6B84712EEF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65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0129" y="4513044"/>
            <a:ext cx="11071742" cy="820996"/>
          </a:xfrm>
        </p:spPr>
        <p:txBody>
          <a:bodyPr anchor="b">
            <a:normAutofit/>
          </a:bodyPr>
          <a:lstStyle>
            <a:lvl1pPr algn="r">
              <a:defRPr sz="4600">
                <a:solidFill>
                  <a:srgbClr val="2822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0129" y="5449186"/>
            <a:ext cx="11071742" cy="380116"/>
          </a:xfrm>
        </p:spPr>
        <p:txBody>
          <a:bodyPr>
            <a:noAutofit/>
          </a:bodyPr>
          <a:lstStyle>
            <a:lvl1pPr marL="0" indent="0" algn="r">
              <a:lnSpc>
                <a:spcPts val="2500"/>
              </a:lnSpc>
              <a:buNone/>
              <a:defRPr sz="3000">
                <a:solidFill>
                  <a:srgbClr val="2822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 err="1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065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94366-F161-9F41-ADCC-B7A59E379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14793-4AE8-0045-B237-051D8525D4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3A62D9-3CFE-674A-85C9-9CCE56C030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69DA86-CA3C-6645-9CFB-6F6ADA577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2688D-5062-DC41-BCCE-C31751DDA100}" type="datetime1">
              <a:rPr lang="it-IT" smtClean="0"/>
              <a:pPr/>
              <a:t>24/01/22</a:t>
            </a:fld>
            <a:endParaRPr lang="it-I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CCF7C0-4436-2C4C-A145-58A4EB9FE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FF78DD-BC99-7C46-B646-68092DEDB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34010506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EF8D1-FDAC-BF4D-81E7-60DF0CB5B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341B7F-0828-8C4E-8F02-878B73D68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00E3B6-CAB4-774A-A759-7F4C16A0A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DDE6D0-19BD-C041-BC85-467C366ECA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A426E1-7A09-2448-AEB4-9AC964B01F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B1955F-81F6-8B4C-9258-E599C560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2688D-5062-DC41-BCCE-C31751DDA100}" type="datetime1">
              <a:rPr lang="it-IT" smtClean="0"/>
              <a:pPr/>
              <a:t>24/01/22</a:t>
            </a:fld>
            <a:endParaRPr lang="it-IT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985ED7-F7EC-2F42-B1D8-F4D37601B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DFAD2B-7CE2-C34B-A3B7-07D950C92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0186814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8F364-669A-C543-9915-E37F60B50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220FBE-C8E8-8647-B46E-4D3A4102E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2688D-5062-DC41-BCCE-C31751DDA100}" type="datetime1">
              <a:rPr lang="it-IT" smtClean="0"/>
              <a:pPr/>
              <a:t>24/01/22</a:t>
            </a:fld>
            <a:endParaRPr lang="it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49876C-DC57-A04B-9463-BAF8701C8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22A335-AFD5-314F-A9D8-B17E3332E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2839396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FE43DA-D843-7F42-AD68-7E8CAA7E8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2688D-5062-DC41-BCCE-C31751DDA100}" type="datetime1">
              <a:rPr lang="it-IT" smtClean="0"/>
              <a:pPr/>
              <a:t>24/01/22</a:t>
            </a:fld>
            <a:endParaRPr lang="it-IT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8771FC-07DA-784C-8755-906426A44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1A88F7-AA20-9F43-87D9-0B82904E3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5172129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5EFCD-C8BA-AB46-B869-176F7D5E3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EA5FB-C8FC-C941-9FC0-EE68B4184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808901-864D-984F-9D15-3293B4EE7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24CF12-191F-EF4F-8EC5-2A05674ED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2688D-5062-DC41-BCCE-C31751DDA100}" type="datetime1">
              <a:rPr lang="it-IT" smtClean="0"/>
              <a:pPr/>
              <a:t>24/01/22</a:t>
            </a:fld>
            <a:endParaRPr lang="it-I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75B8DE-F211-2B45-9C2D-21055C545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9E7CEE-3721-5A42-A71F-C26694122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1454151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DD123-C44B-5847-9A0E-0A9D660BC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21FAD2-5564-EC4E-B06C-BF85D6C386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F5467E-E542-C441-A194-E7902F48F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582667-3C65-8945-BE35-F0E885AA7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2688D-5062-DC41-BCCE-C31751DDA100}" type="datetime1">
              <a:rPr lang="it-IT" smtClean="0"/>
              <a:pPr/>
              <a:t>24/01/22</a:t>
            </a:fld>
            <a:endParaRPr lang="it-I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30E9D-EC12-D14D-BE87-3E8122E31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AC7A95-6204-E243-9B56-31D3C09C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0271789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49E32-2BD2-C143-B968-39D2B8B70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DBF477-A03C-C94A-96C2-F6FBC2628B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516F4-691A-0D42-96A2-D887E3989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2688D-5062-DC41-BCCE-C31751DDA100}" type="datetime1">
              <a:rPr lang="it-IT" smtClean="0"/>
              <a:pPr/>
              <a:t>24/01/22</a:t>
            </a:fld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480C8-6FDB-3045-9357-4CA643796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3A1B6-2595-CF48-A971-CE51FD0CB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0738733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23603D-1AA6-D249-AAA9-23F249A7AB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661BE-D080-1845-AA01-B20E8BD1A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65BC4-76DF-CC4E-8B60-A1E58A16F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2688D-5062-DC41-BCCE-C31751DDA100}" type="datetime1">
              <a:rPr lang="it-IT" smtClean="0"/>
              <a:pPr/>
              <a:t>24/01/22</a:t>
            </a:fld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C0DE3-EF8A-0C44-907C-8632B2B97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FC471-4CB0-8746-B719-D1B77EFC2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0265933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A8C-9EBF-DB49-9B9D-05E37584E40B}" type="datetime1">
              <a:rPr lang="it-IT" smtClean="0"/>
              <a:t>24/01/22</a:t>
            </a:fld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‹#›</a:t>
            </a:fld>
            <a:endParaRPr lang="it-IT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450BCE8-1C1E-364C-BF29-69D95450C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238" y="375628"/>
            <a:ext cx="7366854" cy="610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43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778A-49EF-5148-AD2C-2B49FC124A50}" type="datetime1">
              <a:rPr lang="it-IT" smtClean="0"/>
              <a:t>24/01/22</a:t>
            </a:fld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‹#›</a:t>
            </a:fld>
            <a:endParaRPr lang="it-IT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2C09B68-9AC4-1344-AD87-FFBAC1E4B0B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1425388"/>
            <a:ext cx="10515600" cy="4751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 dirty="0"/>
              <a:t>First </a:t>
            </a:r>
            <a:r>
              <a:rPr lang="it-IT" dirty="0" err="1"/>
              <a:t>level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355296B-A5B0-8742-920C-CBE76DFFD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238" y="375628"/>
            <a:ext cx="7366854" cy="610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180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412876"/>
            <a:ext cx="8311469" cy="490237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the text </a:t>
            </a:r>
            <a:r>
              <a:rPr lang="it-IT" dirty="0" err="1"/>
              <a:t>styles</a:t>
            </a:r>
            <a:r>
              <a:rPr lang="it-IT" dirty="0"/>
              <a:t> of the schema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6854-A6A7-5949-964E-D699AE27E8B1}" type="datetime1">
              <a:rPr lang="it-IT" smtClean="0"/>
              <a:t>24/01/22</a:t>
            </a:fld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‹#›</a:t>
            </a:fld>
            <a:endParaRPr lang="it-IT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6106ACA-78F5-774B-B7D7-00FB25CE251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0264" y="2200276"/>
            <a:ext cx="6722693" cy="382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 dirty="0"/>
              <a:t>First </a:t>
            </a:r>
            <a:r>
              <a:rPr lang="it-IT" dirty="0" err="1"/>
              <a:t>level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D2D2AE2-17FB-1F4A-9370-B4907C4C141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9788" y="2200276"/>
            <a:ext cx="3932237" cy="3829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the text </a:t>
            </a:r>
            <a:r>
              <a:rPr lang="it-IT" dirty="0" err="1"/>
              <a:t>styles</a:t>
            </a:r>
            <a:r>
              <a:rPr lang="it-IT" dirty="0"/>
              <a:t> of the schema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D1B0EEB-60B9-514A-8404-D9677E695BB1}"/>
              </a:ext>
            </a:extLst>
          </p:cNvPr>
          <p:cNvSpPr txBox="1">
            <a:spLocks/>
          </p:cNvSpPr>
          <p:nvPr userDrawn="1"/>
        </p:nvSpPr>
        <p:spPr>
          <a:xfrm>
            <a:off x="4186238" y="375628"/>
            <a:ext cx="7366854" cy="610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28225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82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738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8966F-C89C-6E49-9625-CAC73CBC9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FED88-D362-CA4F-ABBA-CCEC32369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85F2C-DB15-2F49-B8B0-4A5D4B648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BE1B8-3749-B345-B224-17B6D9C0D168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279D0-7AD2-E34B-B55D-3D007A994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11A12-C922-084F-8B52-5EEC1AE93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E931-60B2-954A-A3BE-2D7B2702F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27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80B1B-508B-EA49-BD6F-B807A47D9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1882C5-5018-6A4D-B31F-D81D664B6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302CA-03AC-C840-ABC4-919B060BF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2688D-5062-DC41-BCCE-C31751DDA100}" type="datetime1">
              <a:rPr lang="it-IT" smtClean="0"/>
              <a:pPr/>
              <a:t>24/01/22</a:t>
            </a:fld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ABBB7-AE58-B942-B631-D3D90246A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E2E44-A35F-E742-970D-4266F410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295851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8966F-C89C-6E49-9625-CAC73CBC9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FED88-D362-CA4F-ABBA-CCEC32369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85F2C-DB15-2F49-B8B0-4A5D4B648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2688D-5062-DC41-BCCE-C31751DDA100}" type="datetime1">
              <a:rPr lang="it-IT" smtClean="0"/>
              <a:pPr/>
              <a:t>24/01/22</a:t>
            </a:fld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279D0-7AD2-E34B-B55D-3D007A994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11A12-C922-084F-8B52-5EEC1AE93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5123192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B04C6-0DE5-C74F-B486-253281521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CA98A-5572-B34B-8B38-97D7258EC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09DEF-F563-C646-8671-9F2E0630C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2688D-5062-DC41-BCCE-C31751DDA100}" type="datetime1">
              <a:rPr lang="it-IT" smtClean="0"/>
              <a:pPr/>
              <a:t>24/01/22</a:t>
            </a:fld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47D89-F1B3-B24D-AF4A-B9BCD362E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1C8FB-4F42-554C-8B8C-7053E0B96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4529365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86238" y="375628"/>
            <a:ext cx="7366854" cy="610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958" y="1574840"/>
            <a:ext cx="108760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First </a:t>
            </a:r>
            <a:r>
              <a:rPr lang="it-IT" dirty="0" err="1"/>
              <a:t>level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81426" y="6406622"/>
            <a:ext cx="133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822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9D2688D-5062-DC41-BCCE-C31751DDA100}" type="datetime1">
              <a:rPr lang="it-IT" smtClean="0"/>
              <a:pPr/>
              <a:t>24/01/22</a:t>
            </a:fld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15650" y="6406622"/>
            <a:ext cx="637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822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45175DA-277F-B548-B500-1BF71FE23091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058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3" r:id="rId3"/>
    <p:sldLayoutId id="2147483668" r:id="rId4"/>
    <p:sldLayoutId id="2147483670" r:id="rId5"/>
    <p:sldLayoutId id="2147483683" r:id="rId6"/>
  </p:sldLayoutIdLs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>
          <a:solidFill>
            <a:srgbClr val="28225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9"/>
        </a:buBlip>
        <a:defRPr sz="2800" kern="1200">
          <a:solidFill>
            <a:srgbClr val="2822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sz="2400" kern="1200">
          <a:solidFill>
            <a:srgbClr val="2822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sz="2000" kern="1200">
          <a:solidFill>
            <a:srgbClr val="2822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sz="1800" kern="1200">
          <a:solidFill>
            <a:srgbClr val="2822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sz="1800" kern="1200">
          <a:solidFill>
            <a:srgbClr val="2822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922577-43ED-7143-BBA7-CD79A627F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7C87A-4F75-0144-9907-5754F4560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6C268-4D27-5D4D-8693-98B8C3A84E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2688D-5062-DC41-BCCE-C31751DDA100}" type="datetime1">
              <a:rPr lang="it-IT" smtClean="0"/>
              <a:pPr/>
              <a:t>24/01/22</a:t>
            </a:fld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99789-3A1A-E846-B603-E9A53D796A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9B0EB-4A55-0A4B-B6EF-8A80FA62F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175DA-277F-B548-B500-1BF71FE23091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5838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6D51ADC-0C71-F647-A735-8B955ED026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Women in Standards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E67EB3F-520F-344A-8449-9D212FFA61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quiet but powerful voice for positive societal change</a:t>
            </a:r>
          </a:p>
          <a:p>
            <a:r>
              <a:rPr lang="en-US" dirty="0"/>
              <a:t>Identifying the invisible’ women’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625BD8-2B5C-40A9-9A27-EC9790B1C4C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0858500" y="6407150"/>
            <a:ext cx="1333500" cy="365125"/>
          </a:xfrm>
        </p:spPr>
        <p:txBody>
          <a:bodyPr/>
          <a:lstStyle/>
          <a:p>
            <a:fld id="{143D9A8C-9EBF-DB49-9B9D-05E37584E40B}" type="datetime1">
              <a:rPr lang="it-IT" smtClean="0"/>
              <a:t>24/01/22</a:t>
            </a:fld>
            <a:endParaRPr lang="it-I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A936C6-83E4-4E1C-A886-9ACCBBD609F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53825" y="6407150"/>
            <a:ext cx="638175" cy="365125"/>
          </a:xfrm>
        </p:spPr>
        <p:txBody>
          <a:bodyPr/>
          <a:lstStyle/>
          <a:p>
            <a:fld id="{345175DA-277F-B548-B500-1BF71FE2309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8470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1CB41F-0D6A-314A-884A-79150E430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it-IT" dirty="0"/>
              <a:t>A </a:t>
            </a:r>
            <a:r>
              <a:rPr lang="it-IT" dirty="0" err="1"/>
              <a:t>quiet</a:t>
            </a:r>
            <a:r>
              <a:rPr lang="it-IT" dirty="0"/>
              <a:t> </a:t>
            </a:r>
            <a:r>
              <a:rPr lang="it-IT" dirty="0" err="1"/>
              <a:t>but</a:t>
            </a:r>
            <a:r>
              <a:rPr lang="it-IT" dirty="0"/>
              <a:t>  </a:t>
            </a:r>
            <a:r>
              <a:rPr lang="it-IT" dirty="0" err="1"/>
              <a:t>powerful</a:t>
            </a:r>
            <a:r>
              <a:rPr lang="it-IT" dirty="0"/>
              <a:t> voice for positive </a:t>
            </a:r>
            <a:r>
              <a:rPr lang="it-IT" dirty="0" err="1"/>
              <a:t>societal</a:t>
            </a:r>
            <a:r>
              <a:rPr lang="it-IT" dirty="0"/>
              <a:t> </a:t>
            </a:r>
            <a:r>
              <a:rPr lang="it-IT" dirty="0" err="1"/>
              <a:t>change</a:t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E8FDD4-460E-A447-B519-C252D01F59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err="1"/>
              <a:t>Women</a:t>
            </a:r>
            <a:r>
              <a:rPr lang="it-IT" dirty="0"/>
              <a:t> are </a:t>
            </a:r>
            <a:r>
              <a:rPr lang="it-IT" dirty="0" err="1"/>
              <a:t>few</a:t>
            </a:r>
            <a:r>
              <a:rPr lang="it-IT" dirty="0"/>
              <a:t> in </a:t>
            </a:r>
            <a:r>
              <a:rPr lang="it-IT" dirty="0" err="1"/>
              <a:t>standards</a:t>
            </a:r>
            <a:r>
              <a:rPr lang="it-IT" dirty="0"/>
              <a:t> </a:t>
            </a:r>
            <a:r>
              <a:rPr lang="it-IT" dirty="0" err="1"/>
              <a:t>writing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 err="1"/>
              <a:t>Our</a:t>
            </a:r>
            <a:r>
              <a:rPr lang="it-IT" dirty="0"/>
              <a:t> </a:t>
            </a:r>
            <a:r>
              <a:rPr lang="it-IT" dirty="0" err="1"/>
              <a:t>contribution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valued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6882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15B360-F518-674C-B624-8E74735BD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A8C-9EBF-DB49-9B9D-05E37584E40B}" type="datetime1">
              <a:rPr lang="it-IT" smtClean="0"/>
              <a:t>24/01/22</a:t>
            </a:fld>
            <a:endParaRPr lang="it-I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FCFF72-0DD2-7646-8668-7F292C376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3</a:t>
            </a:fld>
            <a:endParaRPr lang="it-IT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590FC9-E1B8-5447-A87A-B6F56A59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It is what it is!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8C9FEB-8AB8-1F40-B4DB-563D8452E6A1}"/>
              </a:ext>
            </a:extLst>
          </p:cNvPr>
          <p:cNvSpPr txBox="1"/>
          <p:nvPr/>
        </p:nvSpPr>
        <p:spPr>
          <a:xfrm>
            <a:off x="1862052" y="1928553"/>
            <a:ext cx="71655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Women are few in standards</a:t>
            </a:r>
          </a:p>
          <a:p>
            <a:r>
              <a:rPr lang="en-US" dirty="0"/>
              <a:t>Our contribution is valued</a:t>
            </a:r>
          </a:p>
          <a:p>
            <a:r>
              <a:rPr lang="en-US" dirty="0"/>
              <a:t>Time pressure is great to achieve consensus</a:t>
            </a:r>
          </a:p>
          <a:p>
            <a:r>
              <a:rPr lang="en-US" dirty="0"/>
              <a:t>We aim to bring information and listen to others</a:t>
            </a:r>
          </a:p>
          <a:p>
            <a:r>
              <a:rPr lang="en-US" dirty="0"/>
              <a:t>Every standard is a creative achievement and a team effort</a:t>
            </a:r>
          </a:p>
          <a:p>
            <a:r>
              <a:rPr lang="en-US" dirty="0"/>
              <a:t>Men and women are most creative when they work together</a:t>
            </a:r>
          </a:p>
        </p:txBody>
      </p:sp>
    </p:spTree>
    <p:extLst>
      <p:ext uri="{BB962C8B-B14F-4D97-AF65-F5344CB8AC3E}">
        <p14:creationId xmlns:p14="http://schemas.microsoft.com/office/powerpoint/2010/main" val="3561820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4BD7A2-A5BC-054C-8E74-7304A989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778A-49EF-5148-AD2C-2B49FC124A50}" type="datetime1">
              <a:rPr lang="it-IT" smtClean="0"/>
              <a:t>24/01/22</a:t>
            </a:fld>
            <a:endParaRPr lang="it-I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59F84D-A2DC-1C4D-97CC-745B32A2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4</a:t>
            </a:fld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469C3-72BA-9045-B7F1-A4B31043F7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Perserverence</a:t>
            </a:r>
            <a:r>
              <a:rPr lang="en-US" dirty="0"/>
              <a:t>!</a:t>
            </a:r>
          </a:p>
          <a:p>
            <a:pPr marL="0" indent="0">
              <a:buNone/>
            </a:pPr>
            <a:r>
              <a:rPr lang="en-US" dirty="0"/>
              <a:t>Continued attention and interest in a particular technical subject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same as any man does? Yes! But she will probably expect more of herself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21C10F-CF3E-CB4E-A304-0CBE3C884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does a woman in standards need?</a:t>
            </a:r>
          </a:p>
        </p:txBody>
      </p:sp>
    </p:spTree>
    <p:extLst>
      <p:ext uri="{BB962C8B-B14F-4D97-AF65-F5344CB8AC3E}">
        <p14:creationId xmlns:p14="http://schemas.microsoft.com/office/powerpoint/2010/main" val="1528909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FF310C-BCB7-BB44-A9A7-33C101C7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A8C-9EBF-DB49-9B9D-05E37584E40B}" type="datetime1">
              <a:rPr lang="it-IT" smtClean="0"/>
              <a:t>24/01/22</a:t>
            </a:fld>
            <a:endParaRPr lang="it-I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641F5D-55A4-214B-B9BB-9372E2A01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5</a:t>
            </a:fld>
            <a:endParaRPr lang="it-IT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A48183-F99E-9447-A989-DCB4C52C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most serious problem?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3EA0B2-5F2B-B94B-A805-4BBB435E4B56}"/>
              </a:ext>
            </a:extLst>
          </p:cNvPr>
          <p:cNvSpPr/>
          <p:nvPr/>
        </p:nvSpPr>
        <p:spPr>
          <a:xfrm>
            <a:off x="3048000" y="26903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representation of the world; like the world itself, is the work of men; they describe it from their own point of view, which they confuse with the absolute truth (Simone de Beauvoir 1949)</a:t>
            </a:r>
          </a:p>
        </p:txBody>
      </p:sp>
    </p:spTree>
    <p:extLst>
      <p:ext uri="{BB962C8B-B14F-4D97-AF65-F5344CB8AC3E}">
        <p14:creationId xmlns:p14="http://schemas.microsoft.com/office/powerpoint/2010/main" val="3948362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8E485B-4FB4-D442-B340-98D09AE3B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A8C-9EBF-DB49-9B9D-05E37584E40B}" type="datetime1">
              <a:rPr lang="it-IT" smtClean="0"/>
              <a:t>24/01/22</a:t>
            </a:fld>
            <a:endParaRPr lang="it-I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3FDF74-CAAE-AC48-8465-F3759F865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6</a:t>
            </a:fld>
            <a:endParaRPr lang="it-IT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FE1CDC-FABE-FC4F-9E37-4AFA9C1AD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 task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6F33C-BA24-D941-90F9-4C96B567A444}"/>
              </a:ext>
            </a:extLst>
          </p:cNvPr>
          <p:cNvSpPr txBox="1"/>
          <p:nvPr/>
        </p:nvSpPr>
        <p:spPr>
          <a:xfrm>
            <a:off x="371456" y="2505670"/>
            <a:ext cx="118205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If you wish to influence – you must take part</a:t>
            </a:r>
          </a:p>
          <a:p>
            <a:endParaRPr lang="en-US" dirty="0"/>
          </a:p>
          <a:p>
            <a:r>
              <a:rPr lang="en-US" dirty="0"/>
              <a:t>The knowable world is incomplete if seen from any one point of view at once and empty  if seen from no where in particular</a:t>
            </a:r>
          </a:p>
        </p:txBody>
      </p:sp>
    </p:spTree>
    <p:extLst>
      <p:ext uri="{BB962C8B-B14F-4D97-AF65-F5344CB8AC3E}">
        <p14:creationId xmlns:p14="http://schemas.microsoft.com/office/powerpoint/2010/main" val="3982883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22562-B062-7741-B6BB-A82BB77A1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Invisible Women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DC794-54D4-C545-8162-30247897C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For the woman who persists – “keep on being bloody difficult” </a:t>
            </a:r>
          </a:p>
          <a:p>
            <a:r>
              <a:rPr lang="en-GB" dirty="0"/>
              <a:t>(Caroline  </a:t>
            </a:r>
            <a:r>
              <a:rPr lang="en-GB" dirty="0" err="1"/>
              <a:t>Criado</a:t>
            </a:r>
            <a:r>
              <a:rPr lang="en-GB" dirty="0"/>
              <a:t> Perez: A fighter against data bias in AI)</a:t>
            </a:r>
          </a:p>
          <a:p>
            <a:endParaRPr lang="en-GB" dirty="0"/>
          </a:p>
          <a:p>
            <a:r>
              <a:rPr lang="en-GB" dirty="0"/>
              <a:t>Be brave and fight for the place of  women in standards</a:t>
            </a:r>
          </a:p>
          <a:p>
            <a:r>
              <a:rPr lang="en-GB" dirty="0"/>
              <a:t>Exposing data Bias in a world designed for men</a:t>
            </a:r>
          </a:p>
          <a:p>
            <a:r>
              <a:rPr lang="en-GB" dirty="0"/>
              <a:t>Their fight needs  the support of women who create standards themselves</a:t>
            </a:r>
          </a:p>
          <a:p>
            <a:endParaRPr lang="en-GB" dirty="0"/>
          </a:p>
          <a:p>
            <a:r>
              <a:rPr lang="en-GB" dirty="0"/>
              <a:t>And for anyone who wonders, I have been chair of ETSI eHEALTH for 8 years and have always been treated with kindness and courtesy  -  my comments concern our society, not our SDOs and my thanks are to StandICT and ETSI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49602B-A72C-F84B-8AF6-47DE95109AF2}"/>
              </a:ext>
            </a:extLst>
          </p:cNvPr>
          <p:cNvSpPr txBox="1"/>
          <p:nvPr/>
        </p:nvSpPr>
        <p:spPr>
          <a:xfrm>
            <a:off x="2535865" y="478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533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578635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75E2135D-CA33-A046-84B9-7CEAFCE67C1D}" vid="{83E73343-6E48-7740-98D5-5DF6B3994E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s" id="{3B5862E7-82AE-3146-9E40-123C8C5C7423}" vid="{33410FCB-572F-9544-A4C5-56A6C928DCC3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StandICT2023_PPT_Template_Apr2020</Template>
  <TotalTime>288</TotalTime>
  <Words>325</Words>
  <Application>Microsoft Macintosh PowerPoint</Application>
  <PresentationFormat>Widescreen</PresentationFormat>
  <Paragraphs>44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Master slide</vt:lpstr>
      <vt:lpstr>Office Theme</vt:lpstr>
      <vt:lpstr>Women in Standards</vt:lpstr>
      <vt:lpstr>A quiet but  powerful voice for positive societal change </vt:lpstr>
      <vt:lpstr>It is what it is!</vt:lpstr>
      <vt:lpstr>What does a woman in standards need?</vt:lpstr>
      <vt:lpstr>What is the most serious problem?</vt:lpstr>
      <vt:lpstr>The future task</vt:lpstr>
      <vt:lpstr>Invisible Women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osimanti</dc:creator>
  <cp:lastModifiedBy>sunowood@me.com</cp:lastModifiedBy>
  <cp:revision>14</cp:revision>
  <cp:lastPrinted>2022-01-24T14:43:00Z</cp:lastPrinted>
  <dcterms:created xsi:type="dcterms:W3CDTF">2020-05-25T10:20:08Z</dcterms:created>
  <dcterms:modified xsi:type="dcterms:W3CDTF">2022-01-24T14:55:04Z</dcterms:modified>
</cp:coreProperties>
</file>