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A"/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2" autoAdjust="0"/>
  </p:normalViewPr>
  <p:slideViewPr>
    <p:cSldViewPr snapToGrid="0" snapToObjects="1">
      <p:cViewPr>
        <p:scale>
          <a:sx n="80" d="100"/>
          <a:sy n="80" d="100"/>
        </p:scale>
        <p:origin x="-706" y="-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 Agent System (MAS),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58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06/12/2021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06/12/2021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ural.co/t/trialogmural1260/m/trialogmural1260/1629583143923/72173d977fe22b2b17cac05fe825b0e0b32235d5?sender=u118d12d7b3254e9f21cc427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ural.co/t/trialogmural1260/m/trialogmural1260/1629583264640/0eed8c1f27e6d2ca9932856d14fa126f6687d85f?sender=u5f98342243fff0228fd04370" TargetMode="External"/><Relationship Id="rId5" Type="http://schemas.openxmlformats.org/officeDocument/2006/relationships/hyperlink" Target="https://app.mural.co/t/trialogmural1260/m/trialogmural1260/1629583237808/c279b6ab49e27c3a7fef787c925933a7bfe697a4?sender=u5f98342243fff0228fd04370" TargetMode="External"/><Relationship Id="rId4" Type="http://schemas.openxmlformats.org/officeDocument/2006/relationships/hyperlink" Target="https://app.mural.co/t/trialogmural1260/m/trialogmural1260/1629276646001/9fbba665b3a30a412d78e67a60f566b073358686?sender=u5f98342243fff0228fd0437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ISO/IEC/JTC1/SC41/AG27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Digital Twin workshop </a:t>
            </a:r>
            <a:r>
              <a:rPr lang="it-IT" dirty="0" smtClean="0"/>
              <a:t>summary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Dr. Karim Tobich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 </a:t>
            </a:r>
            <a:r>
              <a:rPr lang="en-GB" dirty="0" smtClean="0"/>
              <a:t>AG27 did run 4 workshops on:</a:t>
            </a:r>
          </a:p>
          <a:p>
            <a:pPr lvl="1"/>
            <a:r>
              <a:rPr lang="en-GB" dirty="0" smtClean="0"/>
              <a:t>2021-09-16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2021-09-21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2021-09-23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2021-09-28 </a:t>
            </a:r>
            <a:r>
              <a:rPr lang="en-GB" dirty="0"/>
              <a:t>	</a:t>
            </a:r>
          </a:p>
          <a:p>
            <a:r>
              <a:rPr lang="en-GB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objective of the workshop was to gather standard experts having an interest on digital twin related standards, in order to reach a common understanding on </a:t>
            </a:r>
          </a:p>
          <a:p>
            <a:pPr lvl="1"/>
            <a:r>
              <a:rPr lang="en-GB" dirty="0" smtClean="0"/>
              <a:t> Use </a:t>
            </a:r>
            <a:r>
              <a:rPr lang="en-GB" dirty="0"/>
              <a:t>cases, </a:t>
            </a:r>
          </a:p>
          <a:p>
            <a:pPr lvl="1"/>
            <a:r>
              <a:rPr lang="en-GB" dirty="0" smtClean="0"/>
              <a:t> Concepts</a:t>
            </a:r>
            <a:r>
              <a:rPr lang="en-GB" dirty="0"/>
              <a:t>, </a:t>
            </a:r>
          </a:p>
          <a:p>
            <a:pPr lvl="1"/>
            <a:r>
              <a:rPr lang="en-GB" dirty="0" smtClean="0"/>
              <a:t> Architecture</a:t>
            </a:r>
            <a:r>
              <a:rPr lang="en-GB" dirty="0"/>
              <a:t>, and </a:t>
            </a:r>
          </a:p>
          <a:p>
            <a:pPr lvl="1"/>
            <a:r>
              <a:rPr lang="en-GB" dirty="0" smtClean="0"/>
              <a:t> Integration</a:t>
            </a:r>
          </a:p>
          <a:p>
            <a:r>
              <a:rPr lang="en-GB" dirty="0"/>
              <a:t> </a:t>
            </a:r>
            <a:r>
              <a:rPr lang="en-GB" dirty="0" smtClean="0"/>
              <a:t>It was an active workshop where participants were invited to contribute and drop any idea into different interactive murals’ sessions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2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625BD8-2B5C-40A9-9A27-EC9790B1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2A936C6-83E4-4E1C-A886-9ACCBBD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BFAD409-3D1E-4BEC-967C-D9C8A1B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Murals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5" y="1011385"/>
            <a:ext cx="7576705" cy="52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0410" y="2851287"/>
            <a:ext cx="3461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digital twin use cases</a:t>
            </a:r>
            <a:endParaRPr lang="en-GB" dirty="0"/>
          </a:p>
          <a:p>
            <a:r>
              <a:rPr lang="en-US" dirty="0">
                <a:hlinkClick r:id="rId4"/>
              </a:rPr>
              <a:t>digital twin </a:t>
            </a:r>
            <a:r>
              <a:rPr lang="en-US" dirty="0" smtClean="0">
                <a:hlinkClick r:id="rId4"/>
              </a:rPr>
              <a:t>concepts</a:t>
            </a:r>
            <a:endParaRPr lang="en-GB" dirty="0"/>
          </a:p>
          <a:p>
            <a:r>
              <a:rPr lang="en-US" dirty="0" smtClean="0">
                <a:hlinkClick r:id="rId5"/>
              </a:rPr>
              <a:t>digital </a:t>
            </a:r>
            <a:r>
              <a:rPr lang="en-US" dirty="0">
                <a:hlinkClick r:id="rId5"/>
              </a:rPr>
              <a:t>twin reference architectures</a:t>
            </a:r>
            <a:endParaRPr lang="en-GB" dirty="0"/>
          </a:p>
          <a:p>
            <a:r>
              <a:rPr lang="en-US" dirty="0">
                <a:hlinkClick r:id="rId6"/>
              </a:rPr>
              <a:t>digital twin </a:t>
            </a:r>
            <a:r>
              <a:rPr lang="en-US" dirty="0" smtClean="0">
                <a:hlinkClick r:id="rId6"/>
              </a:rPr>
              <a:t>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 </a:t>
            </a:r>
            <a:r>
              <a:rPr lang="en-US" dirty="0"/>
              <a:t>Experts pointed out the potential role of digital twins can play in any process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It </a:t>
            </a:r>
            <a:r>
              <a:rPr lang="en-US" dirty="0"/>
              <a:t>can help make better and faster decision instead of having it on a specific </a:t>
            </a:r>
            <a:r>
              <a:rPr lang="en-US" dirty="0" smtClean="0"/>
              <a:t>vertical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Such processes could be connected e.g., for the purpose of life-cycle processes as it can be for the purpose of the digital twins that represent </a:t>
            </a:r>
            <a:r>
              <a:rPr lang="en-US" dirty="0" smtClean="0"/>
              <a:t>them</a:t>
            </a:r>
          </a:p>
          <a:p>
            <a:endParaRPr lang="en-US" dirty="0" smtClean="0"/>
          </a:p>
          <a:p>
            <a:r>
              <a:rPr lang="en-US" dirty="0" smtClean="0"/>
              <a:t> Experts pointed the </a:t>
            </a:r>
            <a:r>
              <a:rPr lang="en-US" dirty="0"/>
              <a:t>need for 'process-based information requirements' and to way of viewing digital twins from information flow perspective through processes and across </a:t>
            </a:r>
            <a:r>
              <a:rPr lang="en-US" dirty="0" smtClean="0"/>
              <a:t>systems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also pointed out to the concept of connected digital twins within system and system of system covered in </a:t>
            </a:r>
            <a:r>
              <a:rPr lang="en-US" dirty="0" smtClean="0"/>
              <a:t>WS4</a:t>
            </a:r>
            <a:endParaRPr lang="en-US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 </a:t>
            </a:r>
            <a:r>
              <a:rPr lang="en-GB" dirty="0" smtClean="0"/>
              <a:t>– </a:t>
            </a:r>
            <a:r>
              <a:rPr lang="en-GB" dirty="0" smtClean="0"/>
              <a:t>Take 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2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 A definition to a digital twin was given to expert and they  were asked to brainstorm about it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 Expert highlighted </a:t>
            </a:r>
            <a:r>
              <a:rPr lang="en-US" dirty="0"/>
              <a:t>that “entity” can be seen as an asset, process or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Expert highlighted that </a:t>
            </a:r>
            <a:r>
              <a:rPr lang="en-US" dirty="0"/>
              <a:t>appropriate rate of synchronization need to be linked to purpose: with the appropriate rate being determined by the 'purpose</a:t>
            </a:r>
            <a:r>
              <a:rPr lang="en-US" dirty="0" smtClean="0"/>
              <a:t>'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/>
              <a:t>notion of a semiotic triangle was introduced with its 3 components: Concept, Symbol, and Object. The relation between object and symbol was discussed (the symbol space contains the textual standards or other explanations written in natural language or in a formal notation by which the ontology of the problem statement is given). Within this notion, the </a:t>
            </a:r>
            <a:r>
              <a:rPr lang="en-US" dirty="0" err="1"/>
              <a:t>DTw</a:t>
            </a:r>
            <a:r>
              <a:rPr lang="en-US" dirty="0"/>
              <a:t> would reside in the concept space because of its powerful mathematical/semantics simulation </a:t>
            </a:r>
            <a:r>
              <a:rPr lang="en-US" dirty="0" smtClean="0"/>
              <a:t>capabilities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raised that an Object could be seen as a Thing and as an Asset. Experts raised the need to give special care to the idea that for one physical asset may have multiple concepts and multiple </a:t>
            </a:r>
            <a:r>
              <a:rPr lang="en-US" dirty="0" smtClean="0"/>
              <a:t>symbols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 </a:t>
            </a:r>
            <a:r>
              <a:rPr lang="en-GB" dirty="0" smtClean="0"/>
              <a:t>– </a:t>
            </a:r>
            <a:r>
              <a:rPr lang="en-GB" dirty="0" smtClean="0"/>
              <a:t>Take 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3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workshop did look at the scope of a </a:t>
            </a:r>
            <a:r>
              <a:rPr lang="en-US" dirty="0" smtClean="0"/>
              <a:t>Reference Architectures </a:t>
            </a:r>
            <a:r>
              <a:rPr lang="en-US" dirty="0"/>
              <a:t>for </a:t>
            </a:r>
            <a:r>
              <a:rPr lang="en-US" dirty="0" err="1"/>
              <a:t>DTws</a:t>
            </a:r>
            <a:r>
              <a:rPr lang="en-US" dirty="0"/>
              <a:t>, with a distinction between two </a:t>
            </a:r>
            <a:r>
              <a:rPr lang="en-US" dirty="0" smtClean="0"/>
              <a:t>Entity of Interest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twin itself (level 0)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twinned system (level1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 At </a:t>
            </a:r>
            <a:r>
              <a:rPr lang="en-US" dirty="0"/>
              <a:t>level 0: characteristics can be defined such as </a:t>
            </a:r>
            <a:endParaRPr lang="en-GB" dirty="0" smtClean="0"/>
          </a:p>
          <a:p>
            <a:pPr lvl="1"/>
            <a:r>
              <a:rPr lang="en-GB" dirty="0" smtClean="0"/>
              <a:t>purpose</a:t>
            </a:r>
            <a:r>
              <a:rPr lang="en-GB" dirty="0"/>
              <a:t>, </a:t>
            </a:r>
            <a:r>
              <a:rPr lang="en-GB" dirty="0" smtClean="0"/>
              <a:t>encoding</a:t>
            </a:r>
            <a:r>
              <a:rPr lang="en-GB" dirty="0"/>
              <a:t>, </a:t>
            </a:r>
            <a:r>
              <a:rPr lang="en-GB" dirty="0" smtClean="0"/>
              <a:t>interactions</a:t>
            </a:r>
            <a:r>
              <a:rPr lang="en-GB" dirty="0"/>
              <a:t>, </a:t>
            </a:r>
            <a:r>
              <a:rPr lang="en-GB" dirty="0" smtClean="0"/>
              <a:t>analytical </a:t>
            </a:r>
            <a:r>
              <a:rPr lang="en-GB" dirty="0"/>
              <a:t>capabilities, </a:t>
            </a:r>
            <a:r>
              <a:rPr lang="en-GB" dirty="0" smtClean="0"/>
              <a:t>or </a:t>
            </a:r>
            <a:r>
              <a:rPr lang="en-GB" dirty="0"/>
              <a:t>self-description </a:t>
            </a:r>
          </a:p>
          <a:p>
            <a:endParaRPr lang="en-GB" dirty="0"/>
          </a:p>
          <a:p>
            <a:r>
              <a:rPr lang="en-US" dirty="0"/>
              <a:t>At level 1: methods to define the twinned system should be agreed based on </a:t>
            </a:r>
            <a:endParaRPr lang="en-GB" dirty="0" smtClean="0"/>
          </a:p>
          <a:p>
            <a:pPr lvl="1"/>
            <a:r>
              <a:rPr lang="en-GB" dirty="0" smtClean="0"/>
              <a:t>capabilities </a:t>
            </a:r>
            <a:r>
              <a:rPr lang="en-GB" dirty="0"/>
              <a:t>prioritization logic, </a:t>
            </a:r>
            <a:r>
              <a:rPr lang="en-GB" dirty="0" smtClean="0"/>
              <a:t>maturity matrix, platform pattern, </a:t>
            </a:r>
            <a:r>
              <a:rPr lang="en-GB" dirty="0"/>
              <a:t>integration </a:t>
            </a:r>
            <a:r>
              <a:rPr lang="en-GB" dirty="0" smtClean="0"/>
              <a:t>examples, repository </a:t>
            </a:r>
            <a:r>
              <a:rPr lang="en-GB" dirty="0"/>
              <a:t>of various patterns, </a:t>
            </a:r>
            <a:r>
              <a:rPr lang="en-GB" dirty="0" smtClean="0"/>
              <a:t>reference </a:t>
            </a:r>
            <a:r>
              <a:rPr lang="en-GB" dirty="0"/>
              <a:t>processes. </a:t>
            </a:r>
          </a:p>
          <a:p>
            <a:endParaRPr lang="en-GB" dirty="0"/>
          </a:p>
          <a:p>
            <a:r>
              <a:rPr lang="en-US" dirty="0"/>
              <a:t>It was suggested to consider a viable system model (VSM) of the twin </a:t>
            </a:r>
            <a:endParaRPr lang="en-US" dirty="0"/>
          </a:p>
          <a:p>
            <a:endParaRPr lang="en-GB" dirty="0"/>
          </a:p>
          <a:p>
            <a:r>
              <a:rPr lang="en-US" dirty="0"/>
              <a:t>It was pointed out that there might not be a one-to-one mapping </a:t>
            </a:r>
            <a:r>
              <a:rPr lang="en-US" dirty="0" smtClean="0"/>
              <a:t>between a digital twin and </a:t>
            </a:r>
            <a:r>
              <a:rPr lang="en-GB" dirty="0" smtClean="0"/>
              <a:t>cyber </a:t>
            </a:r>
            <a:r>
              <a:rPr lang="en-GB" dirty="0"/>
              <a:t>physical </a:t>
            </a:r>
            <a:r>
              <a:rPr lang="en-GB" dirty="0" smtClean="0"/>
              <a:t>systems –(CPS)  </a:t>
            </a:r>
            <a:endParaRPr lang="en-GB" dirty="0"/>
          </a:p>
          <a:p>
            <a:endParaRPr lang="en-GB" dirty="0" smtClean="0"/>
          </a:p>
          <a:p>
            <a:r>
              <a:rPr lang="en-US" dirty="0"/>
              <a:t>The workshop did look at </a:t>
            </a:r>
            <a:r>
              <a:rPr lang="en-US" dirty="0" smtClean="0"/>
              <a:t>the </a:t>
            </a:r>
            <a:r>
              <a:rPr lang="en-US" dirty="0"/>
              <a:t>purpose of </a:t>
            </a:r>
            <a:r>
              <a:rPr lang="en-US" dirty="0" err="1"/>
              <a:t>DTw</a:t>
            </a:r>
            <a:r>
              <a:rPr lang="en-US" dirty="0"/>
              <a:t> to define its </a:t>
            </a:r>
            <a:r>
              <a:rPr lang="en-US" dirty="0" smtClean="0"/>
              <a:t>architecture. It was suggested </a:t>
            </a:r>
            <a:r>
              <a:rPr lang="en-US" dirty="0"/>
              <a:t>the use of capability map </a:t>
            </a:r>
            <a:r>
              <a:rPr lang="en-US" dirty="0" smtClean="0"/>
              <a:t>(a </a:t>
            </a:r>
            <a:r>
              <a:rPr lang="en-US" dirty="0"/>
              <a:t>maturity matrix) as a tool for achieving its purpose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 Architectures </a:t>
            </a:r>
            <a:r>
              <a:rPr lang="en-GB" dirty="0" smtClean="0"/>
              <a:t>– </a:t>
            </a:r>
            <a:r>
              <a:rPr lang="en-GB" dirty="0" smtClean="0"/>
              <a:t>Take 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 </a:t>
            </a:r>
            <a:r>
              <a:rPr lang="en-US" dirty="0" smtClean="0"/>
              <a:t>Experts</a:t>
            </a:r>
            <a:r>
              <a:rPr lang="en-US" dirty="0" smtClean="0"/>
              <a:t> </a:t>
            </a:r>
            <a:r>
              <a:rPr lang="en-US" dirty="0"/>
              <a:t>identified the need for cross-functional expertise and coordinated </a:t>
            </a:r>
            <a:r>
              <a:rPr lang="en-US" dirty="0" smtClean="0"/>
              <a:t>deliverables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 Some key points were raised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 </a:t>
            </a:r>
            <a:r>
              <a:rPr lang="en-US" dirty="0" smtClean="0"/>
              <a:t>Integration issues, </a:t>
            </a:r>
            <a:r>
              <a:rPr lang="en-GB" dirty="0" smtClean="0"/>
              <a:t>Life-cycle, Composition,</a:t>
            </a:r>
            <a:r>
              <a:rPr lang="en-US" dirty="0" smtClean="0"/>
              <a:t> </a:t>
            </a:r>
            <a:r>
              <a:rPr lang="en-US" dirty="0"/>
              <a:t>Boundaries between </a:t>
            </a:r>
            <a:r>
              <a:rPr lang="en-US" dirty="0" err="1"/>
              <a:t>IoT</a:t>
            </a:r>
            <a:r>
              <a:rPr lang="en-US" dirty="0"/>
              <a:t>, </a:t>
            </a:r>
            <a:r>
              <a:rPr lang="en-US" dirty="0" err="1"/>
              <a:t>DTw</a:t>
            </a:r>
            <a:r>
              <a:rPr lang="en-US" dirty="0"/>
              <a:t>, CPS, MAS,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smart” things and “digital” </a:t>
            </a:r>
            <a:r>
              <a:rPr lang="en-US" dirty="0" smtClean="0"/>
              <a:t>things, S</a:t>
            </a:r>
            <a:r>
              <a:rPr lang="en-GB" dirty="0" err="1" smtClean="0"/>
              <a:t>emiotic</a:t>
            </a:r>
            <a:r>
              <a:rPr lang="en-GB" dirty="0" smtClean="0"/>
              <a:t> triangle, </a:t>
            </a:r>
            <a:r>
              <a:rPr lang="en-GB" dirty="0"/>
              <a:t>Multidisciplinary </a:t>
            </a:r>
            <a:r>
              <a:rPr lang="en-GB" dirty="0" smtClean="0"/>
              <a:t>terminology, </a:t>
            </a:r>
            <a:r>
              <a:rPr lang="en-GB" dirty="0"/>
              <a:t>IT development with </a:t>
            </a:r>
            <a:r>
              <a:rPr lang="en-GB" dirty="0" err="1" smtClean="0"/>
              <a:t>DTw</a:t>
            </a:r>
            <a:r>
              <a:rPr lang="en-GB" dirty="0" smtClean="0"/>
              <a:t>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or many </a:t>
            </a:r>
            <a:r>
              <a:rPr lang="en-US" dirty="0" err="1"/>
              <a:t>DTw</a:t>
            </a:r>
            <a:r>
              <a:rPr lang="en-US" dirty="0"/>
              <a:t> for the same </a:t>
            </a:r>
            <a:r>
              <a:rPr lang="en-US" dirty="0" err="1" smtClean="0"/>
              <a:t>EoI</a:t>
            </a:r>
            <a:r>
              <a:rPr lang="en-US" dirty="0" smtClean="0"/>
              <a:t>, </a:t>
            </a:r>
            <a:r>
              <a:rPr lang="en-GB" dirty="0" smtClean="0"/>
              <a:t>Workshop </a:t>
            </a:r>
            <a:r>
              <a:rPr lang="en-GB" dirty="0"/>
              <a:t>on systems architecting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US" dirty="0" smtClean="0"/>
              <a:t>Experts raised the need </a:t>
            </a:r>
            <a:r>
              <a:rPr lang="en-US" dirty="0"/>
              <a:t>for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and detailed </a:t>
            </a:r>
            <a:r>
              <a:rPr lang="en-US" dirty="0" smtClean="0"/>
              <a:t>view, </a:t>
            </a:r>
            <a:r>
              <a:rPr lang="en-GB" dirty="0" smtClean="0"/>
              <a:t>Need </a:t>
            </a:r>
            <a:r>
              <a:rPr lang="en-GB" dirty="0"/>
              <a:t>for </a:t>
            </a:r>
            <a:r>
              <a:rPr lang="en-GB" dirty="0" smtClean="0"/>
              <a:t>ontology,</a:t>
            </a:r>
            <a:r>
              <a:rPr lang="en-GB" dirty="0"/>
              <a:t> </a:t>
            </a:r>
            <a:r>
              <a:rPr lang="en-GB" dirty="0" smtClean="0"/>
              <a:t>Supporting </a:t>
            </a:r>
            <a:r>
              <a:rPr lang="en-GB" dirty="0"/>
              <a:t>existing systems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/>
              <a:t>for deployment of system software (e.g. BOS - building operating system) in the case of an </a:t>
            </a:r>
            <a:r>
              <a:rPr lang="en-US" dirty="0" err="1"/>
              <a:t>IoT</a:t>
            </a:r>
            <a:r>
              <a:rPr lang="en-US" dirty="0"/>
              <a:t> ( edge/cloud) environment </a:t>
            </a:r>
          </a:p>
          <a:p>
            <a:pPr lvl="1"/>
            <a:r>
              <a:rPr lang="en-GB" dirty="0" smtClean="0"/>
              <a:t>Multiple </a:t>
            </a:r>
            <a:r>
              <a:rPr lang="en-GB" dirty="0"/>
              <a:t>driver </a:t>
            </a:r>
            <a:r>
              <a:rPr lang="en-GB" dirty="0" smtClean="0"/>
              <a:t>management, Data characterization</a:t>
            </a:r>
            <a:endParaRPr lang="en-GB" dirty="0"/>
          </a:p>
          <a:p>
            <a:pPr lvl="1"/>
            <a:r>
              <a:rPr lang="en-GB" dirty="0" smtClean="0"/>
              <a:t>Scalability </a:t>
            </a:r>
            <a:r>
              <a:rPr lang="en-GB" dirty="0"/>
              <a:t>of model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nd-to-end </a:t>
            </a:r>
            <a:r>
              <a:rPr lang="en-GB" dirty="0"/>
              <a:t>security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nd-to-end </a:t>
            </a:r>
            <a:r>
              <a:rPr lang="en-GB" dirty="0"/>
              <a:t>customer </a:t>
            </a:r>
            <a:r>
              <a:rPr lang="en-GB" dirty="0" smtClean="0"/>
              <a:t>path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Integration - </a:t>
            </a:r>
            <a:r>
              <a:rPr lang="en-GB" dirty="0" smtClean="0"/>
              <a:t>Take </a:t>
            </a:r>
            <a:r>
              <a:rPr lang="en-GB" dirty="0"/>
              <a:t>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8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/>
              <a:t>The workshops were a brainstorm sessions to gather ideas and use </a:t>
            </a:r>
            <a:r>
              <a:rPr lang="en-GB" dirty="0" smtClean="0"/>
              <a:t>them as an input to </a:t>
            </a:r>
            <a:r>
              <a:rPr lang="en-GB" dirty="0" smtClean="0"/>
              <a:t>make the future standards</a:t>
            </a:r>
          </a:p>
          <a:p>
            <a:r>
              <a:rPr lang="en-GB" dirty="0" smtClean="0"/>
              <a:t> The one currently under development are:</a:t>
            </a:r>
            <a:endParaRPr lang="en-GB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ISO/IEC </a:t>
            </a:r>
            <a:r>
              <a:rPr lang="en-US" dirty="0"/>
              <a:t>WD 30173 Digital Twin - Concepts and terminology </a:t>
            </a:r>
          </a:p>
          <a:p>
            <a:pPr lvl="1"/>
            <a:r>
              <a:rPr lang="en-US" dirty="0" smtClean="0"/>
              <a:t> ISO/IEC </a:t>
            </a:r>
            <a:r>
              <a:rPr lang="en-US" dirty="0"/>
              <a:t>WD 30172 Digital Twin - Use cases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PWI JTC1-SC41-5 Digital Twin - Reference Architecture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PWI JTC1-SC41-6 Guidance for </a:t>
            </a:r>
            <a:r>
              <a:rPr lang="en-US" dirty="0" err="1"/>
              <a:t>IoT</a:t>
            </a:r>
            <a:r>
              <a:rPr lang="en-US" dirty="0"/>
              <a:t> and Digital Twin use cases </a:t>
            </a:r>
          </a:p>
          <a:p>
            <a:r>
              <a:rPr lang="en-GB" dirty="0"/>
              <a:t> </a:t>
            </a:r>
            <a:r>
              <a:rPr lang="en-GB" dirty="0" smtClean="0"/>
              <a:t>and more will come if required by Technical experts, Consumers, regulators,…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1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545</TotalTime>
  <Words>742</Words>
  <Application>Microsoft Office PowerPoint</Application>
  <PresentationFormat>Custom</PresentationFormat>
  <Paragraphs>94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 slide</vt:lpstr>
      <vt:lpstr>ISO/IEC/JTC1/SC41/AG27</vt:lpstr>
      <vt:lpstr>Background</vt:lpstr>
      <vt:lpstr>Murals</vt:lpstr>
      <vt:lpstr>Use cases – Take away</vt:lpstr>
      <vt:lpstr>Concepts – Take away</vt:lpstr>
      <vt:lpstr>Reference Architectures – Take away</vt:lpstr>
      <vt:lpstr>Integration - Take away</vt:lpstr>
      <vt:lpstr>More to come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K T</cp:lastModifiedBy>
  <cp:revision>33</cp:revision>
  <dcterms:created xsi:type="dcterms:W3CDTF">2020-05-25T10:20:08Z</dcterms:created>
  <dcterms:modified xsi:type="dcterms:W3CDTF">2021-12-06T10:13:37Z</dcterms:modified>
</cp:coreProperties>
</file>