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5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25A"/>
    <a:srgbClr val="07407B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129" y="4513044"/>
            <a:ext cx="11071742" cy="820996"/>
          </a:xfrm>
        </p:spPr>
        <p:txBody>
          <a:bodyPr anchor="b">
            <a:normAutofit/>
          </a:bodyPr>
          <a:lstStyle>
            <a:lvl1pPr algn="r">
              <a:defRPr sz="46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129" y="5449186"/>
            <a:ext cx="11071742" cy="380116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30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24/01/2022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450BCE8-1C1E-364C-BF29-69D9545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24/01/2022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C09B68-9AC4-1344-AD87-FFBAC1E4B0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425388"/>
            <a:ext cx="10515600" cy="475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355296B-A5B0-8742-920C-CBE76DF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412876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24/01/2022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200276"/>
            <a:ext cx="6722693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200276"/>
            <a:ext cx="3932237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D1B0EEB-60B9-514A-8404-D9677E695BB1}"/>
              </a:ext>
            </a:extLst>
          </p:cNvPr>
          <p:cNvSpPr txBox="1">
            <a:spLocks/>
          </p:cNvSpPr>
          <p:nvPr userDrawn="1"/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2822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58" y="1574840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1426" y="6406622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2688D-5062-DC41-BCCE-C31751DDA100}" type="datetime1">
              <a:rPr lang="it-IT" smtClean="0"/>
              <a:pPr/>
              <a:t>24/01/2022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650" y="6406622"/>
            <a:ext cx="6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8" r:id="rId4"/>
    <p:sldLayoutId id="2147483670" r:id="rId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2822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s://womeninstandard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omeninstandard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omeninstandard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gender-responsive-standards-initiative" TargetMode="External"/><Relationship Id="rId2" Type="http://schemas.openxmlformats.org/officeDocument/2006/relationships/hyperlink" Target="https://www.iec.ch/women-ie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enderchampions.com/champions/philippe-metzg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129" y="3955312"/>
            <a:ext cx="11071742" cy="1378728"/>
          </a:xfrm>
        </p:spPr>
        <p:txBody>
          <a:bodyPr>
            <a:normAutofit/>
          </a:bodyPr>
          <a:lstStyle/>
          <a:p>
            <a:r>
              <a:rPr lang="it-IT" dirty="0"/>
              <a:t>Marianna Kramarikova</a:t>
            </a:r>
            <a:br>
              <a:rPr lang="it-IT" dirty="0"/>
            </a:br>
            <a:r>
              <a:rPr lang="it-IT" dirty="0"/>
              <a:t>It’s all about Women in Standards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1672" y="5449186"/>
            <a:ext cx="12413672" cy="380116"/>
          </a:xfrm>
        </p:spPr>
        <p:txBody>
          <a:bodyPr/>
          <a:lstStyle/>
          <a:p>
            <a:r>
              <a:rPr lang="it-IT" dirty="0"/>
              <a:t>Women in Standards – Women at IEC – WON – Technical Officer - IGC</a:t>
            </a:r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25BD8-2B5C-40A9-9A27-EC9790B1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25/01/2022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936C6-83E4-4E1C-A886-9ACCBBD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2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FAD409-3D1E-4BEC-967C-D9C8A1BE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1" y="5730365"/>
            <a:ext cx="7366854" cy="610818"/>
          </a:xfrm>
        </p:spPr>
        <p:txBody>
          <a:bodyPr>
            <a:normAutofit/>
          </a:bodyPr>
          <a:lstStyle/>
          <a:p>
            <a:r>
              <a:rPr lang="it-IT" dirty="0">
                <a:hlinkClick r:id="rId2"/>
              </a:rPr>
              <a:t>Women in Standards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20603-A419-4884-9ED2-1DA420E38C5B}"/>
              </a:ext>
            </a:extLst>
          </p:cNvPr>
          <p:cNvSpPr txBox="1"/>
          <p:nvPr/>
        </p:nvSpPr>
        <p:spPr>
          <a:xfrm>
            <a:off x="303028" y="1026077"/>
            <a:ext cx="6092456" cy="311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spc="-63" dirty="0">
                <a:solidFill>
                  <a:srgbClr val="000000"/>
                </a:solidFill>
                <a:latin typeface="Arial" panose="020B0604020202020204" pitchFamily="34" charset="0"/>
              </a:rPr>
              <a:t>Vision</a:t>
            </a:r>
            <a:r>
              <a:rPr lang="en-US" sz="2400" spc="-63" dirty="0">
                <a:solidFill>
                  <a:srgbClr val="000000"/>
                </a:solidFill>
                <a:latin typeface="Arial" panose="020B0604020202020204" pitchFamily="34" charset="0"/>
              </a:rPr>
              <a:t>  - To be a premiere organization focused on elevating and educating the importance of diversity, equity, inclusion, and gender-responsiveness in the development of standards and in the standardization profession.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F9427-DB23-470D-B1C3-B4B978900A34}"/>
              </a:ext>
            </a:extLst>
          </p:cNvPr>
          <p:cNvSpPr txBox="1"/>
          <p:nvPr/>
        </p:nvSpPr>
        <p:spPr>
          <a:xfrm>
            <a:off x="303028" y="4137954"/>
            <a:ext cx="6092456" cy="139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37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Mission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- To promote diversity, equity and inclusion in standards and standards development.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C9AD05-9A33-4D58-996A-94E31BBF6B3A}"/>
              </a:ext>
            </a:extLst>
          </p:cNvPr>
          <p:cNvGrpSpPr/>
          <p:nvPr/>
        </p:nvGrpSpPr>
        <p:grpSpPr>
          <a:xfrm rot="896560">
            <a:off x="6868588" y="378040"/>
            <a:ext cx="4601890" cy="5433104"/>
            <a:chOff x="0" y="0"/>
            <a:chExt cx="13682133" cy="168678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FEF4CC-07F9-4B50-8F10-CFBA33DDA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067" r="50835"/>
            <a:stretch>
              <a:fillRect/>
            </a:stretch>
          </p:blipFill>
          <p:spPr>
            <a:xfrm>
              <a:off x="0" y="0"/>
              <a:ext cx="4476044" cy="54956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297CB2-FAE8-4611-8536-D4B17B9E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1863" r="5064"/>
            <a:stretch>
              <a:fillRect/>
            </a:stretch>
          </p:blipFill>
          <p:spPr>
            <a:xfrm>
              <a:off x="0" y="5622619"/>
              <a:ext cx="4476044" cy="56226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BF3D4C-F079-4625-8222-D1192898C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7805" r="27805"/>
            <a:stretch>
              <a:fillRect/>
            </a:stretch>
          </p:blipFill>
          <p:spPr>
            <a:xfrm>
              <a:off x="0" y="11372239"/>
              <a:ext cx="4476044" cy="54956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C60097-556F-4CDE-8EAC-25A0E5A0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2175" r="32175"/>
            <a:stretch>
              <a:fillRect/>
            </a:stretch>
          </p:blipFill>
          <p:spPr>
            <a:xfrm>
              <a:off x="4603044" y="0"/>
              <a:ext cx="4476044" cy="837042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442E19-B070-4EDF-A194-DEB2A20A0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3455" r="10894"/>
            <a:stretch>
              <a:fillRect/>
            </a:stretch>
          </p:blipFill>
          <p:spPr>
            <a:xfrm>
              <a:off x="4603044" y="8497429"/>
              <a:ext cx="4476044" cy="837042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930DB7-F518-4082-B438-C3D1098F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2842" r="22842"/>
            <a:stretch>
              <a:fillRect/>
            </a:stretch>
          </p:blipFill>
          <p:spPr>
            <a:xfrm>
              <a:off x="9206089" y="0"/>
              <a:ext cx="4476044" cy="54956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983B259-6379-497E-A90F-BA8B7BA15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3455" r="23455"/>
            <a:stretch>
              <a:fillRect/>
            </a:stretch>
          </p:blipFill>
          <p:spPr>
            <a:xfrm>
              <a:off x="9206089" y="5622619"/>
              <a:ext cx="4476044" cy="56226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152F95-8C7E-43D9-9103-01BFA64BE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22850" r="22850"/>
            <a:stretch>
              <a:fillRect/>
            </a:stretch>
          </p:blipFill>
          <p:spPr>
            <a:xfrm>
              <a:off x="9206089" y="11372239"/>
              <a:ext cx="4476044" cy="5495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47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C22EB-3282-4283-AFE2-C2D94B4F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24/01/2022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0CFF5-5C38-4A66-AEDE-38B7B24B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150F9-531F-43E8-8666-27ED18D7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Women in Standards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15EA5-DF10-494A-BB03-4129B65A7318}"/>
              </a:ext>
            </a:extLst>
          </p:cNvPr>
          <p:cNvSpPr txBox="1"/>
          <p:nvPr/>
        </p:nvSpPr>
        <p:spPr>
          <a:xfrm>
            <a:off x="0" y="1275907"/>
            <a:ext cx="11355572" cy="514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87"/>
              </a:lnSpc>
            </a:pPr>
            <a:r>
              <a:rPr lang="en-US" sz="2630" spc="-52" dirty="0">
                <a:solidFill>
                  <a:srgbClr val="000000"/>
                </a:solidFill>
                <a:latin typeface="Arial" panose="020B0604020202020204" pitchFamily="34" charset="0"/>
              </a:rPr>
              <a:t>Diversity and inclusion are not just buzzwords. These are real challenges in how standards are developed.</a:t>
            </a:r>
          </a:p>
          <a:p>
            <a:pPr>
              <a:lnSpc>
                <a:spcPts val="3287"/>
              </a:lnSpc>
            </a:pPr>
            <a:r>
              <a:rPr lang="en-US" sz="2630" spc="-52" dirty="0">
                <a:solidFill>
                  <a:srgbClr val="000000"/>
                </a:solidFill>
                <a:latin typeface="Arial" panose="020B0604020202020204" pitchFamily="34" charset="0"/>
              </a:rPr>
              <a:t>Challenges can be national and international. There can be a lack of understanding related to gender-responsive standards based on language differences or culture. There can also be a lack of understanding among different cultures, making consensus difficult.</a:t>
            </a:r>
          </a:p>
          <a:p>
            <a:pPr>
              <a:lnSpc>
                <a:spcPts val="3287"/>
              </a:lnSpc>
            </a:pPr>
            <a:endParaRPr lang="en-US" sz="2630" spc="-52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3287"/>
              </a:lnSpc>
            </a:pPr>
            <a:r>
              <a:rPr lang="en-US" sz="2630" spc="-52" dirty="0">
                <a:solidFill>
                  <a:srgbClr val="000000"/>
                </a:solidFill>
                <a:latin typeface="Arial" panose="020B0604020202020204" pitchFamily="34" charset="0"/>
              </a:rPr>
              <a:t>Women are underrepresented in STEM occupations, which tend to be most involved in standards development.</a:t>
            </a:r>
          </a:p>
          <a:p>
            <a:pPr>
              <a:lnSpc>
                <a:spcPts val="3287"/>
              </a:lnSpc>
            </a:pPr>
            <a:r>
              <a:rPr lang="en-US" sz="2630" spc="-52" dirty="0">
                <a:solidFill>
                  <a:srgbClr val="000000"/>
                </a:solidFill>
                <a:latin typeface="Arial" panose="020B0604020202020204" pitchFamily="34" charset="0"/>
              </a:rPr>
              <a:t>Women make up only 27% of all STEM occupations in the U.S. workforce</a:t>
            </a:r>
          </a:p>
          <a:p>
            <a:pPr>
              <a:lnSpc>
                <a:spcPts val="3287"/>
              </a:lnSpc>
            </a:pPr>
            <a:r>
              <a:rPr lang="en-US" sz="2630" spc="-52" dirty="0">
                <a:solidFill>
                  <a:srgbClr val="000000"/>
                </a:solidFill>
                <a:latin typeface="Arial" panose="020B0604020202020204" pitchFamily="34" charset="0"/>
              </a:rPr>
              <a:t>Standards developing committees lack gender balance, leaving valuable voices out.</a:t>
            </a:r>
          </a:p>
        </p:txBody>
      </p:sp>
    </p:spTree>
    <p:extLst>
      <p:ext uri="{BB962C8B-B14F-4D97-AF65-F5344CB8AC3E}">
        <p14:creationId xmlns:p14="http://schemas.microsoft.com/office/powerpoint/2010/main" val="388292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A1B7C-417B-458D-8475-978CCA3B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24/01/2022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AC8CE-A816-449F-98A6-1DBED482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D8D04B-251F-45AB-A93C-4BE4C5E7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Women in Standards</a:t>
            </a:r>
            <a:endParaRPr lang="en-GB" dirty="0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59E58CFB-A4A8-46A4-83B1-3323FDEA5CD0}"/>
              </a:ext>
            </a:extLst>
          </p:cNvPr>
          <p:cNvSpPr/>
          <p:nvPr/>
        </p:nvSpPr>
        <p:spPr>
          <a:xfrm>
            <a:off x="-2001974" y="-279065"/>
            <a:ext cx="3132180" cy="560935"/>
          </a:xfrm>
          <a:prstGeom prst="rect">
            <a:avLst/>
          </a:prstGeom>
          <a:solidFill>
            <a:srgbClr val="00AFCC"/>
          </a:solidFill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C2152A-CB0C-458D-8484-5184AA11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571" y="2939477"/>
            <a:ext cx="3459900" cy="230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5A3A8-F36B-46FC-A137-130F2521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70" t="779"/>
          <a:stretch>
            <a:fillRect/>
          </a:stretch>
        </p:blipFill>
        <p:spPr>
          <a:xfrm>
            <a:off x="4628846" y="2632638"/>
            <a:ext cx="3105087" cy="27971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52E36D-709A-4E7F-92F5-D1BC328F23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36399" y="2402009"/>
            <a:ext cx="3278325" cy="21855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BE103D1-D443-4FE3-8F06-1ECB73D2577C}"/>
              </a:ext>
            </a:extLst>
          </p:cNvPr>
          <p:cNvSpPr txBox="1"/>
          <p:nvPr/>
        </p:nvSpPr>
        <p:spPr>
          <a:xfrm>
            <a:off x="341793" y="5552879"/>
            <a:ext cx="3743889" cy="1381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Arial" panose="020B0604020202020204" pitchFamily="34" charset="0"/>
              </a:rPr>
              <a:t>Tutorials from Industry Leaders.</a:t>
            </a:r>
          </a:p>
          <a:p>
            <a:pPr marL="0" lvl="0" indent="0" algn="l">
              <a:lnSpc>
                <a:spcPts val="3682"/>
              </a:lnSpc>
              <a:spcBef>
                <a:spcPct val="0"/>
              </a:spcBef>
            </a:pPr>
            <a:endParaRPr lang="en-US" sz="26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898F994-22BF-47F5-9B73-22AD5D4A1AD8}"/>
              </a:ext>
            </a:extLst>
          </p:cNvPr>
          <p:cNvSpPr txBox="1"/>
          <p:nvPr/>
        </p:nvSpPr>
        <p:spPr>
          <a:xfrm>
            <a:off x="4227887" y="5582593"/>
            <a:ext cx="3990304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Arial" panose="020B0604020202020204" pitchFamily="34" charset="0"/>
              </a:rPr>
              <a:t>Interactive Skills Building Workshops.</a:t>
            </a:r>
          </a:p>
          <a:p>
            <a:pPr marL="0" lvl="0" indent="0" algn="l">
              <a:lnSpc>
                <a:spcPts val="3682"/>
              </a:lnSpc>
              <a:spcBef>
                <a:spcPct val="0"/>
              </a:spcBef>
            </a:pPr>
            <a:endParaRPr lang="en-US" sz="26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04506E84-DF0C-4741-914E-B8A8C858BC05}"/>
              </a:ext>
            </a:extLst>
          </p:cNvPr>
          <p:cNvSpPr txBox="1"/>
          <p:nvPr/>
        </p:nvSpPr>
        <p:spPr>
          <a:xfrm>
            <a:off x="8526607" y="5187735"/>
            <a:ext cx="3990304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Arial" panose="020B0604020202020204" pitchFamily="34" charset="0"/>
              </a:rPr>
              <a:t>Virtual Panels and Forums. </a:t>
            </a:r>
          </a:p>
          <a:p>
            <a:pPr marL="0" lvl="0" indent="0" algn="l">
              <a:lnSpc>
                <a:spcPts val="3682"/>
              </a:lnSpc>
              <a:spcBef>
                <a:spcPct val="0"/>
              </a:spcBef>
            </a:pPr>
            <a:endParaRPr lang="en-US" sz="26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844D6EA3-4717-4C60-AB84-E471C270A7E0}"/>
              </a:ext>
            </a:extLst>
          </p:cNvPr>
          <p:cNvSpPr txBox="1"/>
          <p:nvPr/>
        </p:nvSpPr>
        <p:spPr>
          <a:xfrm>
            <a:off x="6953226" y="1412569"/>
            <a:ext cx="4345440" cy="7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3000"/>
              </a:lnSpc>
              <a:spcBef>
                <a:spcPct val="0"/>
              </a:spcBef>
            </a:pPr>
            <a:r>
              <a:rPr lang="en-US" sz="2400" spc="-48" dirty="0">
                <a:solidFill>
                  <a:srgbClr val="000000"/>
                </a:solidFill>
                <a:latin typeface="Arial" panose="020B0604020202020204" pitchFamily="34" charset="0"/>
              </a:rPr>
              <a:t>The more you learn, the more confident you are.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89A00746-FE11-4394-8C84-EEFA79503469}"/>
              </a:ext>
            </a:extLst>
          </p:cNvPr>
          <p:cNvSpPr txBox="1"/>
          <p:nvPr/>
        </p:nvSpPr>
        <p:spPr>
          <a:xfrm>
            <a:off x="163365" y="1715411"/>
            <a:ext cx="8924074" cy="887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8500"/>
              </a:lnSpc>
              <a:spcBef>
                <a:spcPct val="0"/>
              </a:spcBef>
            </a:pPr>
            <a:r>
              <a:rPr lang="en-US" sz="2400" b="1" spc="34" dirty="0">
                <a:solidFill>
                  <a:srgbClr val="0C1513"/>
                </a:solidFill>
                <a:latin typeface="Arial" panose="020B0604020202020204" pitchFamily="34" charset="0"/>
              </a:rPr>
              <a:t>Your Supportive Community</a:t>
            </a:r>
          </a:p>
        </p:txBody>
      </p:sp>
    </p:spTree>
    <p:extLst>
      <p:ext uri="{BB962C8B-B14F-4D97-AF65-F5344CB8AC3E}">
        <p14:creationId xmlns:p14="http://schemas.microsoft.com/office/powerpoint/2010/main" val="164595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49EC3-A018-4171-BF1A-FA6DD64F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24/01/2022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EB8101-D580-40F4-84F6-ABC6E7F1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1E2DA2-5D8B-4453-8E81-9FD5482C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Women at IEC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F2830-DB79-46F3-BF1C-082946878CAA}"/>
              </a:ext>
            </a:extLst>
          </p:cNvPr>
          <p:cNvSpPr txBox="1"/>
          <p:nvPr/>
        </p:nvSpPr>
        <p:spPr>
          <a:xfrm>
            <a:off x="345557" y="1155206"/>
            <a:ext cx="109887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IEC has published a gender and diversity statement, and is part of 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UNECE Gender Responsive Standards Initiative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which among other things, insists that organizations proactively implement a gender action plan as well as track progress, collecting and sharing data, success stories and good practices.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2020, IEC has launched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campaign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empower women who are at the IEC, but also to encourage more women to join the organization and to take part in National Committees, Technical Committees and Conformity Assessment Systems.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1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62646-E7E1-41A3-A2E7-53FD8458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24/01/2022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0BF50-9B80-4393-98DE-AAE201C2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11A3DC-AA76-4496-90DD-B6F03700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A7E0A03-0903-412F-A9AE-64C37D34E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6" y="0"/>
            <a:ext cx="9298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CE36B-9527-434B-8DD2-A101F004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24/01/2022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4F822-2DE4-4C4E-84BA-DB0BA442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7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5C261F-B144-4F53-87E3-99D9D6B1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International Gender Champion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0F3D0-91BB-46D2-971B-66C126B00CF7}"/>
              </a:ext>
            </a:extLst>
          </p:cNvPr>
          <p:cNvSpPr txBox="1"/>
          <p:nvPr/>
        </p:nvSpPr>
        <p:spPr>
          <a:xfrm>
            <a:off x="2927928" y="1318067"/>
            <a:ext cx="874683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Philippe Metzger General Secretary and CEO, International Electrotechnical Commission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Commitments: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 internal mechanisms and rules to support an inclusive, enabling and flexible working environment free of discrimination. Train staff and launch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 a gender-based survey of the renumeration of the IEC staff as regards work of equal value by June 2022 and communicate the findings within the organization by June 2023.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B6666-BAB0-40E0-BECF-C7AF7458CB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6" y="986446"/>
            <a:ext cx="2495800" cy="2815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51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7863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75E2135D-CA33-A046-84B9-7CEAFCE67C1D}" vid="{83E73343-6E48-7740-98D5-5DF6B3994E9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StandICT2023_PPT_Template_Apr2020</Template>
  <TotalTime>147</TotalTime>
  <Words>398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Master slide</vt:lpstr>
      <vt:lpstr>Marianna Kramarikova It’s all about Women in Standards </vt:lpstr>
      <vt:lpstr>Women in Standards</vt:lpstr>
      <vt:lpstr>Women in Standards</vt:lpstr>
      <vt:lpstr>Women in Standards</vt:lpstr>
      <vt:lpstr>Women at IEC </vt:lpstr>
      <vt:lpstr>PowerPoint Presentation</vt:lpstr>
      <vt:lpstr>International Gender Champion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osimanti</dc:creator>
  <cp:lastModifiedBy>Kramarikova, Marianna</cp:lastModifiedBy>
  <cp:revision>14</cp:revision>
  <dcterms:created xsi:type="dcterms:W3CDTF">2020-05-25T10:20:08Z</dcterms:created>
  <dcterms:modified xsi:type="dcterms:W3CDTF">2022-01-24T12:15:08Z</dcterms:modified>
</cp:coreProperties>
</file>