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57" r:id="rId4"/>
    <p:sldId id="259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25A"/>
    <a:srgbClr val="07407B"/>
    <a:srgbClr val="7FCDEE"/>
    <a:srgbClr val="B4B9C7"/>
    <a:srgbClr val="44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>
        <p:scale>
          <a:sx n="92" d="100"/>
          <a:sy n="92" d="100"/>
        </p:scale>
        <p:origin x="92" y="5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4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C5C952F-4752-0C40-8311-5C0C6E2DA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82D9E6-B5FF-C448-BBA3-680FDD158E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14CA-DDBB-9D4F-B2C2-30D44ADFDE3E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903176-48A4-854C-BE82-F8FE693B1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5AAD05-8C9A-2A4A-A9FB-65F2375F8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B525-2557-5744-91B5-9299B41187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3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129" y="4513044"/>
            <a:ext cx="11071742" cy="820996"/>
          </a:xfrm>
        </p:spPr>
        <p:txBody>
          <a:bodyPr anchor="b">
            <a:normAutofit/>
          </a:bodyPr>
          <a:lstStyle>
            <a:lvl1pPr algn="r">
              <a:defRPr sz="46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129" y="5449186"/>
            <a:ext cx="11071742" cy="380116"/>
          </a:xfr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30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04/05/2022</a:t>
            </a:fld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450BCE8-1C1E-364C-BF29-69D95450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3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04/05/2022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C09B68-9AC4-1344-AD87-FFBAC1E4B0B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425388"/>
            <a:ext cx="10515600" cy="475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355296B-A5B0-8742-920C-CBE76DFF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412876"/>
            <a:ext cx="8311469" cy="490237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</a:t>
            </a:r>
            <a:r>
              <a:rPr lang="it-IT" dirty="0" err="1"/>
              <a:t>styles</a:t>
            </a:r>
            <a:r>
              <a:rPr lang="it-IT" dirty="0"/>
              <a:t> of the schema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6854-A6A7-5949-964E-D699AE27E8B1}" type="datetime1">
              <a:rPr lang="it-IT" smtClean="0"/>
              <a:t>04/05/2022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106ACA-78F5-774B-B7D7-00FB25CE25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0264" y="2200276"/>
            <a:ext cx="6722693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2AE2-17FB-1F4A-9370-B4907C4C14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9788" y="2200276"/>
            <a:ext cx="3932237" cy="382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</a:t>
            </a:r>
            <a:r>
              <a:rPr lang="it-IT" dirty="0" err="1"/>
              <a:t>styles</a:t>
            </a:r>
            <a:r>
              <a:rPr lang="it-IT" dirty="0"/>
              <a:t> of the schema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D1B0EEB-60B9-514A-8404-D9677E695BB1}"/>
              </a:ext>
            </a:extLst>
          </p:cNvPr>
          <p:cNvSpPr txBox="1">
            <a:spLocks/>
          </p:cNvSpPr>
          <p:nvPr userDrawn="1"/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2822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2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73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58" y="1574840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1426" y="6406622"/>
            <a:ext cx="133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D2688D-5062-DC41-BCCE-C31751DDA100}" type="datetime1">
              <a:rPr lang="it-IT" smtClean="0"/>
              <a:pPr/>
              <a:t>04/05/2022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5650" y="6406622"/>
            <a:ext cx="637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3" r:id="rId3"/>
    <p:sldLayoutId id="2147483668" r:id="rId4"/>
    <p:sldLayoutId id="2147483670" r:id="rId5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2822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8"/>
        </a:buBlip>
        <a:defRPr sz="2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4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0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CB41F-0D6A-314A-884A-79150E430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Blockchain Standards in IEEE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E8FDD4-460E-A447-B519-C252D01F5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Data Management, Digital Asset,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7926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72D30-A463-C054-24CE-CD97BDD7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04/05/2022</a:t>
            </a:fld>
            <a:endParaRPr lang="it-IT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9095E0D-1A3E-388D-1997-1112F3A7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2</a:t>
            </a:fld>
            <a:endParaRPr lang="it-IT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45C98FC-6112-7EFA-0BE0-CF61CBE1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About me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38D2C5C-1B50-8777-B5B1-BA5460E2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446"/>
            <a:ext cx="12192000" cy="517994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F3F448B-E30C-C0BA-6E8F-A9503E7900AE}"/>
              </a:ext>
            </a:extLst>
          </p:cNvPr>
          <p:cNvSpPr txBox="1"/>
          <p:nvPr/>
        </p:nvSpPr>
        <p:spPr>
          <a:xfrm>
            <a:off x="9344891" y="4675909"/>
            <a:ext cx="284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Hui Ding, Ph.D.</a:t>
            </a:r>
          </a:p>
          <a:p>
            <a:pPr algn="r"/>
            <a:r>
              <a:rPr lang="en-US" altLang="zh-CN" dirty="0"/>
              <a:t>dinghui.ei@gmail.com</a:t>
            </a:r>
          </a:p>
        </p:txBody>
      </p:sp>
    </p:spTree>
    <p:extLst>
      <p:ext uri="{BB962C8B-B14F-4D97-AF65-F5344CB8AC3E}">
        <p14:creationId xmlns:p14="http://schemas.microsoft.com/office/powerpoint/2010/main" val="11109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25BD8-2B5C-40A9-9A27-EC9790B1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04/05/2022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936C6-83E4-4E1C-A886-9ACCBBD6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3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FAD409-3D1E-4BEC-967C-D9C8A1BE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IEEE-SA Blockchain Standards</a:t>
            </a:r>
            <a:endParaRPr lang="it-IT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B8FA2D2-392A-43FE-921A-1182B873C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" y="3066153"/>
            <a:ext cx="5873313" cy="29233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9B92C4-12BF-EE49-F8CB-FC836B85B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22" y="1403606"/>
            <a:ext cx="5983793" cy="458585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111FA7C-3F7A-3A92-1181-55A4DA2BE80D}"/>
              </a:ext>
            </a:extLst>
          </p:cNvPr>
          <p:cNvSpPr/>
          <p:nvPr/>
        </p:nvSpPr>
        <p:spPr>
          <a:xfrm>
            <a:off x="230985" y="1330870"/>
            <a:ext cx="1655619" cy="6026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Industry Connections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B5DFFE5-1931-510A-93DE-BBFDFC50A153}"/>
              </a:ext>
            </a:extLst>
          </p:cNvPr>
          <p:cNvSpPr/>
          <p:nvPr/>
        </p:nvSpPr>
        <p:spPr>
          <a:xfrm>
            <a:off x="2252048" y="1331255"/>
            <a:ext cx="1655619" cy="6026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Seminars &amp; Conferences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94FC39B-4ABF-62AE-98F5-59E5EB08A620}"/>
              </a:ext>
            </a:extLst>
          </p:cNvPr>
          <p:cNvSpPr/>
          <p:nvPr/>
        </p:nvSpPr>
        <p:spPr>
          <a:xfrm>
            <a:off x="4273112" y="1330870"/>
            <a:ext cx="1655619" cy="6026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Standards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FF8E2F-4F4E-395B-7FF9-8C2828093035}"/>
              </a:ext>
            </a:extLst>
          </p:cNvPr>
          <p:cNvSpPr/>
          <p:nvPr/>
        </p:nvSpPr>
        <p:spPr>
          <a:xfrm>
            <a:off x="230985" y="2198511"/>
            <a:ext cx="1386469" cy="602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Computer Society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5EDF8E5-21B9-F44D-4B5E-86540CCD6D2A}"/>
              </a:ext>
            </a:extLst>
          </p:cNvPr>
          <p:cNvSpPr/>
          <p:nvPr/>
        </p:nvSpPr>
        <p:spPr>
          <a:xfrm>
            <a:off x="1738010" y="2201077"/>
            <a:ext cx="1806879" cy="602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Communication Society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93D3DB3-01FF-742C-C284-71F63B152375}"/>
              </a:ext>
            </a:extLst>
          </p:cNvPr>
          <p:cNvSpPr/>
          <p:nvPr/>
        </p:nvSpPr>
        <p:spPr>
          <a:xfrm>
            <a:off x="3676227" y="2201077"/>
            <a:ext cx="2252504" cy="602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Consumer Technology Society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0DCD35A-45AE-9D4A-6B63-17D88D2B3D43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1886604" y="1632207"/>
            <a:ext cx="365444" cy="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DC127B6-C863-8BDB-FD21-11249BE48E73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907667" y="1632207"/>
            <a:ext cx="365445" cy="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7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C41EC5-4D15-68D4-669D-F0DAF7DD0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04/05/2022</a:t>
            </a:fld>
            <a:endParaRPr lang="it-IT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1EBE84C-4ED5-AD98-93C1-D9D7E2A5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4</a:t>
            </a:fld>
            <a:endParaRPr lang="it-IT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D8C040-3952-BB44-42E9-F25EF7260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302" y="2277479"/>
            <a:ext cx="6069080" cy="3469052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3E55FC65-59BA-6D6F-960F-A1B58E23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Examples of Blockchain standards on Data &amp; Digital Asset Management</a:t>
            </a:r>
            <a:endParaRPr lang="zh-CN" altLang="en-US" sz="28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083666C-99C4-EF30-153A-548212E13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" y="2323262"/>
            <a:ext cx="6143113" cy="346905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7E74510-275F-6470-89A0-98C0723E082B}"/>
              </a:ext>
            </a:extLst>
          </p:cNvPr>
          <p:cNvSpPr txBox="1"/>
          <p:nvPr/>
        </p:nvSpPr>
        <p:spPr>
          <a:xfrm>
            <a:off x="145473" y="1295401"/>
            <a:ext cx="584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2144.1-2020 - IEEE Standard for Framework of Blockchain-based Internet of Things (IoT) Data Management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FBB1123-0A76-D7B1-7B0A-F5741AE23EDB}"/>
              </a:ext>
            </a:extLst>
          </p:cNvPr>
          <p:cNvSpPr txBox="1"/>
          <p:nvPr/>
        </p:nvSpPr>
        <p:spPr>
          <a:xfrm>
            <a:off x="6102927" y="1295401"/>
            <a:ext cx="5597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2418.10 - IEEE Approved Draft Standard for Blockchain-based Digital Asset Management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742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9C6663-C499-9731-40EA-1F91CF94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04/05/2022</a:t>
            </a:fld>
            <a:endParaRPr lang="it-IT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D1BB731-4E23-07E1-7689-DFA7A19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5</a:t>
            </a:fld>
            <a:endParaRPr lang="it-IT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E33951F-3EC4-C8AC-B8F1-0584F44E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IEEE P2418.3 WG (in progress)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678FA4-B9B7-EE4C-B1DD-6CD99BD4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2347030"/>
            <a:ext cx="6715226" cy="36688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BA78B9-04C1-40E7-67EC-EBA59BE69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181" y="1394611"/>
            <a:ext cx="3729435" cy="20495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D44EB06-4611-79EB-3E6A-9893855017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44"/>
          <a:stretch/>
        </p:blipFill>
        <p:spPr>
          <a:xfrm>
            <a:off x="7654635" y="3971900"/>
            <a:ext cx="3417707" cy="221891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2BA8FAE-1BB0-25E0-D126-12E47E1BC184}"/>
              </a:ext>
            </a:extLst>
          </p:cNvPr>
          <p:cNvSpPr txBox="1"/>
          <p:nvPr/>
        </p:nvSpPr>
        <p:spPr>
          <a:xfrm>
            <a:off x="7457139" y="3494486"/>
            <a:ext cx="3684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Use Case  – Frozen food tracking for COVID-19 detection and prevention</a:t>
            </a:r>
            <a:endParaRPr lang="zh-CN" altLang="en-US" sz="14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5A3946D-4811-4F23-BFF9-658BCB4BB756}"/>
              </a:ext>
            </a:extLst>
          </p:cNvPr>
          <p:cNvSpPr txBox="1"/>
          <p:nvPr/>
        </p:nvSpPr>
        <p:spPr>
          <a:xfrm>
            <a:off x="318655" y="1572491"/>
            <a:ext cx="501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Application of Blockchain in Agriculture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263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DC3E87-11AC-A525-0C8C-0D6C35961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04/05/2022</a:t>
            </a:fld>
            <a:endParaRPr lang="it-IT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D1EC389-00BF-2731-9FD4-7A95C00C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6</a:t>
            </a:fld>
            <a:endParaRPr lang="it-IT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AC83D35-7742-A886-488E-379E457C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DFESC Activities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961073-8E62-FDFD-6854-5BE105D04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446"/>
            <a:ext cx="4946073" cy="28480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8BAE9F0-0F21-5206-E1AA-4F635CCF7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45"/>
          <a:stretch/>
        </p:blipFill>
        <p:spPr>
          <a:xfrm>
            <a:off x="642638" y="3915256"/>
            <a:ext cx="4303435" cy="2673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9B7F7E8-078C-7B24-4912-462C360AB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83"/>
          <a:stretch/>
        </p:blipFill>
        <p:spPr>
          <a:xfrm>
            <a:off x="5060232" y="1440887"/>
            <a:ext cx="6861605" cy="207818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B98F424-1CD0-5585-2CBC-C097D7697983}"/>
              </a:ext>
            </a:extLst>
          </p:cNvPr>
          <p:cNvSpPr txBox="1"/>
          <p:nvPr/>
        </p:nvSpPr>
        <p:spPr>
          <a:xfrm>
            <a:off x="5138371" y="393978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ArialMT"/>
              </a:rPr>
              <a:t>Standard Committee of Consumer Technology Society received IEEE-SA award in 2019 (left picture)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ArialMT"/>
              </a:rPr>
              <a:t>On March 5</a:t>
            </a:r>
            <a:r>
              <a:rPr lang="en-US" altLang="en-US" sz="1800" baseline="30000" dirty="0">
                <a:ea typeface="ArialMT"/>
              </a:rPr>
              <a:t>th</a:t>
            </a:r>
            <a:r>
              <a:rPr lang="en-US" altLang="en-US" sz="1800" dirty="0">
                <a:ea typeface="ArialMT"/>
              </a:rPr>
              <a:t>, 2020, IEEE SA formally approved the establishment of the Digital Finance and Economy Standards Committee (DFESC)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015F3E6-7596-1733-3858-4FDE1E4BD4FE}"/>
              </a:ext>
            </a:extLst>
          </p:cNvPr>
          <p:cNvSpPr txBox="1"/>
          <p:nvPr/>
        </p:nvSpPr>
        <p:spPr>
          <a:xfrm>
            <a:off x="5900305" y="5591326"/>
            <a:ext cx="479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CONTACT US if you’re interested in participation!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80252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57863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75E2135D-CA33-A046-84B9-7CEAFCE67C1D}" vid="{83E73343-6E48-7740-98D5-5DF6B3994E9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StandICT2023_PPT_Template_Apr2020</Template>
  <TotalTime>218</TotalTime>
  <Words>163</Words>
  <Application>Microsoft Office PowerPoint</Application>
  <PresentationFormat>宽屏</PresentationFormat>
  <Paragraphs>32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Master slide</vt:lpstr>
      <vt:lpstr>Blockchain Standards in IEEE</vt:lpstr>
      <vt:lpstr>About me</vt:lpstr>
      <vt:lpstr>IEEE-SA Blockchain Standards</vt:lpstr>
      <vt:lpstr>Examples of Blockchain standards on Data &amp; Digital Asset Management</vt:lpstr>
      <vt:lpstr>IEEE P2418.3 WG (in progress)</vt:lpstr>
      <vt:lpstr>IEEE DFESC Activities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osimanti</dc:creator>
  <cp:lastModifiedBy>Ding Hui</cp:lastModifiedBy>
  <cp:revision>14</cp:revision>
  <dcterms:created xsi:type="dcterms:W3CDTF">2020-05-25T10:20:08Z</dcterms:created>
  <dcterms:modified xsi:type="dcterms:W3CDTF">2022-05-04T08:44:09Z</dcterms:modified>
</cp:coreProperties>
</file>